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82" r:id="rId2"/>
    <p:sldId id="269" r:id="rId3"/>
    <p:sldId id="271" r:id="rId4"/>
    <p:sldId id="295" r:id="rId5"/>
    <p:sldId id="294" r:id="rId6"/>
    <p:sldId id="293" r:id="rId7"/>
    <p:sldId id="281" r:id="rId8"/>
    <p:sldId id="303" r:id="rId9"/>
    <p:sldId id="270" r:id="rId10"/>
    <p:sldId id="292" r:id="rId11"/>
    <p:sldId id="275" r:id="rId12"/>
    <p:sldId id="291" r:id="rId13"/>
    <p:sldId id="296" r:id="rId14"/>
    <p:sldId id="298" r:id="rId15"/>
    <p:sldId id="301" r:id="rId16"/>
    <p:sldId id="289" r:id="rId17"/>
    <p:sldId id="30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899" autoAdjust="0"/>
  </p:normalViewPr>
  <p:slideViewPr>
    <p:cSldViewPr>
      <p:cViewPr varScale="1">
        <p:scale>
          <a:sx n="67" d="100"/>
          <a:sy n="67" d="100"/>
        </p:scale>
        <p:origin x="-1476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F8660E-67D6-4414-9888-EA6EC908B8F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E4BE05-929C-4330-A1A4-1779A7A1BC9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893448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E4BE05-929C-4330-A1A4-1779A7A1BC98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76273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hyperlink" Target="http://f-journal.ru/wp-content/gallery/30/10518.jpg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87;&#1082;\Desktop\&#1053;&#1077;&#1078;&#1085;&#1099;&#1081;%20&#1072;&#1088;&#1086;&#1084;&#1072;&#1090;%20&#1074;&#1077;&#1089;&#1085;&#1099;.&#1064;&#1086;&#1087;&#1077;&#1085;,%20&#1074;&#1072;&#1083;&#1100;&#1089;-&#1084;&#1091;&#1079;&#1099;&#1082;&#1086;&#1090;&#1077;&#1088;&#1072;&#1087;&#1080;&#1103;.mp4" TargetMode="Externa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video" Target="file:///E:\&#1052;&#1091;&#1079;&#1099;&#1082;&#1086;&#1090;&#1077;&#1088;&#1072;&#1087;&#1080;&#1103;%20&#1055;&#1086;&#1076;&#1075;&#1086;&#1090;&#1086;&#1074;&#1080;&#1083;&#1072;%20&#1043;&#1091;&#1089;&#1077;&#1074;&#1072;%20&#1052;.&#1040;\&#1057;&#1085;&#1103;&#1090;&#1080;&#1077;%20&#1085;&#1072;&#1087;&#1088;&#1103;&#1078;%20&#1050;.&#1057;&#1077;&#1085;-&#1057;&#1072;&#1085;&#1089;%20&#1051;&#1077;&#1073;&#1077;&#1076;&#1100;-%20&#1084;&#1091;&#1079;&#1099;&#1082;&#1086;&#1090;&#1077;&#1088;&#1072;&#1087;&#1080;&#1103;,%20&#1088;&#1077;&#1083;&#1072;&#1082;&#1089;&#1072;&#1094;&#1080;&#1103;.mp4" TargetMode="Externa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71399"/>
            <a:ext cx="9144000" cy="7029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76672"/>
            <a:ext cx="8712968" cy="1440160"/>
          </a:xfrm>
        </p:spPr>
        <p:txBody>
          <a:bodyPr>
            <a:normAutofit/>
          </a:bodyPr>
          <a:lstStyle/>
          <a:p>
            <a:r>
              <a:rPr lang="ru-RU" sz="2700" b="1" dirty="0" smtClean="0">
                <a:latin typeface="Arial Black" pitchFamily="34" charset="0"/>
              </a:rPr>
              <a:t/>
            </a:r>
            <a:br>
              <a:rPr lang="ru-RU" sz="2700" b="1" dirty="0" smtClean="0">
                <a:latin typeface="Arial Black" pitchFamily="34" charset="0"/>
              </a:rPr>
            </a:br>
            <a:r>
              <a:rPr lang="ru-RU" sz="3200" b="1" dirty="0" smtClean="0">
                <a:latin typeface="Arial Black" pitchFamily="34" charset="0"/>
              </a:rPr>
              <a:t>Семинар-практикум (для педагогов)</a:t>
            </a:r>
            <a:endParaRPr lang="ru-RU" sz="3200" b="1" dirty="0">
              <a:latin typeface="Arial Black" pitchFamily="34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51520" y="1772816"/>
            <a:ext cx="8784976" cy="4896543"/>
          </a:xfrm>
        </p:spPr>
        <p:txBody>
          <a:bodyPr>
            <a:normAutofit fontScale="77500" lnSpcReduction="20000"/>
          </a:bodyPr>
          <a:lstStyle/>
          <a:p>
            <a:pPr algn="ctr">
              <a:lnSpc>
                <a:spcPct val="120000"/>
              </a:lnSpc>
              <a:buNone/>
            </a:pPr>
            <a:r>
              <a:rPr lang="ru-RU" sz="4600" dirty="0" smtClean="0">
                <a:solidFill>
                  <a:schemeClr val="tx2"/>
                </a:solidFill>
                <a:latin typeface="Arial Black" pitchFamily="34" charset="0"/>
              </a:rPr>
              <a:t>«</a:t>
            </a:r>
            <a:r>
              <a:rPr lang="ru-RU" sz="4600" b="1" dirty="0" smtClean="0">
                <a:solidFill>
                  <a:schemeClr val="tx2"/>
                </a:solidFill>
                <a:latin typeface="Arial Black" pitchFamily="34" charset="0"/>
              </a:rPr>
              <a:t>Снятие </a:t>
            </a:r>
            <a:r>
              <a:rPr lang="ru-RU" sz="4600" b="1" dirty="0" err="1" smtClean="0">
                <a:solidFill>
                  <a:schemeClr val="tx2"/>
                </a:solidFill>
                <a:latin typeface="Arial Black" pitchFamily="34" charset="0"/>
              </a:rPr>
              <a:t>психоэмоционального</a:t>
            </a:r>
            <a:r>
              <a:rPr lang="ru-RU" sz="4600" b="1" dirty="0" smtClean="0">
                <a:solidFill>
                  <a:schemeClr val="tx2"/>
                </a:solidFill>
                <a:latin typeface="Arial Black" pitchFamily="34" charset="0"/>
              </a:rPr>
              <a:t> напряжения с использованием музыкотерапии».</a:t>
            </a:r>
          </a:p>
          <a:p>
            <a:pPr algn="ctr">
              <a:buNone/>
            </a:pPr>
            <a:endParaRPr lang="ru-RU" sz="4500" dirty="0" smtClean="0"/>
          </a:p>
          <a:p>
            <a:pPr algn="r">
              <a:buNone/>
            </a:pPr>
            <a:r>
              <a:rPr lang="ru-RU" sz="4500" b="1" dirty="0" smtClean="0"/>
              <a:t>	     		</a:t>
            </a:r>
            <a:r>
              <a:rPr lang="ru-RU" sz="4000" b="1" dirty="0" smtClean="0"/>
              <a:t>Подготовила: музыкальный руководитель </a:t>
            </a:r>
            <a:r>
              <a:rPr lang="ru-RU" sz="4000" b="1" dirty="0"/>
              <a:t>.</a:t>
            </a:r>
            <a:endParaRPr lang="ru-RU" sz="4000" b="1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b="1" dirty="0" smtClean="0"/>
              <a:t>					</a:t>
            </a:r>
            <a:r>
              <a:rPr lang="ru-RU" b="1" smtClean="0"/>
              <a:t>	</a:t>
            </a:r>
            <a:endParaRPr lang="ru-RU" b="1" dirty="0"/>
          </a:p>
        </p:txBody>
      </p:sp>
      <p:pic>
        <p:nvPicPr>
          <p:cNvPr id="8" name="Рисунок 7" descr="Музыкотерапия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861048"/>
            <a:ext cx="3384376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399"/>
            <a:ext cx="9144000" cy="7029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605464" cy="864096"/>
          </a:xfrm>
        </p:spPr>
        <p:txBody>
          <a:bodyPr>
            <a:normAutofit fontScale="90000"/>
          </a:bodyPr>
          <a:lstStyle/>
          <a:p>
            <a:r>
              <a:rPr lang="ru-RU" sz="4000" b="1" u="sng" dirty="0" smtClean="0">
                <a:solidFill>
                  <a:schemeClr val="tx2"/>
                </a:solidFill>
                <a:cs typeface="Times New Roman" pitchFamily="18" charset="0"/>
              </a:rPr>
              <a:t/>
            </a:r>
            <a:br>
              <a:rPr lang="ru-RU" sz="4000" b="1" u="sng" dirty="0" smtClean="0">
                <a:solidFill>
                  <a:schemeClr val="tx2"/>
                </a:solidFill>
                <a:cs typeface="Times New Roman" pitchFamily="18" charset="0"/>
              </a:rPr>
            </a:br>
            <a:r>
              <a:rPr lang="ru-RU" sz="4000" b="1" u="sng" dirty="0" smtClean="0">
                <a:solidFill>
                  <a:schemeClr val="tx2"/>
                </a:solidFill>
                <a:cs typeface="Times New Roman" pitchFamily="18" charset="0"/>
              </a:rPr>
              <a:t/>
            </a:r>
            <a:br>
              <a:rPr lang="ru-RU" sz="4000" b="1" u="sng" dirty="0" smtClean="0">
                <a:solidFill>
                  <a:schemeClr val="tx2"/>
                </a:solidFill>
                <a:cs typeface="Times New Roman" pitchFamily="18" charset="0"/>
              </a:rPr>
            </a:br>
            <a:r>
              <a:rPr lang="ru-RU" sz="4000" b="1" u="sng" dirty="0" smtClean="0">
                <a:solidFill>
                  <a:schemeClr val="tx2"/>
                </a:solidFill>
                <a:cs typeface="Times New Roman" pitchFamily="18" charset="0"/>
              </a:rPr>
              <a:t/>
            </a:r>
            <a:br>
              <a:rPr lang="ru-RU" sz="4000" b="1" u="sng" dirty="0" smtClean="0">
                <a:solidFill>
                  <a:schemeClr val="tx2"/>
                </a:solidFill>
                <a:cs typeface="Times New Roman" pitchFamily="18" charset="0"/>
              </a:rPr>
            </a:br>
            <a:r>
              <a:rPr lang="ru-RU" sz="4000" b="1" u="sng" dirty="0" smtClean="0">
                <a:solidFill>
                  <a:schemeClr val="tx2"/>
                </a:solidFill>
                <a:cs typeface="Times New Roman" pitchFamily="18" charset="0"/>
              </a:rPr>
              <a:t/>
            </a:r>
            <a:br>
              <a:rPr lang="ru-RU" sz="4000" b="1" u="sng" dirty="0" smtClean="0">
                <a:solidFill>
                  <a:schemeClr val="tx2"/>
                </a:solidFill>
                <a:cs typeface="Times New Roman" pitchFamily="18" charset="0"/>
              </a:rPr>
            </a:br>
            <a:r>
              <a:rPr lang="ru-RU" sz="4000" b="1" u="sng" dirty="0" smtClean="0">
                <a:solidFill>
                  <a:schemeClr val="tx2"/>
                </a:solidFill>
                <a:cs typeface="Times New Roman" pitchFamily="18" charset="0"/>
              </a:rPr>
              <a:t>Виды музыкотерапии.</a:t>
            </a:r>
            <a:r>
              <a:rPr lang="ru-RU" sz="36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cs typeface="Times New Roman" pitchFamily="18" charset="0"/>
              </a:rPr>
              <a:t>Музыкотерапия подразделяется на два вида воздействия: </a:t>
            </a:r>
            <a:r>
              <a:rPr lang="ru-RU" sz="3100" b="1" dirty="0" smtClean="0">
                <a:solidFill>
                  <a:srgbClr val="FF0000"/>
                </a:solidFill>
                <a:cs typeface="Times New Roman" pitchFamily="18" charset="0"/>
              </a:rPr>
              <a:t>психологическое и физиологическое.</a:t>
            </a:r>
            <a:r>
              <a:rPr lang="ru-RU" sz="3100" b="1" dirty="0" smtClean="0">
                <a:solidFill>
                  <a:schemeClr val="tx2"/>
                </a:solidFill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chemeClr val="tx2"/>
                </a:solidFill>
                <a:cs typeface="Times New Roman" pitchFamily="18" charset="0"/>
              </a:rPr>
            </a:br>
            <a:r>
              <a:rPr lang="ru-RU" sz="3100" b="1" dirty="0" smtClean="0">
                <a:cs typeface="Times New Roman" pitchFamily="18" charset="0"/>
              </a:rPr>
              <a:t>Музыкотерапия может быть двух видов:</a:t>
            </a:r>
            <a:r>
              <a:rPr lang="ru-RU" sz="3100" b="1" dirty="0" smtClean="0">
                <a:solidFill>
                  <a:srgbClr val="FF0000"/>
                </a:solidFill>
                <a:cs typeface="Times New Roman" pitchFamily="18" charset="0"/>
              </a:rPr>
              <a:t/>
            </a:r>
            <a:br>
              <a:rPr lang="ru-RU" sz="3100" b="1" dirty="0" smtClean="0">
                <a:solidFill>
                  <a:srgbClr val="FF0000"/>
                </a:solidFill>
                <a:cs typeface="Times New Roman" pitchFamily="18" charset="0"/>
              </a:rPr>
            </a:br>
            <a:r>
              <a:rPr lang="ru-RU" sz="3100" b="1" dirty="0" smtClean="0">
                <a:solidFill>
                  <a:srgbClr val="FF0000"/>
                </a:solidFill>
                <a:cs typeface="Times New Roman" pitchFamily="18" charset="0"/>
              </a:rPr>
              <a:t>индивидуальная и групповая.</a:t>
            </a:r>
            <a:endParaRPr lang="ru-RU" sz="3100" b="1" dirty="0">
              <a:solidFill>
                <a:srgbClr val="FF0000"/>
              </a:solidFill>
              <a:cs typeface="Times New Roman" pitchFamily="18" charset="0"/>
            </a:endParaRPr>
          </a:p>
        </p:txBody>
      </p:sp>
      <p:pic>
        <p:nvPicPr>
          <p:cNvPr id="2050" name="Picture 2" descr="C:\Users\Эдмон Дантес\Desktop\Музыкотерапия\МОЙ СЕМИНАР - практикум\Картинки\картинка 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356992"/>
            <a:ext cx="8076989" cy="33681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399"/>
            <a:ext cx="9144000" cy="7029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7920880" cy="79208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  <a:cs typeface="Times New Roman" pitchFamily="18" charset="0"/>
              </a:rPr>
              <a:t>Формы музыкотерапии</a:t>
            </a:r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24744"/>
            <a:ext cx="8568952" cy="547260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Активна музыкотерапия </a:t>
            </a:r>
            <a:r>
              <a:rPr lang="ru-RU" sz="2800" b="1" dirty="0" smtClean="0">
                <a:latin typeface="+mj-lt"/>
                <a:cs typeface="Times New Roman" pitchFamily="18" charset="0"/>
              </a:rPr>
              <a:t>– это воспроизведение музыки с помощью музыкальных инструментов или собственного голоса, танца. 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Пассивная музыкотерапия (рецептивная) </a:t>
            </a:r>
            <a:r>
              <a:rPr lang="ru-RU" sz="2800" b="1" dirty="0" smtClean="0">
                <a:latin typeface="+mj-lt"/>
                <a:cs typeface="Times New Roman" pitchFamily="18" charset="0"/>
              </a:rPr>
              <a:t>– это процесс слушания, восприятия музыки с психотерапевтической целью.</a:t>
            </a:r>
          </a:p>
          <a:p>
            <a:pPr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Интегративная</a:t>
            </a:r>
            <a:r>
              <a:rPr lang="ru-RU" sz="2800" b="1" dirty="0" smtClean="0">
                <a:latin typeface="+mj-lt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  <a:latin typeface="+mj-lt"/>
                <a:cs typeface="Times New Roman" pitchFamily="18" charset="0"/>
              </a:rPr>
              <a:t>музыкотерапия </a:t>
            </a:r>
            <a:r>
              <a:rPr lang="ru-RU" sz="2800" b="1" dirty="0" smtClean="0">
                <a:latin typeface="+mj-lt"/>
                <a:cs typeface="Times New Roman" pitchFamily="18" charset="0"/>
              </a:rPr>
              <a:t>– это   </a:t>
            </a:r>
            <a:r>
              <a:rPr lang="ru-RU" sz="2800" b="1" dirty="0" err="1" smtClean="0">
                <a:latin typeface="+mj-lt"/>
                <a:cs typeface="Times New Roman" pitchFamily="18" charset="0"/>
              </a:rPr>
              <a:t>музыкоцветотерапия</a:t>
            </a:r>
            <a:r>
              <a:rPr lang="ru-RU" sz="2800" b="1" dirty="0" smtClean="0">
                <a:latin typeface="+mj-lt"/>
                <a:cs typeface="Times New Roman" pitchFamily="18" charset="0"/>
              </a:rPr>
              <a:t> (синтез музыки и цвета),</a:t>
            </a:r>
          </a:p>
          <a:p>
            <a:pPr>
              <a:buNone/>
            </a:pPr>
            <a:r>
              <a:rPr lang="ru-RU" sz="2800" b="1" dirty="0" err="1" smtClean="0">
                <a:latin typeface="+mj-lt"/>
                <a:cs typeface="Times New Roman" pitchFamily="18" charset="0"/>
              </a:rPr>
              <a:t>Музыкоизотерапия</a:t>
            </a:r>
            <a:r>
              <a:rPr lang="ru-RU" sz="2800" b="1" dirty="0" smtClean="0">
                <a:latin typeface="+mj-lt"/>
                <a:cs typeface="Times New Roman" pitchFamily="18" charset="0"/>
              </a:rPr>
              <a:t> (синтез музыки и зрительного восприятия шедевров мировой живописи)</a:t>
            </a:r>
            <a:endParaRPr lang="ru-RU" sz="2800" b="1" dirty="0"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399"/>
            <a:ext cx="9144000" cy="7029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8460432" cy="105273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  <a:cs typeface="Times New Roman" pitchFamily="18" charset="0"/>
              </a:rPr>
              <a:t>Три этапа музыкотерапии.</a:t>
            </a:r>
            <a:endParaRPr lang="ru-RU" sz="3600" b="1" dirty="0">
              <a:solidFill>
                <a:schemeClr val="tx2"/>
              </a:solidFill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052736"/>
            <a:ext cx="7812360" cy="525658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u="sng" dirty="0" smtClean="0">
                <a:solidFill>
                  <a:srgbClr val="C00000"/>
                </a:solidFill>
                <a:latin typeface="+mj-lt"/>
                <a:cs typeface="BrowalliaUPC" pitchFamily="34" charset="-34"/>
              </a:rPr>
              <a:t>Этап первый.</a:t>
            </a:r>
          </a:p>
          <a:p>
            <a:pPr>
              <a:buNone/>
            </a:pPr>
            <a:r>
              <a:rPr lang="ru-RU" sz="2800" b="1" dirty="0" smtClean="0">
                <a:latin typeface="+mj-lt"/>
                <a:cs typeface="BrowalliaUPC" pitchFamily="34" charset="-34"/>
              </a:rPr>
              <a:t>Первая мелодия должна соответствовать</a:t>
            </a:r>
          </a:p>
          <a:p>
            <a:pPr>
              <a:buNone/>
            </a:pPr>
            <a:r>
              <a:rPr lang="ru-RU" sz="2800" b="1" dirty="0" smtClean="0">
                <a:latin typeface="+mj-lt"/>
                <a:cs typeface="BrowalliaUPC" pitchFamily="34" charset="-34"/>
              </a:rPr>
              <a:t>настроению человека</a:t>
            </a:r>
            <a:r>
              <a:rPr lang="ru-RU" dirty="0" smtClean="0">
                <a:latin typeface="+mj-lt"/>
                <a:cs typeface="BrowalliaUPC" pitchFamily="34" charset="-34"/>
              </a:rPr>
              <a:t>.</a:t>
            </a:r>
          </a:p>
          <a:p>
            <a:pPr>
              <a:buNone/>
            </a:pPr>
            <a:r>
              <a:rPr lang="ru-RU" b="1" u="sng" dirty="0" smtClean="0">
                <a:solidFill>
                  <a:srgbClr val="C00000"/>
                </a:solidFill>
                <a:latin typeface="+mj-lt"/>
                <a:cs typeface="BrowalliaUPC" pitchFamily="34" charset="-34"/>
              </a:rPr>
              <a:t>Этап второй.</a:t>
            </a:r>
          </a:p>
          <a:p>
            <a:pPr>
              <a:buNone/>
            </a:pPr>
            <a:r>
              <a:rPr lang="ru-RU" sz="2800" b="1" dirty="0" smtClean="0">
                <a:latin typeface="+mj-lt"/>
                <a:cs typeface="BrowalliaUPC" pitchFamily="34" charset="-34"/>
              </a:rPr>
              <a:t>Вторая мелодия должна быть светлой, воздушной, вселяющей надежду и дарующей утешение.</a:t>
            </a:r>
          </a:p>
          <a:p>
            <a:pPr>
              <a:buNone/>
            </a:pPr>
            <a:r>
              <a:rPr lang="ru-RU" b="1" u="sng" dirty="0" smtClean="0">
                <a:solidFill>
                  <a:srgbClr val="C00000"/>
                </a:solidFill>
                <a:latin typeface="+mj-lt"/>
                <a:cs typeface="BrowalliaUPC" pitchFamily="34" charset="-34"/>
              </a:rPr>
              <a:t>Этап третий.</a:t>
            </a:r>
          </a:p>
          <a:p>
            <a:pPr>
              <a:buNone/>
            </a:pPr>
            <a:r>
              <a:rPr lang="ru-RU" sz="2800" b="1" dirty="0" smtClean="0">
                <a:latin typeface="+mj-lt"/>
                <a:cs typeface="BrowalliaUPC" pitchFamily="34" charset="-34"/>
              </a:rPr>
              <a:t>Последняя мелодия должна вселять уверенность в своих силах, укреплять твёрдость духа.</a:t>
            </a:r>
          </a:p>
          <a:p>
            <a:pPr>
              <a:buNone/>
            </a:pPr>
            <a:endParaRPr lang="ru-RU" b="1" u="sng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b="1" u="sng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399"/>
            <a:ext cx="9144000" cy="7029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496944" cy="90872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</a:rPr>
              <a:t>Композиторы и здоровье человека.</a:t>
            </a:r>
            <a:endParaRPr lang="ru-RU" sz="4000" b="1" dirty="0">
              <a:solidFill>
                <a:schemeClr val="tx2"/>
              </a:solidFill>
            </a:endParaRPr>
          </a:p>
        </p:txBody>
      </p:sp>
      <p:pic>
        <p:nvPicPr>
          <p:cNvPr id="1026" name="Picture 2" descr="C:\Users\Эдмон Дантес\Desktop\Mozart-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3861048"/>
            <a:ext cx="2160240" cy="2734721"/>
          </a:xfrm>
          <a:prstGeom prst="rect">
            <a:avLst/>
          </a:prstGeom>
          <a:noFill/>
        </p:spPr>
      </p:pic>
      <p:pic>
        <p:nvPicPr>
          <p:cNvPr id="1027" name="Picture 3" descr="C:\Users\Эдмон Дантес\Desktop\0_50f9e2_8ba65da6_XX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922327"/>
            <a:ext cx="2263709" cy="2722697"/>
          </a:xfrm>
          <a:prstGeom prst="rect">
            <a:avLst/>
          </a:prstGeom>
          <a:noFill/>
        </p:spPr>
      </p:pic>
      <p:pic>
        <p:nvPicPr>
          <p:cNvPr id="1028" name="Picture 4" descr="C:\Users\Эдмон Дантес\Desktop\1601658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8184" y="3909053"/>
            <a:ext cx="2016224" cy="2616291"/>
          </a:xfrm>
          <a:prstGeom prst="rect">
            <a:avLst/>
          </a:prstGeom>
          <a:noFill/>
        </p:spPr>
      </p:pic>
      <p:pic>
        <p:nvPicPr>
          <p:cNvPr id="1029" name="Picture 5" descr="C:\Users\Эдмон Дантес\Desktop\0024-011-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5" y="3933056"/>
            <a:ext cx="2088233" cy="2664296"/>
          </a:xfrm>
          <a:prstGeom prst="rect">
            <a:avLst/>
          </a:prstGeom>
          <a:noFill/>
        </p:spPr>
      </p:pic>
      <p:pic>
        <p:nvPicPr>
          <p:cNvPr id="11" name="Рисунок 10" descr="C:\Users\Эдмон Дантес\Desktop\slide_23.jpg"/>
          <p:cNvPicPr/>
          <p:nvPr/>
        </p:nvPicPr>
        <p:blipFill>
          <a:blip r:embed="rId7" cstate="print"/>
          <a:srcRect l="22608" t="2778" r="27044" b="19872"/>
          <a:stretch>
            <a:fillRect/>
          </a:stretch>
        </p:blipFill>
        <p:spPr bwMode="auto">
          <a:xfrm>
            <a:off x="5724128" y="980728"/>
            <a:ext cx="2215505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 descr="C:\Users\Эдмон Дантес\Desktop\7ab716354432ee12f19b58c60471093b_XL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75856" y="980728"/>
            <a:ext cx="1956255" cy="26026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399"/>
            <a:ext cx="9144000" cy="7029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764704"/>
            <a:ext cx="5112568" cy="5760640"/>
          </a:xfrm>
        </p:spPr>
        <p:txBody>
          <a:bodyPr>
            <a:normAutofit fontScale="90000"/>
          </a:bodyPr>
          <a:lstStyle/>
          <a:p>
            <a:r>
              <a:rPr lang="ru-RU" sz="3100" b="1" u="sng" dirty="0" smtClean="0">
                <a:solidFill>
                  <a:srgbClr val="C00000"/>
                </a:solidFill>
                <a:cs typeface="Times New Roman" pitchFamily="18" charset="0"/>
              </a:rPr>
              <a:t>Эффект Моцарта</a:t>
            </a:r>
            <a:r>
              <a:rPr lang="ru-RU" sz="3100" u="sng" dirty="0" smtClean="0">
                <a:cs typeface="Times New Roman" pitchFamily="18" charset="0"/>
              </a:rPr>
              <a:t>.</a:t>
            </a:r>
            <a:r>
              <a:rPr lang="ru-RU" sz="2700" u="sng" dirty="0" smtClean="0">
                <a:cs typeface="Times New Roman" pitchFamily="18" charset="0"/>
              </a:rPr>
              <a:t/>
            </a:r>
            <a:br>
              <a:rPr lang="ru-RU" sz="2700" u="sng" dirty="0" smtClean="0">
                <a:cs typeface="Times New Roman" pitchFamily="18" charset="0"/>
              </a:rPr>
            </a:br>
            <a:r>
              <a:rPr lang="ru-RU" sz="2700" dirty="0" smtClean="0">
                <a:cs typeface="Times New Roman" pitchFamily="18" charset="0"/>
              </a:rPr>
              <a:t/>
            </a:r>
            <a:br>
              <a:rPr lang="ru-RU" sz="2700" dirty="0" smtClean="0">
                <a:cs typeface="Times New Roman" pitchFamily="18" charset="0"/>
              </a:rPr>
            </a:br>
            <a:r>
              <a:rPr lang="ru-RU" sz="2700" b="1" dirty="0" smtClean="0">
                <a:cs typeface="Times New Roman" pitchFamily="18" charset="0"/>
              </a:rPr>
              <a:t>Музыка Вольфганга Амадея Моцарта способствует развитию умственных способностей у детей, мобилизует возможности мозга, облегчает его работу, способствует повышению уровня интеллекта учащегося. Объясняют такой эффект тем, что интервал, продолжительностью в полминуты, который выдерживается в музыке этого композитора соответствует характеру биотоков головного мозга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Эдмон Дантес\Desktop\Mozart-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404664"/>
            <a:ext cx="3582800" cy="54726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75456"/>
            <a:ext cx="9144000" cy="7704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71400"/>
            <a:ext cx="8964488" cy="576064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ru-RU" sz="3600" b="1" dirty="0" smtClean="0">
                <a:solidFill>
                  <a:schemeClr val="tx2"/>
                </a:solidFill>
                <a:latin typeface="Arial Black" pitchFamily="34" charset="0"/>
              </a:rPr>
              <a:t>Музыкотерапия в домашних условиях.</a:t>
            </a:r>
            <a:r>
              <a:rPr lang="ru-RU" sz="3600" dirty="0" smtClean="0">
                <a:solidFill>
                  <a:srgbClr val="0070C0"/>
                </a:solidFill>
                <a:latin typeface="Arial Black" pitchFamily="34" charset="0"/>
              </a:rPr>
              <a:t/>
            </a:r>
            <a:br>
              <a:rPr lang="ru-RU" sz="3600" dirty="0" smtClean="0">
                <a:solidFill>
                  <a:srgbClr val="0070C0"/>
                </a:solidFill>
                <a:latin typeface="Arial Black" pitchFamily="34" charset="0"/>
              </a:rPr>
            </a:br>
            <a:r>
              <a:rPr lang="ru-RU" sz="3100" dirty="0" smtClean="0">
                <a:solidFill>
                  <a:srgbClr val="0070C0"/>
                </a:solidFill>
                <a:latin typeface="Arial Black" pitchFamily="34" charset="0"/>
              </a:rPr>
              <a:t> </a:t>
            </a: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Создайте благоприятную атмосферу.</a:t>
            </a:r>
            <a:b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</a:b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Мелодия должна вам нравиться.</a:t>
            </a:r>
            <a:b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</a:b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  Выберите для себя удобное положение.</a:t>
            </a:r>
            <a:b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</a:b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Следите за громкостью звука.</a:t>
            </a:r>
            <a:b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</a:b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Начинать сеансы музыкотерапии</a:t>
            </a:r>
            <a:b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</a:b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рекомендуют с 10 минут и доводить до</a:t>
            </a:r>
            <a:b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</a:br>
            <a:r>
              <a:rPr lang="ru-RU" sz="3200" b="1" dirty="0" smtClean="0">
                <a:solidFill>
                  <a:schemeClr val="accent3">
                    <a:lumMod val="50000"/>
                  </a:schemeClr>
                </a:solidFill>
                <a:latin typeface="Calibri" pitchFamily="34" charset="0"/>
              </a:rPr>
              <a:t>получаса.</a:t>
            </a:r>
            <a:r>
              <a:rPr lang="ru-RU" sz="3100" dirty="0" smtClean="0">
                <a:solidFill>
                  <a:schemeClr val="tx2"/>
                </a:solidFill>
                <a:latin typeface="Arial Black" pitchFamily="34" charset="0"/>
              </a:rPr>
              <a:t/>
            </a:r>
            <a:br>
              <a:rPr lang="ru-RU" sz="3100" dirty="0" smtClean="0">
                <a:solidFill>
                  <a:schemeClr val="tx2"/>
                </a:solidFill>
                <a:latin typeface="Arial Black" pitchFamily="34" charset="0"/>
              </a:rPr>
            </a:br>
            <a:r>
              <a:rPr lang="ru-RU" sz="3100" dirty="0" smtClean="0">
                <a:solidFill>
                  <a:srgbClr val="0070C0"/>
                </a:solidFill>
                <a:latin typeface="Arial Black" pitchFamily="34" charset="0"/>
              </a:rPr>
              <a:t/>
            </a:r>
            <a:br>
              <a:rPr lang="ru-RU" sz="3100" dirty="0" smtClean="0">
                <a:solidFill>
                  <a:srgbClr val="0070C0"/>
                </a:solidFill>
                <a:latin typeface="Arial Black" pitchFamily="34" charset="0"/>
              </a:rPr>
            </a:br>
            <a:endParaRPr lang="ru-RU" sz="3100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3429000"/>
            <a:ext cx="8784976" cy="43204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Arial Black" pitchFamily="34" charset="0"/>
              </a:rPr>
              <a:t>   </a:t>
            </a:r>
          </a:p>
          <a:p>
            <a:pPr>
              <a:buNone/>
            </a:pPr>
            <a:endParaRPr lang="ru-RU" sz="2800" dirty="0" smtClean="0">
              <a:solidFill>
                <a:schemeClr val="tx2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6" name="Рисунок 5" descr="Музыкотерапия"/>
          <p:cNvPicPr/>
          <p:nvPr/>
        </p:nvPicPr>
        <p:blipFill>
          <a:blip r:embed="rId3" cstate="print"/>
          <a:srcRect t="17881" r="26576"/>
          <a:stretch>
            <a:fillRect/>
          </a:stretch>
        </p:blipFill>
        <p:spPr bwMode="auto">
          <a:xfrm>
            <a:off x="251520" y="4221088"/>
            <a:ext cx="2736304" cy="2636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Содержимое 3" descr="Музыкотерапия">
            <a:hlinkClick r:id="rId4" tooltip="&quot;&quot;"/>
          </p:cNvPr>
          <p:cNvPicPr>
            <a:picLocks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24128" y="4149081"/>
            <a:ext cx="3067621" cy="2708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399"/>
            <a:ext cx="9144000" cy="7029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676456" cy="1084982"/>
          </a:xfrm>
        </p:spPr>
        <p:txBody>
          <a:bodyPr>
            <a:normAutofit/>
          </a:bodyPr>
          <a:lstStyle/>
          <a:p>
            <a:pPr>
              <a:tabLst>
                <a:tab pos="5024438" algn="l"/>
              </a:tabLst>
            </a:pPr>
            <a:r>
              <a:rPr lang="ru-RU" sz="4800" dirty="0" smtClean="0">
                <a:solidFill>
                  <a:schemeClr val="tx2"/>
                </a:solidFill>
                <a:latin typeface="Arial Black" pitchFamily="34" charset="0"/>
              </a:rPr>
              <a:t>Спасибо за внимание!</a:t>
            </a:r>
            <a:endParaRPr lang="ru-RU" sz="4800" dirty="0">
              <a:solidFill>
                <a:schemeClr val="tx2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7812360" cy="48965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>
                <a:solidFill>
                  <a:schemeClr val="tx2"/>
                </a:solidFill>
                <a:latin typeface="Arial Black" pitchFamily="34" charset="0"/>
              </a:rPr>
              <a:t>Будьте здоровы, </a:t>
            </a:r>
          </a:p>
          <a:p>
            <a:pPr algn="ctr">
              <a:buNone/>
            </a:pPr>
            <a:r>
              <a:rPr lang="ru-RU" sz="4800" dirty="0" smtClean="0">
                <a:solidFill>
                  <a:schemeClr val="tx2"/>
                </a:solidFill>
                <a:latin typeface="Arial Black" pitchFamily="34" charset="0"/>
              </a:rPr>
              <a:t>уважаемые коллеги!</a:t>
            </a:r>
            <a:endParaRPr lang="ru-RU" sz="4800" dirty="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1027" name="Picture 3" descr="C:\Users\Эдмон Дантес\Desktop\623ccd8920dc406805f004b2a062da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3284984"/>
            <a:ext cx="5146172" cy="3456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71399"/>
            <a:ext cx="9144000" cy="7029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676456" cy="1084982"/>
          </a:xfrm>
        </p:spPr>
        <p:txBody>
          <a:bodyPr>
            <a:normAutofit/>
          </a:bodyPr>
          <a:lstStyle/>
          <a:p>
            <a:pPr>
              <a:tabLst>
                <a:tab pos="5024438" algn="l"/>
              </a:tabLst>
            </a:pPr>
            <a:endParaRPr lang="ru-RU" sz="4800" dirty="0">
              <a:solidFill>
                <a:schemeClr val="tx2"/>
              </a:solidFill>
              <a:latin typeface="Arial Black" pitchFamily="34" charset="0"/>
            </a:endParaRPr>
          </a:p>
        </p:txBody>
      </p:sp>
      <p:pic>
        <p:nvPicPr>
          <p:cNvPr id="5" name="Нежный аромат весны.Шопен, вальс-музыкотерапия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-142900"/>
            <a:ext cx="9144000" cy="7000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6194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84584" y="-171399"/>
            <a:ext cx="9828584" cy="7029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424936" cy="6192688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tx2"/>
                </a:solidFill>
                <a:latin typeface="Arial Black" pitchFamily="34" charset="0"/>
                <a:cs typeface="Angsana New" pitchFamily="18" charset="-34"/>
              </a:rPr>
              <a:t>Музыкотерапия</a:t>
            </a:r>
            <a:br>
              <a:rPr lang="ru-RU" sz="6000" dirty="0" smtClean="0">
                <a:solidFill>
                  <a:schemeClr val="tx2"/>
                </a:solidFill>
                <a:latin typeface="Arial Black" pitchFamily="34" charset="0"/>
                <a:cs typeface="Angsana New" pitchFamily="18" charset="-34"/>
              </a:rPr>
            </a:br>
            <a:r>
              <a:rPr lang="ru-RU" sz="3200" dirty="0" smtClean="0">
                <a:solidFill>
                  <a:schemeClr val="tx2"/>
                </a:solidFill>
                <a:latin typeface="Monotype Corsiva" pitchFamily="66" charset="0"/>
                <a:cs typeface="Angsana New" pitchFamily="18" charset="-34"/>
              </a:rPr>
              <a:t/>
            </a:r>
            <a:br>
              <a:rPr lang="ru-RU" sz="3200" dirty="0" smtClean="0">
                <a:solidFill>
                  <a:schemeClr val="tx2"/>
                </a:solidFill>
                <a:latin typeface="Monotype Corsiva" pitchFamily="66" charset="0"/>
                <a:cs typeface="Angsana New" pitchFamily="18" charset="-34"/>
              </a:rPr>
            </a:br>
            <a:r>
              <a:rPr lang="ru-RU" sz="4000" b="1" dirty="0" smtClean="0">
                <a:solidFill>
                  <a:schemeClr val="tx2"/>
                </a:solidFill>
                <a:latin typeface="Monotype Corsiva" pitchFamily="66" charset="0"/>
                <a:cs typeface="Angsana New" pitchFamily="18" charset="-34"/>
              </a:rPr>
              <a:t>«Музыка обладает магической силой и может усмирить дикаря, смягчит камень или согнуть кряжистый дуб»</a:t>
            </a:r>
            <a:br>
              <a:rPr lang="ru-RU" sz="4000" b="1" dirty="0" smtClean="0">
                <a:solidFill>
                  <a:schemeClr val="tx2"/>
                </a:solidFill>
                <a:latin typeface="Monotype Corsiva" pitchFamily="66" charset="0"/>
                <a:cs typeface="Angsana New" pitchFamily="18" charset="-34"/>
              </a:rPr>
            </a:br>
            <a:r>
              <a:rPr lang="ru-RU" sz="4000" b="1" dirty="0" smtClean="0">
                <a:solidFill>
                  <a:schemeClr val="tx2"/>
                </a:solidFill>
                <a:latin typeface="Monotype Corsiva" pitchFamily="66" charset="0"/>
                <a:cs typeface="Angsana New" pitchFamily="18" charset="-34"/>
              </a:rPr>
              <a:t>У. </a:t>
            </a:r>
            <a:r>
              <a:rPr lang="ru-RU" sz="4000" b="1" dirty="0" err="1" smtClean="0">
                <a:solidFill>
                  <a:schemeClr val="tx2"/>
                </a:solidFill>
                <a:latin typeface="Monotype Corsiva" pitchFamily="66" charset="0"/>
                <a:cs typeface="Angsana New" pitchFamily="18" charset="-34"/>
              </a:rPr>
              <a:t>Конгрив</a:t>
            </a:r>
            <a:r>
              <a:rPr lang="ru-RU" sz="4000" b="1" dirty="0" smtClean="0">
                <a:solidFill>
                  <a:schemeClr val="tx2"/>
                </a:solidFill>
                <a:latin typeface="Monotype Corsiva" pitchFamily="66" charset="0"/>
                <a:cs typeface="Angsana New" pitchFamily="18" charset="-34"/>
              </a:rPr>
              <a:t>, британский драматург 18 в</a:t>
            </a:r>
            <a:r>
              <a:rPr lang="ru-RU" sz="4000" b="1" dirty="0" smtClean="0">
                <a:solidFill>
                  <a:schemeClr val="tx2"/>
                </a:solidFill>
                <a:latin typeface="Arial Black" pitchFamily="34" charset="0"/>
                <a:cs typeface="Angsana New" pitchFamily="18" charset="-34"/>
              </a:rPr>
              <a:t>.</a:t>
            </a:r>
            <a:r>
              <a:rPr lang="ru-RU" sz="3200" dirty="0" smtClean="0">
                <a:solidFill>
                  <a:schemeClr val="tx2"/>
                </a:solidFill>
                <a:latin typeface="Arial Black" pitchFamily="34" charset="0"/>
                <a:cs typeface="Angsana New" pitchFamily="18" charset="-34"/>
              </a:rPr>
              <a:t/>
            </a:r>
            <a:br>
              <a:rPr lang="ru-RU" sz="3200" dirty="0" smtClean="0">
                <a:solidFill>
                  <a:schemeClr val="tx2"/>
                </a:solidFill>
                <a:latin typeface="Arial Black" pitchFamily="34" charset="0"/>
                <a:cs typeface="Angsana New" pitchFamily="18" charset="-34"/>
              </a:rPr>
            </a:br>
            <a:endParaRPr lang="ru-RU" sz="3200" dirty="0">
              <a:solidFill>
                <a:schemeClr val="tx2"/>
              </a:solidFill>
              <a:latin typeface="Arial Black" pitchFamily="34" charset="0"/>
              <a:cs typeface="Angsana New" pitchFamily="18" charset="-34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916832"/>
            <a:ext cx="6840760" cy="864096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endParaRPr lang="ru-RU" sz="2800" b="1" dirty="0" smtClean="0"/>
          </a:p>
          <a:p>
            <a:pPr>
              <a:buNone/>
            </a:pPr>
            <a:endParaRPr lang="ru-RU" sz="2800" b="1" dirty="0" smtClean="0"/>
          </a:p>
          <a:p>
            <a:pPr>
              <a:buNone/>
            </a:pPr>
            <a:r>
              <a:rPr lang="ru-RU" sz="2400" b="1" dirty="0" smtClean="0"/>
              <a:t>				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1628800"/>
            <a:ext cx="4536504" cy="46008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79512" y="476672"/>
            <a:ext cx="4104456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Музыкотерапия </a:t>
            </a:r>
            <a:r>
              <a:rPr lang="ru-RU" sz="3200" b="1" dirty="0" smtClean="0">
                <a:solidFill>
                  <a:schemeClr val="tx2"/>
                </a:solidFill>
                <a:latin typeface="+mj-lt"/>
                <a:cs typeface="Times New Roman" pitchFamily="18" charset="0"/>
              </a:rPr>
              <a:t>– </a:t>
            </a:r>
          </a:p>
          <a:p>
            <a:r>
              <a:rPr lang="ru-RU" sz="2400" b="1" dirty="0" smtClean="0">
                <a:latin typeface="+mj-lt"/>
                <a:cs typeface="Times New Roman" pitchFamily="18" charset="0"/>
              </a:rPr>
              <a:t>это метод, использующий </a:t>
            </a:r>
          </a:p>
          <a:p>
            <a:r>
              <a:rPr lang="ru-RU" sz="2400" b="1" dirty="0" smtClean="0">
                <a:latin typeface="+mj-lt"/>
                <a:cs typeface="Times New Roman" pitchFamily="18" charset="0"/>
              </a:rPr>
              <a:t>музыку в качестве средства </a:t>
            </a:r>
          </a:p>
          <a:p>
            <a:r>
              <a:rPr lang="ru-RU" sz="2400" b="1" dirty="0" smtClean="0">
                <a:latin typeface="+mj-lt"/>
                <a:cs typeface="Times New Roman" pitchFamily="18" charset="0"/>
              </a:rPr>
              <a:t>коррекции эмоциональных </a:t>
            </a:r>
          </a:p>
          <a:p>
            <a:r>
              <a:rPr lang="ru-RU" sz="2400" b="1" dirty="0" smtClean="0">
                <a:latin typeface="+mj-lt"/>
                <a:cs typeface="Times New Roman" pitchFamily="18" charset="0"/>
              </a:rPr>
              <a:t>отклонений, страхов, 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+mj-lt"/>
                <a:cs typeface="Times New Roman" pitchFamily="18" charset="0"/>
              </a:rPr>
              <a:t>двигательных и речевых </a:t>
            </a:r>
          </a:p>
          <a:p>
            <a:r>
              <a:rPr lang="ru-RU" sz="2400" b="1" dirty="0" smtClean="0">
                <a:latin typeface="+mj-lt"/>
                <a:cs typeface="Times New Roman" pitchFamily="18" charset="0"/>
              </a:rPr>
              <a:t>расстройств, отклонений в </a:t>
            </a:r>
          </a:p>
          <a:p>
            <a:r>
              <a:rPr lang="ru-RU" sz="2400" b="1" dirty="0" smtClean="0">
                <a:latin typeface="+mj-lt"/>
                <a:cs typeface="Times New Roman" pitchFamily="18" charset="0"/>
              </a:rPr>
              <a:t>поведении, при </a:t>
            </a:r>
          </a:p>
          <a:p>
            <a:r>
              <a:rPr lang="ru-RU" sz="2400" b="1" dirty="0" smtClean="0">
                <a:latin typeface="+mj-lt"/>
                <a:cs typeface="Times New Roman" pitchFamily="18" charset="0"/>
              </a:rPr>
              <a:t>коммуникативных </a:t>
            </a:r>
          </a:p>
          <a:p>
            <a:r>
              <a:rPr lang="ru-RU" sz="2400" b="1" dirty="0" smtClean="0">
                <a:latin typeface="+mj-lt"/>
                <a:cs typeface="Times New Roman" pitchFamily="18" charset="0"/>
              </a:rPr>
              <a:t>затруднениях, а также для </a:t>
            </a:r>
          </a:p>
          <a:p>
            <a:r>
              <a:rPr lang="ru-RU" sz="2400" b="1" dirty="0" smtClean="0">
                <a:latin typeface="+mj-lt"/>
                <a:cs typeface="Times New Roman" pitchFamily="18" charset="0"/>
              </a:rPr>
              <a:t>лечения различных </a:t>
            </a:r>
          </a:p>
          <a:p>
            <a:r>
              <a:rPr lang="ru-RU" sz="2400" b="1" dirty="0" smtClean="0">
                <a:latin typeface="+mj-lt"/>
                <a:cs typeface="Times New Roman" pitchFamily="18" charset="0"/>
              </a:rPr>
              <a:t>соматических и </a:t>
            </a:r>
          </a:p>
          <a:p>
            <a:r>
              <a:rPr lang="ru-RU" sz="2400" b="1" dirty="0" smtClean="0">
                <a:latin typeface="+mj-lt"/>
                <a:cs typeface="Times New Roman" pitchFamily="18" charset="0"/>
              </a:rPr>
              <a:t>психосоматических заболеваний.</a:t>
            </a:r>
            <a:endParaRPr lang="ru-RU" sz="2400" dirty="0">
              <a:latin typeface="+mj-lt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399"/>
            <a:ext cx="9144000" cy="7029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460432" cy="90872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История музыкотерапии.</a:t>
            </a:r>
            <a:endParaRPr lang="ru-RU" sz="4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268760"/>
            <a:ext cx="8568952" cy="50405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b="1" dirty="0" smtClean="0"/>
              <a:t>О лечебных свойствах музыки китайские мудрецы писали ещё до нашей эры. По их представлению, исцеление недугов посредством музыкального воздействия базируется на </a:t>
            </a:r>
            <a:r>
              <a:rPr lang="ru-RU" sz="2400" b="1" dirty="0" err="1" smtClean="0"/>
              <a:t>У-Синь</a:t>
            </a:r>
            <a:r>
              <a:rPr lang="ru-RU" sz="2400" b="1" dirty="0" smtClean="0"/>
              <a:t> -  теории пяти элементов или теории пяти стихий (огня, воды, дерева, земли и металла), которая начала разрабатываться во времена правления китайской династии Чжоу (1066 – 256 г. до н.э.) Древняя китайская теория музыки ориентировалась на пятиступенный звукоряд, который отождествлял каждую ноту с одним из пяти элементов. Многие целители использовали соответствие этих пяти элементов, пяти внутренним органам (сердцу, печени, почкам, лёгким, селезёнке) в качестве основы для лечения болезней с помощью музыкальной терапии.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399"/>
            <a:ext cx="9144000" cy="7029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3928" y="0"/>
            <a:ext cx="5040560" cy="6381328"/>
          </a:xfrm>
        </p:spPr>
        <p:txBody>
          <a:bodyPr>
            <a:normAutofit/>
          </a:bodyPr>
          <a:lstStyle/>
          <a:p>
            <a:r>
              <a:rPr lang="ru-RU" sz="2600" b="1" dirty="0" smtClean="0">
                <a:solidFill>
                  <a:schemeClr val="tx2"/>
                </a:solidFill>
                <a:cs typeface="Times New Roman" pitchFamily="18" charset="0"/>
              </a:rPr>
              <a:t>Учёный с мировым именем, который работает в нашей стране - доктор медицинских наук </a:t>
            </a:r>
            <a:r>
              <a:rPr lang="ru-RU" sz="2600" b="1" dirty="0" err="1" smtClean="0">
                <a:solidFill>
                  <a:schemeClr val="tx2"/>
                </a:solidFill>
                <a:cs typeface="Times New Roman" pitchFamily="18" charset="0"/>
              </a:rPr>
              <a:t>Рушель</a:t>
            </a:r>
            <a:r>
              <a:rPr lang="ru-RU" sz="2600" b="1" dirty="0" smtClean="0">
                <a:solidFill>
                  <a:schemeClr val="tx2"/>
                </a:solidFill>
                <a:cs typeface="Times New Roman" pitchFamily="18" charset="0"/>
              </a:rPr>
              <a:t> Браво. Он автор уникальной методики музыкотерапии и создатель лечебной музыки.</a:t>
            </a:r>
            <a:br>
              <a:rPr lang="ru-RU" sz="2600" b="1" dirty="0" smtClean="0">
                <a:solidFill>
                  <a:schemeClr val="tx2"/>
                </a:solidFill>
                <a:cs typeface="Times New Roman" pitchFamily="18" charset="0"/>
              </a:rPr>
            </a:br>
            <a:r>
              <a:rPr lang="ru-RU" sz="2600" b="1" dirty="0" smtClean="0">
                <a:solidFill>
                  <a:schemeClr val="tx2"/>
                </a:solidFill>
                <a:cs typeface="Times New Roman" pitchFamily="18" charset="0"/>
              </a:rPr>
              <a:t>Метод музыкального воздействия и лечения </a:t>
            </a:r>
            <a:r>
              <a:rPr lang="ru-RU" sz="2600" b="1" dirty="0" err="1" smtClean="0">
                <a:solidFill>
                  <a:schemeClr val="tx2"/>
                </a:solidFill>
                <a:cs typeface="Times New Roman" pitchFamily="18" charset="0"/>
              </a:rPr>
              <a:t>Рушеля</a:t>
            </a:r>
            <a:r>
              <a:rPr lang="ru-RU" sz="2600" b="1" dirty="0" smtClean="0">
                <a:solidFill>
                  <a:schemeClr val="tx2"/>
                </a:solidFill>
                <a:cs typeface="Times New Roman" pitchFamily="18" charset="0"/>
              </a:rPr>
              <a:t> Браво, который успешно используется уже много лет, позволяет получать положительные результаты при работе с самыми разными болезнями и недомоганиями.</a:t>
            </a:r>
            <a:endParaRPr lang="ru-RU" sz="2600" b="1" dirty="0">
              <a:solidFill>
                <a:schemeClr val="tx2"/>
              </a:solidFill>
              <a:cs typeface="Times New Roman" pitchFamily="18" charset="0"/>
            </a:endParaRPr>
          </a:p>
        </p:txBody>
      </p:sp>
      <p:pic>
        <p:nvPicPr>
          <p:cNvPr id="5" name="Содержимое 4" descr="C:\Users\Эдмон Дантес\Desktop\blavo-03.jpg"/>
          <p:cNvPicPr>
            <a:picLocks noGrp="1"/>
          </p:cNvPicPr>
          <p:nvPr>
            <p:ph idx="1"/>
          </p:nvPr>
        </p:nvPicPr>
        <p:blipFill>
          <a:blip r:embed="rId3" cstate="print"/>
          <a:srcRect l="12500" r="20035"/>
          <a:stretch>
            <a:fillRect/>
          </a:stretch>
        </p:blipFill>
        <p:spPr bwMode="auto">
          <a:xfrm>
            <a:off x="251520" y="836712"/>
            <a:ext cx="3744416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59432"/>
            <a:ext cx="9144000" cy="7029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460432" cy="108498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  <a:cs typeface="Times New Roman" pitchFamily="18" charset="0"/>
              </a:rPr>
              <a:t>Музыкотерапия</a:t>
            </a:r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32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психоэмоциональное</a:t>
            </a:r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состояние человека</a:t>
            </a:r>
            <a:endParaRPr lang="ru-RU" sz="32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268760"/>
            <a:ext cx="8784976" cy="51125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b="1" dirty="0" smtClean="0"/>
              <a:t>Музыка оказывает влияние на наши эмоции.</a:t>
            </a:r>
          </a:p>
          <a:p>
            <a:pPr>
              <a:buNone/>
            </a:pPr>
            <a:r>
              <a:rPr lang="ru-RU" sz="2800" b="1" dirty="0" smtClean="0"/>
              <a:t>С помощью музыкальной терапии можно задать необходимое настроение, чтобы избавиться от всего лишнего и негативного, что давит на нас психологически и ослабляет наш иммунитет.</a:t>
            </a:r>
          </a:p>
          <a:p>
            <a:pPr>
              <a:buNone/>
            </a:pPr>
            <a:r>
              <a:rPr lang="ru-RU" sz="2800" b="1" dirty="0" smtClean="0"/>
              <a:t>Музыкотерапия применяется для </a:t>
            </a:r>
          </a:p>
          <a:p>
            <a:pPr>
              <a:buNone/>
            </a:pPr>
            <a:r>
              <a:rPr lang="ru-RU" sz="2800" b="1" dirty="0" smtClean="0"/>
              <a:t>расслабления и повышения</a:t>
            </a:r>
          </a:p>
          <a:p>
            <a:pPr>
              <a:buNone/>
            </a:pPr>
            <a:r>
              <a:rPr lang="ru-RU" sz="2800" b="1" dirty="0" smtClean="0"/>
              <a:t>настроения, для уменьшения </a:t>
            </a:r>
          </a:p>
          <a:p>
            <a:pPr>
              <a:buNone/>
            </a:pPr>
            <a:r>
              <a:rPr lang="ru-RU" sz="2800" b="1" dirty="0" smtClean="0"/>
              <a:t>чувства тревоги и неуверенности,</a:t>
            </a:r>
          </a:p>
          <a:p>
            <a:pPr>
              <a:buNone/>
            </a:pPr>
            <a:r>
              <a:rPr lang="ru-RU" sz="2800" b="1" dirty="0" smtClean="0"/>
              <a:t>для снятия головной боли.</a:t>
            </a:r>
          </a:p>
          <a:p>
            <a:pPr>
              <a:buNone/>
            </a:pPr>
            <a:endParaRPr lang="ru-RU" sz="2800" b="1" dirty="0"/>
          </a:p>
        </p:txBody>
      </p:sp>
      <p:pic>
        <p:nvPicPr>
          <p:cNvPr id="1026" name="Picture 2" descr="C:\Users\Эдмон Дантес\Desktop\Музыкотерапия\МОЙ СЕМИНАР - практикум\Картинки\картинка 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76458" y="3573016"/>
            <a:ext cx="3076992" cy="26400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399"/>
            <a:ext cx="9144000" cy="7029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7740352" cy="194421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  <a:cs typeface="Times New Roman" pitchFamily="18" charset="0"/>
              </a:rPr>
              <a:t>Музыка благотворно влияет на организм человека: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844824"/>
            <a:ext cx="8496944" cy="4032448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+mj-lt"/>
                <a:cs typeface="Times New Roman" pitchFamily="18" charset="0"/>
              </a:rPr>
              <a:t>Замедляет пульс;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+mj-lt"/>
                <a:cs typeface="Times New Roman" pitchFamily="18" charset="0"/>
              </a:rPr>
              <a:t>Увеличивает силу сердечных сокращений;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+mj-lt"/>
                <a:cs typeface="Times New Roman" pitchFamily="18" charset="0"/>
              </a:rPr>
              <a:t>Способствует расширению сосудов: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+mj-lt"/>
                <a:cs typeface="Times New Roman" pitchFamily="18" charset="0"/>
              </a:rPr>
              <a:t>Нормализует артериальное давление;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+mj-lt"/>
                <a:cs typeface="Times New Roman" pitchFamily="18" charset="0"/>
              </a:rPr>
              <a:t>Стимулирует пищеварение;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+mj-lt"/>
                <a:cs typeface="Times New Roman" pitchFamily="18" charset="0"/>
              </a:rPr>
              <a:t>Снимает эмоциональное напряжение и раздражительность;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latin typeface="+mj-lt"/>
                <a:cs typeface="Times New Roman" pitchFamily="18" charset="0"/>
              </a:rPr>
              <a:t>Снимает мышечное напряжение.</a:t>
            </a:r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71399"/>
            <a:ext cx="9144000" cy="7029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нятие напряж К.Сен-Санс Лебедь- музыкотерапия, релаксация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-285783" y="-214338"/>
            <a:ext cx="9429784" cy="70723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192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67528" cy="7030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0" y="332656"/>
            <a:ext cx="269979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+mj-lt"/>
                <a:cs typeface="Times New Roman" pitchFamily="18" charset="0"/>
              </a:rPr>
              <a:t>Влияние звучания музыкальных инструментов на организм человека.</a:t>
            </a:r>
          </a:p>
          <a:p>
            <a:endParaRPr lang="ru-RU" sz="2400" b="1" dirty="0" smtClean="0">
              <a:latin typeface="+mj-lt"/>
              <a:cs typeface="Times New Roman" pitchFamily="18" charset="0"/>
            </a:endParaRPr>
          </a:p>
          <a:p>
            <a:r>
              <a:rPr lang="ru-RU" sz="2400" b="1" dirty="0" smtClean="0">
                <a:latin typeface="+mj-lt"/>
                <a:cs typeface="Times New Roman" pitchFamily="18" charset="0"/>
              </a:rPr>
              <a:t>Улучшить самочувствие человека могут не только конкретные мелодии, но и конкретные музыкальные инструменты.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188640"/>
            <a:ext cx="6768752" cy="6782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891</TotalTime>
  <Words>439</Words>
  <Application>Microsoft Office PowerPoint</Application>
  <PresentationFormat>Экран (4:3)</PresentationFormat>
  <Paragraphs>67</Paragraphs>
  <Slides>17</Slides>
  <Notes>1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 Семинар-практикум (для педагогов)</vt:lpstr>
      <vt:lpstr>Музыкотерапия  «Музыка обладает магической силой и может усмирить дикаря, смягчит камень или согнуть кряжистый дуб» У. Конгрив, британский драматург 18 в. </vt:lpstr>
      <vt:lpstr>Слайд 3</vt:lpstr>
      <vt:lpstr>История музыкотерапии.</vt:lpstr>
      <vt:lpstr>Учёный с мировым именем, который работает в нашей стране - доктор медицинских наук Рушель Браво. Он автор уникальной методики музыкотерапии и создатель лечебной музыки. Метод музыкального воздействия и лечения Рушеля Браво, который успешно используется уже много лет, позволяет получать положительные результаты при работе с самыми разными болезнями и недомоганиями.</vt:lpstr>
      <vt:lpstr>Музыкотерапия и психоэмоциональное состояние человека</vt:lpstr>
      <vt:lpstr>Музыка благотворно влияет на организм человека: </vt:lpstr>
      <vt:lpstr>Слайд 8</vt:lpstr>
      <vt:lpstr>Слайд 9</vt:lpstr>
      <vt:lpstr>    Виды музыкотерапии.  Музыкотерапия подразделяется на два вида воздействия: психологическое и физиологическое. Музыкотерапия может быть двух видов: индивидуальная и групповая.</vt:lpstr>
      <vt:lpstr>Формы музыкотерапии.</vt:lpstr>
      <vt:lpstr>Три этапа музыкотерапии.</vt:lpstr>
      <vt:lpstr>Композиторы и здоровье человека.</vt:lpstr>
      <vt:lpstr>Эффект Моцарта.  Музыка Вольфганга Амадея Моцарта способствует развитию умственных способностей у детей, мобилизует возможности мозга, облегчает его работу, способствует повышению уровня интеллекта учащегося. Объясняют такой эффект тем, что интервал, продолжительностью в полминуты, который выдерживается в музыке этого композитора соответствует характеру биотоков головного мозга </vt:lpstr>
      <vt:lpstr> Музыкотерапия в домашних условиях.  Создайте благоприятную атмосферу. Мелодия должна вам нравиться.   Выберите для себя удобное положение. Следите за громкостью звука. Начинать сеансы музыкотерапии рекомендуют с 10 минут и доводить до получаса.  </vt:lpstr>
      <vt:lpstr>Спасибо за внимание!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 Александровна</dc:creator>
  <cp:lastModifiedBy>НБУК</cp:lastModifiedBy>
  <cp:revision>118</cp:revision>
  <dcterms:created xsi:type="dcterms:W3CDTF">2017-10-05T18:44:56Z</dcterms:created>
  <dcterms:modified xsi:type="dcterms:W3CDTF">2019-12-27T02:39:54Z</dcterms:modified>
</cp:coreProperties>
</file>