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8" r:id="rId9"/>
    <p:sldId id="270" r:id="rId10"/>
    <p:sldId id="266" r:id="rId11"/>
    <p:sldId id="264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8B6A4E-7BB0-4FE2-BDAA-B91B6DB55BFC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AAB04-870A-4423-A1E7-26F2746B76C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423813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3AAB04-870A-4423-A1E7-26F2746B76CE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8041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725144"/>
            <a:ext cx="4392488" cy="1752600"/>
          </a:xfrm>
        </p:spPr>
        <p:txBody>
          <a:bodyPr>
            <a:normAutofit/>
          </a:bodyPr>
          <a:lstStyle/>
          <a:p>
            <a:r>
              <a:rPr lang="ru-RU" sz="1600" b="1" dirty="0" smtClean="0"/>
              <a:t>Выполнила:</a:t>
            </a:r>
            <a:endParaRPr lang="ru-RU" sz="1600" b="1" dirty="0" smtClean="0"/>
          </a:p>
          <a:p>
            <a:r>
              <a:rPr lang="ru-RU" sz="1600" dirty="0" smtClean="0"/>
              <a:t>Аксенова Марина Анатольевна </a:t>
            </a:r>
            <a:r>
              <a:rPr lang="ru-RU" sz="1600" dirty="0" smtClean="0"/>
              <a:t>воспитатель </a:t>
            </a:r>
            <a:r>
              <a:rPr lang="ru-RU" sz="1600" smtClean="0"/>
              <a:t>высшей категории,</a:t>
            </a:r>
            <a:endParaRPr lang="ru-RU" sz="1600" dirty="0" smtClean="0"/>
          </a:p>
          <a:p>
            <a:r>
              <a:rPr lang="ru-RU" sz="1600" dirty="0" smtClean="0"/>
              <a:t>СПДС </a:t>
            </a:r>
            <a:r>
              <a:rPr lang="ru-RU" sz="1600" dirty="0" smtClean="0"/>
              <a:t>«Золотой колосок» ГБОУ лицея села </a:t>
            </a:r>
            <a:r>
              <a:rPr lang="ru-RU" sz="1600" dirty="0" err="1" smtClean="0"/>
              <a:t>Хрящевка</a:t>
            </a:r>
            <a:endParaRPr lang="ru-RU" sz="1600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0743" y="260648"/>
            <a:ext cx="8280920" cy="3960440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4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cs typeface="Aharoni" pitchFamily="2" charset="-79"/>
              </a:rPr>
              <a:t>Использование театрализованных игр и пособий для всестороннего развития дошкольников</a:t>
            </a:r>
            <a:r>
              <a:rPr lang="ru-RU" sz="440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.</a:t>
            </a:r>
            <a:endParaRPr lang="ru-RU" sz="440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chemeClr val="bg2">
                  <a:lumMod val="50000"/>
                </a:schemeClr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pic>
        <p:nvPicPr>
          <p:cNvPr id="4098" name="Picture 2" descr="C:\Users\alexr280116\Desktop\Фото Театр\ФОТО 111СОР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3" y="3861048"/>
            <a:ext cx="3952328" cy="2631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36247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290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268760"/>
            <a:ext cx="5016137" cy="2842478"/>
          </a:xfrm>
          <a:prstGeom prst="rect">
            <a:avLst/>
          </a:prstGeom>
        </p:spPr>
      </p:pic>
      <p:pic>
        <p:nvPicPr>
          <p:cNvPr id="3" name="Рисунок 2" descr="DSC0290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5976" y="4149080"/>
            <a:ext cx="4320480" cy="2448272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92887" cy="936104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Театрализованная игра в самостоятельной деятельности детей</a:t>
            </a:r>
            <a:endParaRPr lang="ru-RU" sz="246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3739" y="3478737"/>
            <a:ext cx="4102237" cy="2830583"/>
          </a:xfrm>
        </p:spPr>
        <p:txBody>
          <a:bodyPr>
            <a:normAutofit/>
          </a:bodyPr>
          <a:lstStyle/>
          <a:p>
            <a:r>
              <a:rPr lang="ru-RU" sz="2400" b="1" dirty="0"/>
              <a:t>Познавательное </a:t>
            </a:r>
            <a:r>
              <a:rPr lang="ru-RU" sz="2400" b="1" dirty="0" smtClean="0"/>
              <a:t>развитие</a:t>
            </a:r>
          </a:p>
          <a:p>
            <a:r>
              <a:rPr lang="ru-RU" sz="2400" b="1" dirty="0"/>
              <a:t>Социальное </a:t>
            </a:r>
            <a:r>
              <a:rPr lang="ru-RU" sz="2400" b="1" dirty="0" smtClean="0"/>
              <a:t>развитие</a:t>
            </a:r>
          </a:p>
          <a:p>
            <a:r>
              <a:rPr lang="ru-RU" sz="2400" b="1" dirty="0"/>
              <a:t>Речевое </a:t>
            </a:r>
            <a:r>
              <a:rPr lang="ru-RU" sz="2400" b="1" dirty="0" smtClean="0"/>
              <a:t>развитие</a:t>
            </a:r>
          </a:p>
          <a:p>
            <a:r>
              <a:rPr lang="ru-RU" sz="2400" b="1" dirty="0"/>
              <a:t>Эстетическое </a:t>
            </a:r>
            <a:r>
              <a:rPr lang="ru-RU" sz="2400" b="1" dirty="0" smtClean="0"/>
              <a:t>развитие</a:t>
            </a:r>
          </a:p>
          <a:p>
            <a:r>
              <a:rPr lang="ru-RU" sz="2400" b="1" dirty="0"/>
              <a:t>Развитие движений</a:t>
            </a:r>
            <a:endParaRPr lang="ru-RU" sz="2400" dirty="0"/>
          </a:p>
        </p:txBody>
      </p:sp>
      <p:pic>
        <p:nvPicPr>
          <p:cNvPr id="6" name="Рисунок 5" descr="DSC0293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1580" y="476672"/>
            <a:ext cx="3536775" cy="2448273"/>
          </a:xfrm>
          <a:prstGeom prst="rect">
            <a:avLst/>
          </a:prstGeom>
        </p:spPr>
      </p:pic>
      <p:pic>
        <p:nvPicPr>
          <p:cNvPr id="3076" name="Picture 4" descr="C:\Users\alexr280116\Desktop\Фото Театр\ФОТО КАРУСЕЛЬ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83540" y="3933056"/>
            <a:ext cx="3736063" cy="2487935"/>
          </a:xfrm>
          <a:prstGeom prst="rect">
            <a:avLst/>
          </a:prstGeom>
          <a:noFill/>
        </p:spPr>
      </p:pic>
      <p:pic>
        <p:nvPicPr>
          <p:cNvPr id="1026" name="Picture 2" descr="C:\Users\alexr280116\Desktop\Фото Театр\ФОТ СКАЗ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1700808"/>
            <a:ext cx="3144948" cy="2518767"/>
          </a:xfrm>
          <a:prstGeom prst="rect">
            <a:avLst/>
          </a:prstGeom>
          <a:noFill/>
        </p:spPr>
      </p:pic>
      <p:pic>
        <p:nvPicPr>
          <p:cNvPr id="1027" name="Picture 3" descr="C:\Users\alexr280116\Desktop\Фото Театр\ФОТО ПЛАТКИ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68256" y="332656"/>
            <a:ext cx="2595178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851798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38" y="548680"/>
            <a:ext cx="8517602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" name="Picture 2" descr="ÐÐ°ÑÑÐ¸Ð½ÐºÐ¸ Ð¿Ð¾ Ð·Ð°Ð¿ÑÐ¾ÑÑ ÑÐµÐ°ÑÑÐ°Ð»Ð¸Ð·Ð¾Ð²Ð°Ð½Ð½Ð°Ñ Ð´ÐµÑÑÐµÐ»ÑÐ½Ð¾ÑÑÑ Ð² Ð´ÐµÑÑÐºÐ¾Ð¼ ÑÐ°Ð´Ñ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1635573"/>
            <a:ext cx="9144001" cy="5222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5755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36904" cy="666328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effectLst/>
              </a:rPr>
              <a:t>Интеграция театрализованной деятельности в ДОУ</a:t>
            </a:r>
            <a:r>
              <a:rPr lang="ru-RU" sz="2800" dirty="0">
                <a:effectLst/>
              </a:rPr>
              <a:t/>
            </a:r>
            <a:br>
              <a:rPr lang="ru-RU" sz="2800" dirty="0">
                <a:effectLst/>
              </a:rPr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980728"/>
            <a:ext cx="7848872" cy="2200220"/>
          </a:xfrm>
        </p:spPr>
        <p:txBody>
          <a:bodyPr>
            <a:noAutofit/>
          </a:bodyPr>
          <a:lstStyle/>
          <a:p>
            <a:r>
              <a:rPr lang="ru-RU" sz="2400" dirty="0"/>
              <a:t>Театрализованная деятельность в детском саду организационно может пронизывать все режимные моменты включаться во все занятия, в совместную деятельность детей и взрослых в свободное время, осуществляться в самостоятельной деятельности детей. </a:t>
            </a:r>
          </a:p>
        </p:txBody>
      </p:sp>
      <p:pic>
        <p:nvPicPr>
          <p:cNvPr id="6" name="Рисунок 5" descr="DSC0289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23529" y="3356992"/>
            <a:ext cx="4392488" cy="2880320"/>
          </a:xfrm>
          <a:prstGeom prst="rect">
            <a:avLst/>
          </a:prstGeom>
        </p:spPr>
      </p:pic>
      <p:pic>
        <p:nvPicPr>
          <p:cNvPr id="9" name="Рисунок 8" descr="DSC029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8024" y="3356992"/>
            <a:ext cx="4104456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06062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208" y="189188"/>
            <a:ext cx="7272808" cy="114300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>
                <a:effectLst/>
              </a:rPr>
              <a:t>Театрализованная игра на </a:t>
            </a:r>
            <a:r>
              <a:rPr lang="ru-RU" sz="2800" dirty="0" smtClean="0">
                <a:effectLst/>
              </a:rPr>
              <a:t>занятиях</a:t>
            </a:r>
            <a:r>
              <a:rPr lang="ru-RU" dirty="0" smtClean="0">
                <a:effectLst/>
              </a:rPr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43208" y="1169917"/>
            <a:ext cx="7848872" cy="280831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Во время занятий педагог включает театрализованную игру как игровой прием и форму обучения детей. В занятие вводятся персонажи, которые помогают детям усвоить те или иные знания, умения и навыки. </a:t>
            </a:r>
            <a:endParaRPr lang="ru-RU" sz="1800" dirty="0"/>
          </a:p>
        </p:txBody>
      </p:sp>
      <p:pic>
        <p:nvPicPr>
          <p:cNvPr id="2050" name="Picture 2" descr="C:\Users\Анна\Desktop\5256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061983"/>
            <a:ext cx="4464496" cy="3250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Анна\Desktop\2165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224" y="3044957"/>
            <a:ext cx="3338704" cy="3336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126751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201622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 </a:t>
            </a:r>
            <a:r>
              <a:rPr lang="ru-RU" sz="2400" dirty="0" smtClean="0"/>
              <a:t>Одна из форм современных технологий </a:t>
            </a:r>
            <a:r>
              <a:rPr lang="ru-RU" sz="2400" dirty="0" err="1" smtClean="0"/>
              <a:t>воспитательно</a:t>
            </a:r>
            <a:r>
              <a:rPr lang="ru-RU" sz="2400" dirty="0" smtClean="0"/>
              <a:t> – образовательной работы с дошкольниками</a:t>
            </a:r>
            <a:r>
              <a:rPr lang="ru-RU" sz="2400" dirty="0" smtClean="0">
                <a:effectLst/>
              </a:rPr>
              <a:t>  игры занятия с прищепками </a:t>
            </a:r>
            <a:r>
              <a:rPr lang="ru-RU" sz="2400" dirty="0" smtClean="0"/>
              <a:t>Прищепки «превращаются» в различных героев – участников разговора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640960" cy="2736304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2000" dirty="0"/>
          </a:p>
        </p:txBody>
      </p:sp>
      <p:pic>
        <p:nvPicPr>
          <p:cNvPr id="7" name="Рисунок 6" descr="C:\Documents and Settings\Admin\Мои документы\Мои рисунки\ФОТО СРЕДНЯЯ\н фото\DSC001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140968"/>
            <a:ext cx="3456384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Admin\Мои документы\Мои рисунки\ФОТО СРЕДНЯЯ\н фото\DSC00149.JPG"/>
          <p:cNvPicPr/>
          <p:nvPr/>
        </p:nvPicPr>
        <p:blipFill>
          <a:blip r:embed="rId4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12976"/>
            <a:ext cx="3600400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4020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437112"/>
            <a:ext cx="6512511" cy="1368152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Дети рассказывают знакомые сказки, обучаем сочинению  сказок на заданную тему, развитие речи, развитие мелкой моторики пальцев, обогащение словаря 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143000" y="620688"/>
            <a:ext cx="6400800" cy="3585552"/>
          </a:xfrm>
        </p:spPr>
        <p:txBody>
          <a:bodyPr/>
          <a:lstStyle/>
          <a:p>
            <a:pPr algn="ctr"/>
            <a:r>
              <a:rPr lang="ru-RU" dirty="0" smtClean="0"/>
              <a:t>Используем в своей работе Сказочный коврик – островок</a:t>
            </a:r>
            <a:endParaRPr lang="ru-RU" dirty="0"/>
          </a:p>
        </p:txBody>
      </p:sp>
      <p:pic>
        <p:nvPicPr>
          <p:cNvPr id="4" name="Рисунок 3" descr="C:\Documents and Settings\Admin\Мои документы\Мои рисунки\ФОТО СРЕДНЯЯ\н фото\DSC00129.JPG"/>
          <p:cNvPicPr/>
          <p:nvPr/>
        </p:nvPicPr>
        <p:blipFill>
          <a:blip r:embed="rId2" cstate="email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412776"/>
            <a:ext cx="4176464" cy="2880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632848" cy="998984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>
                <a:effectLst/>
              </a:rPr>
              <a:t>Театрализованная игра в самостоятельной деятельности </a:t>
            </a:r>
            <a:r>
              <a:rPr lang="ru-RU" sz="2000" dirty="0" smtClean="0">
                <a:effectLst/>
              </a:rPr>
              <a:t>детей 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484784"/>
            <a:ext cx="8064896" cy="518457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2000" dirty="0" smtClean="0"/>
              <a:t>На </a:t>
            </a:r>
            <a:r>
              <a:rPr lang="ru-RU" sz="2000" dirty="0"/>
              <a:t>самостоятельную игру дошкольников в детском саду влияют два существительных фактора</a:t>
            </a:r>
            <a:r>
              <a:rPr lang="ru-RU" sz="2000" dirty="0" smtClean="0"/>
              <a:t>:</a:t>
            </a:r>
          </a:p>
          <a:p>
            <a:r>
              <a:rPr lang="ru-RU" sz="2000" dirty="0" smtClean="0"/>
              <a:t> </a:t>
            </a:r>
            <a:r>
              <a:rPr lang="ru-RU" sz="2000" dirty="0"/>
              <a:t>регламентированные занятия взрослых с детьми </a:t>
            </a:r>
          </a:p>
          <a:p>
            <a:r>
              <a:rPr lang="ru-RU" sz="2000" dirty="0" smtClean="0"/>
              <a:t> свободная </a:t>
            </a:r>
            <a:r>
              <a:rPr lang="ru-RU" sz="2000" dirty="0"/>
              <a:t>деятельность </a:t>
            </a:r>
            <a:r>
              <a:rPr lang="ru-RU" sz="2000" dirty="0" smtClean="0"/>
              <a:t>детей и взрослых.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  <a:p>
            <a:endParaRPr lang="ru-RU" sz="2400" dirty="0" smtClean="0"/>
          </a:p>
        </p:txBody>
      </p:sp>
      <p:pic>
        <p:nvPicPr>
          <p:cNvPr id="6" name="Рисунок 5" descr="P102043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07704" y="3310104"/>
            <a:ext cx="4900838" cy="330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227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260648"/>
            <a:ext cx="6512511" cy="79208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611560" y="4005064"/>
            <a:ext cx="7920880" cy="3474720"/>
          </a:xfrm>
        </p:spPr>
        <p:txBody>
          <a:bodyPr/>
          <a:lstStyle/>
          <a:p>
            <a:r>
              <a:rPr lang="ru-RU" sz="2000" dirty="0"/>
              <a:t>Большое впечатление на детей оказывают праздники и развлечения. Яркие сюжеты, игры, хороводы, усвоенные в совместной свободной деятельности детей и взрослых, в играх-занятиях, также способствуют возникновению самостоятельной театрализованной игры детей.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43608" y="481236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>
              <a:buFont typeface="Georgia" pitchFamily="18" charset="0"/>
              <a:buNone/>
            </a:pPr>
            <a:r>
              <a:rPr lang="ru-RU" sz="2400" dirty="0" smtClean="0">
                <a:effectLst/>
              </a:rPr>
              <a:t>Праздники и развлечения </a:t>
            </a:r>
            <a:endParaRPr lang="ru-RU" sz="2400" dirty="0"/>
          </a:p>
        </p:txBody>
      </p:sp>
      <p:pic>
        <p:nvPicPr>
          <p:cNvPr id="1026" name="Picture 2" descr="E:\Фото ТЕАТР\image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980728"/>
            <a:ext cx="3189464" cy="2913441"/>
          </a:xfrm>
          <a:prstGeom prst="rect">
            <a:avLst/>
          </a:prstGeom>
          <a:noFill/>
        </p:spPr>
      </p:pic>
      <p:pic>
        <p:nvPicPr>
          <p:cNvPr id="3" name="Picture 2" descr="C:\Users\alexr280116\Desktop\Фото Театр\ФОТО НОВ.Г 2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310" y="1052736"/>
            <a:ext cx="3818117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4421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alexr280116\Desktop\Новая папка (4)\DSC02734.JPG"/>
          <p:cNvPicPr>
            <a:picLocks noGrp="1"/>
          </p:cNvPicPr>
          <p:nvPr>
            <p:ph sz="quarter" idx="13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2348880"/>
            <a:ext cx="6264696" cy="3672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77048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Авторское методическое пособие</a:t>
            </a:r>
            <a:br>
              <a:rPr lang="ru-RU" sz="2000" b="1" dirty="0" smtClean="0"/>
            </a:br>
            <a:r>
              <a:rPr lang="ru-RU" sz="2000" b="1" dirty="0" smtClean="0"/>
              <a:t>«Кто в теремочке живет?»</a:t>
            </a:r>
            <a:br>
              <a:rPr lang="ru-RU" sz="2000" b="1" dirty="0" smtClean="0"/>
            </a:br>
            <a:r>
              <a:rPr lang="ru-RU" sz="2000" b="1" dirty="0" smtClean="0"/>
              <a:t>(для театрализованной деятельности, для формирования элементарных математических представлений, для развития связной речи).</a:t>
            </a:r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Прогулка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66098" y="980728"/>
            <a:ext cx="7560840" cy="41227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Инициатива детей не сковывается регламентирующей обстановкой. </a:t>
            </a:r>
            <a:endParaRPr lang="ru-RU" sz="2400" dirty="0"/>
          </a:p>
        </p:txBody>
      </p:sp>
      <p:pic>
        <p:nvPicPr>
          <p:cNvPr id="2052" name="Picture 4" descr="ÐÐ°ÑÑÐ¸Ð½ÐºÐ¸ Ð¿Ð¾ Ð·Ð°Ð¿ÑÐ¾ÑÑ ÑÐµÐ°ÑÑÐ°Ð»Ð¸Ð·Ð¾Ð²Ð°Ð½Ð½Ð°Ñ Ð´ÐµÑÑÐµÐ»ÑÐ½Ð¾ÑÑÑ Ð² Ð´ÐµÑÑÐºÐ¾Ð¼ ÑÐ°Ð´Ñ Ð¿ÑÐ¾Ð³ÑÐ»ÐºÐ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2636912"/>
            <a:ext cx="2679762" cy="3573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0" name="Picture 2" descr="C:\Users\alexr280116\Desktop\Фото Театр\ФОТО ПРОГУЛ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3928" y="2132856"/>
            <a:ext cx="4276725" cy="28479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0826329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483</TotalTime>
  <Words>261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Использование театрализованных игр и пособий для всестороннего развития дошкольников.</vt:lpstr>
      <vt:lpstr>Интеграция театрализованной деятельности в ДОУ </vt:lpstr>
      <vt:lpstr>Театрализованная игра на занятиях </vt:lpstr>
      <vt:lpstr> Одна из форм современных технологий воспитательно – образовательной работы с дошкольниками  игры занятия с прищепками Прищепки «превращаются» в различных героев – участников разговора</vt:lpstr>
      <vt:lpstr>Дети рассказывают знакомые сказки, обучаем сочинению  сказок на заданную тему, развитие речи, развитие мелкой моторики пальцев, обогащение словаря </vt:lpstr>
      <vt:lpstr>Театрализованная игра в самостоятельной деятельности детей </vt:lpstr>
      <vt:lpstr> </vt:lpstr>
      <vt:lpstr>Слайд 8</vt:lpstr>
      <vt:lpstr>Прогулка</vt:lpstr>
      <vt:lpstr>Театрализованная игра в самостоятельной деятельности детей</vt:lpstr>
      <vt:lpstr>Слайд 11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Интеграция театрализованной деятельности в ДОУ</dc:title>
  <dc:creator>Анна</dc:creator>
  <cp:lastModifiedBy>alexr280116</cp:lastModifiedBy>
  <cp:revision>40</cp:revision>
  <dcterms:created xsi:type="dcterms:W3CDTF">2018-05-25T17:16:26Z</dcterms:created>
  <dcterms:modified xsi:type="dcterms:W3CDTF">2019-12-30T16:45:47Z</dcterms:modified>
</cp:coreProperties>
</file>