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888D02B-BD79-4BF5-94B9-59283CCF9522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013C239-EA74-4330-A10F-F7361732D18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071546"/>
            <a:ext cx="6172200" cy="3947016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accent2"/>
                </a:solidFill>
              </a:rPr>
              <a:t>Значение </a:t>
            </a:r>
            <a:br>
              <a:rPr lang="ru-RU" sz="5400" dirty="0" smtClean="0">
                <a:solidFill>
                  <a:schemeClr val="accent2"/>
                </a:solidFill>
              </a:rPr>
            </a:br>
            <a:r>
              <a:rPr lang="ru-RU" sz="3600" dirty="0" smtClean="0">
                <a:solidFill>
                  <a:schemeClr val="accent2"/>
                </a:solidFill>
              </a:rPr>
              <a:t>фамилии</a:t>
            </a:r>
            <a:r>
              <a:rPr lang="ru-RU" sz="5400" dirty="0" smtClean="0">
                <a:solidFill>
                  <a:schemeClr val="accent2"/>
                </a:solidFill>
              </a:rPr>
              <a:t> ОБЛОГ </a:t>
            </a:r>
            <a:br>
              <a:rPr lang="ru-RU" sz="5400" dirty="0" smtClean="0">
                <a:solidFill>
                  <a:schemeClr val="accent2"/>
                </a:solidFill>
              </a:rPr>
            </a:br>
            <a:r>
              <a:rPr lang="ru-RU" sz="4000" dirty="0" smtClean="0">
                <a:solidFill>
                  <a:schemeClr val="accent2"/>
                </a:solidFill>
              </a:rPr>
              <a:t>и </a:t>
            </a:r>
            <a:r>
              <a:rPr lang="ru-RU" sz="6000" dirty="0" smtClean="0">
                <a:solidFill>
                  <a:schemeClr val="accent2"/>
                </a:solidFill>
              </a:rPr>
              <a:t/>
            </a:r>
            <a:br>
              <a:rPr lang="ru-RU" sz="6000" dirty="0" smtClean="0">
                <a:solidFill>
                  <a:schemeClr val="accent2"/>
                </a:solidFill>
              </a:rPr>
            </a:br>
            <a:r>
              <a:rPr lang="ru-RU" sz="3600" dirty="0" smtClean="0">
                <a:solidFill>
                  <a:schemeClr val="accent2"/>
                </a:solidFill>
              </a:rPr>
              <a:t>имени</a:t>
            </a:r>
            <a:r>
              <a:rPr lang="ru-RU" sz="6000" dirty="0" smtClean="0">
                <a:solidFill>
                  <a:schemeClr val="accent2"/>
                </a:solidFill>
              </a:rPr>
              <a:t> ПОЛИНА</a:t>
            </a:r>
            <a:endParaRPr lang="ru-RU" sz="6000" dirty="0">
              <a:solidFill>
                <a:schemeClr val="accent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178964" y="3404694"/>
            <a:ext cx="6297952" cy="600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57950" y="285728"/>
            <a:ext cx="2286016" cy="4972072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/>
                </a:solidFill>
              </a:rPr>
              <a:t>Фамилия ОБЛОГ ведет свое начало от прозвища ОБЛОГ. У южных славян имело значение «ЦЕЛИНА» или «НИКОГДА НЕПАХАНАЯ ЗЕМЛЯ».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Скорее всего, фамилия относится к так называемым  «профессиональным» именованиям, содержащим указание на деятельность человека.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Исходя из этого можно предположить, что основатель рода ОБЛОГ был крестьянином-землепашцем.</a:t>
            </a:r>
          </a:p>
          <a:p>
            <a:endParaRPr lang="ru-RU" dirty="0"/>
          </a:p>
        </p:txBody>
      </p:sp>
      <p:pic>
        <p:nvPicPr>
          <p:cNvPr id="5" name="Содержимое 4" descr="загруженное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51828" y="1285860"/>
            <a:ext cx="5520209" cy="428628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178964" y="3404694"/>
            <a:ext cx="6297952" cy="60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429388" y="285728"/>
            <a:ext cx="2286016" cy="607223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/>
                </a:solidFill>
              </a:rPr>
              <a:t>Пчеловоды слово «ОБЛОГ» употребляют в значении «перенос  улья на иное место, с постановкой на старое место нового улья и с посадкой запасной пчелы-матери, отчего сильный род делится» (В. И. Даль). 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Следовательно, предок  обладателя фамилии ОБЛОГ мог заниматься разведением пчел.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P1010630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100" y="366480"/>
            <a:ext cx="4192074" cy="606291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214683" y="3440413"/>
            <a:ext cx="6226514" cy="6002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57950" y="285728"/>
            <a:ext cx="2286016" cy="628654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chemeClr val="accent2"/>
                </a:solidFill>
              </a:rPr>
              <a:t>Имя ПОЛИНА имеет несколько версий происхождения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Первая из них – имя ПОЛИНА произошло от имени древнегреческого бога солнца Аполлона и означает «солнечная».  В этом случае, ПОЛИНА – это одна из форм имени АПОЛИНАРИЯ, которое в русском народе получило наибольшее распространение, за счет более красивого звучания.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Вторая версия – имя ПОЛИНА французского происхождения от мужского имени ПОЛЬ, что </a:t>
            </a:r>
            <a:r>
              <a:rPr lang="ru-RU" b="1" dirty="0" err="1" smtClean="0">
                <a:solidFill>
                  <a:schemeClr val="accent2"/>
                </a:solidFill>
              </a:rPr>
              <a:t>перводится</a:t>
            </a:r>
            <a:r>
              <a:rPr lang="ru-RU" b="1" dirty="0" smtClean="0">
                <a:solidFill>
                  <a:schemeClr val="accent2"/>
                </a:solidFill>
              </a:rPr>
              <a:t> с латинского языка , как «МАЛЕНЬКИЙ» или «МАЛЫШ».</a:t>
            </a:r>
          </a:p>
          <a:p>
            <a:r>
              <a:rPr lang="ru-RU" b="1" dirty="0" smtClean="0">
                <a:solidFill>
                  <a:schemeClr val="accent2"/>
                </a:solidFill>
              </a:rPr>
              <a:t>Во французской версии имя Полина (</a:t>
            </a:r>
            <a:r>
              <a:rPr lang="en-US" b="1" dirty="0" smtClean="0">
                <a:solidFill>
                  <a:schemeClr val="accent2"/>
                </a:solidFill>
              </a:rPr>
              <a:t>PAULINA)</a:t>
            </a:r>
            <a:r>
              <a:rPr lang="ru-RU" b="1" dirty="0" smtClean="0">
                <a:solidFill>
                  <a:schemeClr val="accent2"/>
                </a:solidFill>
              </a:rPr>
              <a:t> имеет значение «СКРОМНАЯ», «МАЛАЯ».</a:t>
            </a:r>
          </a:p>
          <a:p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5" name="Содержимое 4" descr="name_106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84885" y="785794"/>
            <a:ext cx="5857519" cy="528641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</TotalTime>
  <Words>201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Cambria</vt:lpstr>
      <vt:lpstr>Rockwell</vt:lpstr>
      <vt:lpstr>Wingdings</vt:lpstr>
      <vt:lpstr>Wingdings 2</vt:lpstr>
      <vt:lpstr>Эркер</vt:lpstr>
      <vt:lpstr>Значение  фамилии ОБЛОГ  и  имени ПОЛИНА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фамилии ОБЛОГ</dc:title>
  <dc:creator>ooblog</dc:creator>
  <cp:lastModifiedBy>Светлана</cp:lastModifiedBy>
  <cp:revision>12</cp:revision>
  <dcterms:created xsi:type="dcterms:W3CDTF">2013-09-15T08:07:42Z</dcterms:created>
  <dcterms:modified xsi:type="dcterms:W3CDTF">2019-12-30T20:44:57Z</dcterms:modified>
</cp:coreProperties>
</file>