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7" r:id="rId2"/>
    <p:sldId id="258" r:id="rId3"/>
    <p:sldId id="264" r:id="rId4"/>
    <p:sldId id="263" r:id="rId5"/>
    <p:sldId id="267" r:id="rId6"/>
    <p:sldId id="269" r:id="rId7"/>
    <p:sldId id="268" r:id="rId8"/>
    <p:sldId id="266" r:id="rId9"/>
    <p:sldId id="265" r:id="rId10"/>
    <p:sldId id="272" r:id="rId11"/>
    <p:sldId id="273" r:id="rId12"/>
    <p:sldId id="274" r:id="rId13"/>
    <p:sldId id="284" r:id="rId14"/>
    <p:sldId id="285" r:id="rId15"/>
    <p:sldId id="286" r:id="rId16"/>
    <p:sldId id="287" r:id="rId17"/>
    <p:sldId id="283" r:id="rId18"/>
    <p:sldId id="292" r:id="rId19"/>
    <p:sldId id="291" r:id="rId20"/>
    <p:sldId id="293" r:id="rId21"/>
  </p:sldIdLst>
  <p:sldSz cx="9144000" cy="6858000" type="screen4x3"/>
  <p:notesSz cx="6858000" cy="9945688"/>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Александр" initials="А"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96888"/>
          </a:xfrm>
          <a:prstGeom prst="rect">
            <a:avLst/>
          </a:prstGeom>
        </p:spPr>
        <p:txBody>
          <a:bodyPr vert="horz" lIns="91440" tIns="45720" rIns="91440" bIns="45720" rtlCol="0"/>
          <a:lstStyle>
            <a:lvl1pPr algn="r">
              <a:defRPr sz="1200"/>
            </a:lvl1pPr>
          </a:lstStyle>
          <a:p>
            <a:fld id="{D0B27FDA-7C26-4E10-B012-7419E767AEB1}" type="datetimeFigureOut">
              <a:rPr lang="ru-RU" smtClean="0"/>
              <a:pPr/>
              <a:t>31.12.2019</a:t>
            </a:fld>
            <a:endParaRPr lang="ru-RU"/>
          </a:p>
        </p:txBody>
      </p:sp>
      <p:sp>
        <p:nvSpPr>
          <p:cNvPr id="4" name="Образ слайда 3"/>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724400"/>
            <a:ext cx="5486400" cy="44751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47213"/>
            <a:ext cx="2971800" cy="4968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9447213"/>
            <a:ext cx="2971800" cy="496887"/>
          </a:xfrm>
          <a:prstGeom prst="rect">
            <a:avLst/>
          </a:prstGeom>
        </p:spPr>
        <p:txBody>
          <a:bodyPr vert="horz" lIns="91440" tIns="45720" rIns="91440" bIns="45720" rtlCol="0" anchor="b"/>
          <a:lstStyle>
            <a:lvl1pPr algn="r">
              <a:defRPr sz="1200"/>
            </a:lvl1pPr>
          </a:lstStyle>
          <a:p>
            <a:fld id="{78EB3420-E027-460F-88A5-AD2F16D373CC}" type="slidenum">
              <a:rPr lang="ru-RU" smtClean="0"/>
              <a:pPr/>
              <a:t>‹#›</a:t>
            </a:fld>
            <a:endParaRPr lang="ru-RU"/>
          </a:p>
        </p:txBody>
      </p:sp>
    </p:spTree>
    <p:extLst>
      <p:ext uri="{BB962C8B-B14F-4D97-AF65-F5344CB8AC3E}">
        <p14:creationId xmlns:p14="http://schemas.microsoft.com/office/powerpoint/2010/main" val="21939684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31.12.2019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31.12.2019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5" name="TextBox 4"/>
          <p:cNvSpPr txBox="1"/>
          <p:nvPr/>
        </p:nvSpPr>
        <p:spPr>
          <a:xfrm>
            <a:off x="1115616" y="1628800"/>
            <a:ext cx="6912768" cy="2585323"/>
          </a:xfrm>
          <a:prstGeom prst="rect">
            <a:avLst/>
          </a:prstGeom>
          <a:noFill/>
        </p:spPr>
        <p:txBody>
          <a:bodyPr wrap="square" rtlCol="0">
            <a:spAutoFit/>
          </a:bodyPr>
          <a:lstStyle/>
          <a:p>
            <a:pPr algn="ctr"/>
            <a:r>
              <a:rPr lang="ru-RU" sz="3600" b="1" dirty="0" err="1" smtClean="0">
                <a:solidFill>
                  <a:srgbClr val="002060"/>
                </a:solidFill>
              </a:rPr>
              <a:t>Здоровьесберегающие</a:t>
            </a:r>
            <a:endParaRPr lang="ru-RU" sz="3600" b="1" dirty="0" smtClean="0">
              <a:solidFill>
                <a:srgbClr val="002060"/>
              </a:solidFill>
            </a:endParaRPr>
          </a:p>
          <a:p>
            <a:pPr algn="ctr"/>
            <a:r>
              <a:rPr lang="ru-RU" sz="3600" b="1" dirty="0" smtClean="0">
                <a:solidFill>
                  <a:srgbClr val="002060"/>
                </a:solidFill>
              </a:rPr>
              <a:t> технологии</a:t>
            </a:r>
          </a:p>
          <a:p>
            <a:pPr algn="ctr"/>
            <a:r>
              <a:rPr lang="ru-RU" sz="3600" b="1" dirty="0" smtClean="0">
                <a:solidFill>
                  <a:srgbClr val="002060"/>
                </a:solidFill>
              </a:rPr>
              <a:t>в системе оздоровительной</a:t>
            </a:r>
          </a:p>
          <a:p>
            <a:pPr algn="ctr"/>
            <a:r>
              <a:rPr lang="ru-RU" sz="3600" b="1" dirty="0" smtClean="0">
                <a:solidFill>
                  <a:srgbClr val="002060"/>
                </a:solidFill>
              </a:rPr>
              <a:t> работы в ДОУ</a:t>
            </a:r>
          </a:p>
          <a:p>
            <a:pPr algn="ctr"/>
            <a:endParaRPr lang="ru-RU" dirty="0"/>
          </a:p>
        </p:txBody>
      </p:sp>
      <p:sp>
        <p:nvSpPr>
          <p:cNvPr id="6" name="Прямоугольник 5"/>
          <p:cNvSpPr/>
          <p:nvPr/>
        </p:nvSpPr>
        <p:spPr>
          <a:xfrm>
            <a:off x="3059832" y="4293096"/>
            <a:ext cx="4572000" cy="1200329"/>
          </a:xfrm>
          <a:prstGeom prst="rect">
            <a:avLst/>
          </a:prstGeom>
        </p:spPr>
        <p:txBody>
          <a:bodyPr wrap="square">
            <a:spAutoFit/>
          </a:bodyPr>
          <a:lstStyle/>
          <a:p>
            <a:pPr algn="ctr"/>
            <a:r>
              <a:rPr lang="ru-RU" dirty="0" smtClean="0">
                <a:solidFill>
                  <a:srgbClr val="002060"/>
                </a:solidFill>
              </a:rPr>
              <a:t>Аничкина Елена Станиславовна</a:t>
            </a:r>
          </a:p>
          <a:p>
            <a:pPr algn="ctr"/>
            <a:r>
              <a:rPr lang="ru-RU" dirty="0" smtClean="0">
                <a:solidFill>
                  <a:srgbClr val="002060"/>
                </a:solidFill>
              </a:rPr>
              <a:t>Воспитатель</a:t>
            </a:r>
          </a:p>
          <a:p>
            <a:pPr algn="ctr"/>
            <a:r>
              <a:rPr lang="ru-RU" dirty="0" smtClean="0">
                <a:solidFill>
                  <a:srgbClr val="002060"/>
                </a:solidFill>
              </a:rPr>
              <a:t>МАДОУ № 32 «Бусинка» г. Химки</a:t>
            </a:r>
          </a:p>
          <a:p>
            <a:pPr algn="ctr"/>
            <a:r>
              <a:rPr lang="ru-RU" dirty="0" smtClean="0">
                <a:solidFill>
                  <a:srgbClr val="002060"/>
                </a:solidFill>
              </a:rPr>
              <a:t>Московской области</a:t>
            </a:r>
          </a:p>
        </p:txBody>
      </p:sp>
      <p:sp>
        <p:nvSpPr>
          <p:cNvPr id="7" name="TextBox 6"/>
          <p:cNvSpPr txBox="1"/>
          <p:nvPr/>
        </p:nvSpPr>
        <p:spPr>
          <a:xfrm>
            <a:off x="683568" y="836712"/>
            <a:ext cx="7632848" cy="923330"/>
          </a:xfrm>
          <a:prstGeom prst="rect">
            <a:avLst/>
          </a:prstGeom>
          <a:noFill/>
        </p:spPr>
        <p:txBody>
          <a:bodyPr wrap="square" rtlCol="0">
            <a:spAutoFit/>
          </a:bodyPr>
          <a:lstStyle/>
          <a:p>
            <a:pPr algn="ctr"/>
            <a:r>
              <a:rPr lang="ru-RU" dirty="0" smtClean="0">
                <a:solidFill>
                  <a:srgbClr val="002060"/>
                </a:solidFill>
              </a:rPr>
              <a:t>Муниципальное автономное дошкольное образовательное учреждение</a:t>
            </a:r>
          </a:p>
          <a:p>
            <a:pPr algn="ctr"/>
            <a:r>
              <a:rPr lang="ru-RU" dirty="0" smtClean="0">
                <a:solidFill>
                  <a:srgbClr val="002060"/>
                </a:solidFill>
              </a:rPr>
              <a:t>детский сад № 32 «Бусинка»</a:t>
            </a:r>
          </a:p>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6" name="Прямоугольник 5"/>
          <p:cNvSpPr/>
          <p:nvPr/>
        </p:nvSpPr>
        <p:spPr>
          <a:xfrm>
            <a:off x="611560" y="548680"/>
            <a:ext cx="7776864" cy="5227973"/>
          </a:xfrm>
          <a:prstGeom prst="rect">
            <a:avLst/>
          </a:prstGeom>
        </p:spPr>
        <p:txBody>
          <a:bodyPr wrap="square">
            <a:spAutoFit/>
          </a:bodyPr>
          <a:lstStyle/>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Подвижные и спортивные игры </a:t>
            </a:r>
            <a:r>
              <a:rPr lang="ru-RU" sz="2400" b="1" i="1" dirty="0" smtClean="0">
                <a:solidFill>
                  <a:srgbClr val="002060"/>
                </a:solidFill>
                <a:latin typeface="Times New Roman" pitchFamily="18" charset="0"/>
                <a:cs typeface="Times New Roman" pitchFamily="18" charset="0"/>
              </a:rPr>
              <a:t>–</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 как часть физкультурного занятия, на прогулке, в групповой комнате - малой, средней и высокой степени подвижности.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Ежедневно для всех возрастных групп. Игры подбираются в соответствии с возрастом ребенка, местом и временем ее проведения.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В детском саду мы используем лишь элементы спортивных игр.</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827584" y="476672"/>
            <a:ext cx="7488832" cy="4708981"/>
          </a:xfrm>
          <a:prstGeom prst="rect">
            <a:avLst/>
          </a:prstGeom>
          <a:noFill/>
        </p:spPr>
        <p:txBody>
          <a:bodyPr wrap="square" rtlCol="0">
            <a:spAutoFit/>
          </a:bodyPr>
          <a:lstStyle/>
          <a:p>
            <a:pPr indent="358775" algn="ctr">
              <a:lnSpc>
                <a:spcPct val="150000"/>
              </a:lnSpc>
              <a:spcBef>
                <a:spcPct val="0"/>
              </a:spcBef>
            </a:pPr>
            <a:r>
              <a:rPr lang="ru-RU" sz="3200" b="1" i="1" dirty="0" smtClean="0">
                <a:solidFill>
                  <a:srgbClr val="002060"/>
                </a:solidFill>
                <a:latin typeface="Times New Roman" pitchFamily="18" charset="0"/>
                <a:cs typeface="Times New Roman" pitchFamily="18" charset="0"/>
              </a:rPr>
              <a:t>Динамические паузы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 во время занятий, 2-5 мин.,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по мере утомляемости детей.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Рекомендуется для всех детей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в качестве профилактики утомления.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Могут включать в себя элементы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гимнастики для глаз, дыхательной гимнастики и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других в зависимости от вида занятия.</a:t>
            </a:r>
          </a:p>
        </p:txBody>
      </p:sp>
      <p:sp>
        <p:nvSpPr>
          <p:cNvPr id="4" name="TextBox 3"/>
          <p:cNvSpPr txBox="1"/>
          <p:nvPr/>
        </p:nvSpPr>
        <p:spPr>
          <a:xfrm>
            <a:off x="1043608" y="476672"/>
            <a:ext cx="7200800" cy="369332"/>
          </a:xfrm>
          <a:prstGeom prst="rect">
            <a:avLst/>
          </a:prstGeom>
          <a:noFill/>
        </p:spPr>
        <p:txBody>
          <a:bodyPr wrap="square" rtlCol="0">
            <a:spAutoFit/>
          </a:bodyPr>
          <a:lstStyle/>
          <a:p>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539552" y="404664"/>
            <a:ext cx="7992888" cy="4616648"/>
          </a:xfrm>
          <a:prstGeom prst="rect">
            <a:avLst/>
          </a:prstGeom>
        </p:spPr>
        <p:txBody>
          <a:bodyPr wrap="square">
            <a:spAutoFit/>
          </a:bodyPr>
          <a:lstStyle/>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Релаксация –</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 </a:t>
            </a:r>
            <a:r>
              <a:rPr lang="ru-RU" sz="2400" b="1" i="1" dirty="0" smtClean="0">
                <a:solidFill>
                  <a:srgbClr val="002060"/>
                </a:solidFill>
                <a:latin typeface="Times New Roman" pitchFamily="18" charset="0"/>
                <a:cs typeface="Times New Roman" pitchFamily="18" charset="0"/>
              </a:rPr>
              <a:t>в любом подходящем помещении, в зависимости от состояния детей и целей, педагог определяет интенсивность технологии.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Для всех возрастных групп.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Можно использовать спокойную классическую музыку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(Чайковский, Рахманинов),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звуки природы.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1115616" y="764704"/>
            <a:ext cx="7056784" cy="3293209"/>
          </a:xfrm>
          <a:prstGeom prst="rect">
            <a:avLst/>
          </a:prstGeom>
        </p:spPr>
        <p:txBody>
          <a:bodyPr wrap="square">
            <a:spAutoFit/>
          </a:bodyPr>
          <a:lstStyle/>
          <a:p>
            <a:pPr indent="358775" algn="ctr">
              <a:spcBef>
                <a:spcPct val="0"/>
              </a:spcBef>
            </a:pPr>
            <a:r>
              <a:rPr lang="ru-RU" sz="2800" b="1" i="1" dirty="0" smtClean="0">
                <a:solidFill>
                  <a:srgbClr val="002060"/>
                </a:solidFill>
                <a:latin typeface="Times New Roman" pitchFamily="18" charset="0"/>
                <a:cs typeface="Times New Roman" pitchFamily="18" charset="0"/>
              </a:rPr>
              <a:t>Гимнастика для глаз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 ежедневно по 3-5 мин. в любое свободное время в зависимости от интенсивности зрительной нагрузки с младшего возраста.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Рекомендуется использовать наглядный материал, показ педагога.</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755576" y="764704"/>
            <a:ext cx="7704856" cy="3293209"/>
          </a:xfrm>
          <a:prstGeom prst="rect">
            <a:avLst/>
          </a:prstGeom>
        </p:spPr>
        <p:txBody>
          <a:bodyPr wrap="square">
            <a:spAutoFit/>
          </a:bodyPr>
          <a:lstStyle/>
          <a:p>
            <a:pPr indent="358775" algn="ctr">
              <a:spcBef>
                <a:spcPct val="0"/>
              </a:spcBef>
            </a:pPr>
            <a:r>
              <a:rPr lang="ru-RU" sz="2800" b="1" i="1" dirty="0" smtClean="0">
                <a:solidFill>
                  <a:srgbClr val="002060"/>
                </a:solidFill>
                <a:latin typeface="Times New Roman" pitchFamily="18" charset="0"/>
                <a:cs typeface="Times New Roman" pitchFamily="18" charset="0"/>
              </a:rPr>
              <a:t>Гимнастика пальчиковая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 с младшего возраста индивидуально либо с подгруппой ежедневно. Рекомендуется всем детям, особенно с речевыми проблемами.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Проводится в любой удобный отрезок времени </a:t>
            </a:r>
          </a:p>
          <a:p>
            <a:pPr indent="358775" algn="ctr">
              <a:lnSpc>
                <a:spcPct val="150000"/>
              </a:lnSpc>
              <a:spcBef>
                <a:spcPct val="0"/>
              </a:spcBef>
            </a:pPr>
            <a:r>
              <a:rPr lang="ru-RU" sz="2400" b="1" i="1" dirty="0" smtClean="0">
                <a:solidFill>
                  <a:srgbClr val="002060"/>
                </a:solidFill>
                <a:latin typeface="Times New Roman" pitchFamily="18" charset="0"/>
                <a:cs typeface="Times New Roman" pitchFamily="18" charset="0"/>
              </a:rPr>
              <a:t>(в любое удобное время).</a:t>
            </a:r>
            <a:endParaRPr lang="ru-RU" sz="2400" b="1" dirty="0">
              <a:solidFill>
                <a:srgbClr val="00206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476672"/>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899592" y="836712"/>
            <a:ext cx="7344816" cy="3293209"/>
          </a:xfrm>
          <a:prstGeom prst="rect">
            <a:avLst/>
          </a:prstGeom>
        </p:spPr>
        <p:txBody>
          <a:bodyPr wrap="square">
            <a:spAutoFit/>
          </a:bodyPr>
          <a:lstStyle/>
          <a:p>
            <a:pPr indent="358775" algn="ctr">
              <a:spcBef>
                <a:spcPct val="0"/>
              </a:spcBef>
            </a:pPr>
            <a:r>
              <a:rPr lang="ru-RU" sz="2800" b="1" i="1" dirty="0" smtClean="0">
                <a:solidFill>
                  <a:srgbClr val="002060"/>
                </a:solidFill>
              </a:rPr>
              <a:t>Гимнастика дыхательная </a:t>
            </a:r>
            <a:r>
              <a:rPr lang="ru-RU" sz="2800" i="1" dirty="0" smtClean="0">
                <a:solidFill>
                  <a:srgbClr val="002060"/>
                </a:solidFill>
              </a:rPr>
              <a:t>–</a:t>
            </a:r>
          </a:p>
          <a:p>
            <a:pPr indent="358775" algn="ctr">
              <a:lnSpc>
                <a:spcPct val="150000"/>
              </a:lnSpc>
              <a:spcBef>
                <a:spcPct val="0"/>
              </a:spcBef>
            </a:pPr>
            <a:r>
              <a:rPr lang="ru-RU" sz="2400" b="1" i="1" dirty="0" smtClean="0">
                <a:solidFill>
                  <a:srgbClr val="002060"/>
                </a:solidFill>
              </a:rPr>
              <a:t> в различных формах физкультурно-оздоровительной работы. Обеспечить проветривание помещения, педагогу дать детям инструкции об обязательной гигиене полости носа перед проведением процедуры.</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539552" y="692696"/>
            <a:ext cx="8064896" cy="3877985"/>
          </a:xfrm>
          <a:prstGeom prst="rect">
            <a:avLst/>
          </a:prstGeom>
        </p:spPr>
        <p:txBody>
          <a:bodyPr wrap="square">
            <a:spAutoFit/>
          </a:bodyPr>
          <a:lstStyle/>
          <a:p>
            <a:pPr indent="360000" algn="ctr">
              <a:defRPr/>
            </a:pPr>
            <a:r>
              <a:rPr lang="ru-RU" sz="3000" b="1" i="1" dirty="0" smtClean="0">
                <a:solidFill>
                  <a:srgbClr val="002060"/>
                </a:solidFill>
                <a:latin typeface="Times New Roman" pitchFamily="18" charset="0"/>
                <a:cs typeface="Times New Roman" pitchFamily="18" charset="0"/>
              </a:rPr>
              <a:t>Ритмическая гимнастика </a:t>
            </a:r>
            <a:r>
              <a:rPr lang="ru-RU" sz="3000" i="1" dirty="0" smtClean="0">
                <a:solidFill>
                  <a:srgbClr val="002060"/>
                </a:solidFill>
                <a:latin typeface="Times New Roman" pitchFamily="18" charset="0"/>
                <a:cs typeface="Times New Roman" pitchFamily="18" charset="0"/>
              </a:rPr>
              <a:t>–</a:t>
            </a:r>
          </a:p>
          <a:p>
            <a:pPr indent="360000" algn="ctr">
              <a:defRPr/>
            </a:pPr>
            <a:r>
              <a:rPr lang="ru-RU" sz="2400" b="1" i="1" dirty="0" smtClean="0">
                <a:solidFill>
                  <a:srgbClr val="002060"/>
                </a:solidFill>
                <a:latin typeface="Times New Roman" pitchFamily="18" charset="0"/>
                <a:cs typeface="Times New Roman" pitchFamily="18" charset="0"/>
              </a:rPr>
              <a:t> укрепляет опорно-двигательный аппарат, дыхательную и </a:t>
            </a:r>
            <a:r>
              <a:rPr lang="ru-RU" sz="2400" b="1" i="1" dirty="0" err="1" smtClean="0">
                <a:solidFill>
                  <a:srgbClr val="002060"/>
                </a:solidFill>
                <a:latin typeface="Times New Roman" pitchFamily="18" charset="0"/>
                <a:cs typeface="Times New Roman" pitchFamily="18" charset="0"/>
              </a:rPr>
              <a:t>сердечно-сосудистую</a:t>
            </a:r>
            <a:r>
              <a:rPr lang="ru-RU" sz="2400" b="1" i="1" dirty="0" smtClean="0">
                <a:solidFill>
                  <a:srgbClr val="002060"/>
                </a:solidFill>
                <a:latin typeface="Times New Roman" pitchFamily="18" charset="0"/>
                <a:cs typeface="Times New Roman" pitchFamily="18" charset="0"/>
              </a:rPr>
              <a:t> системы, способствует формированию правильной осанки, развитию музыкальности.</a:t>
            </a:r>
          </a:p>
          <a:p>
            <a:pPr algn="ctr">
              <a:defRPr/>
            </a:pPr>
            <a:r>
              <a:rPr lang="ru-RU" sz="2400" b="1" i="1" dirty="0" smtClean="0">
                <a:solidFill>
                  <a:srgbClr val="002060"/>
                </a:solidFill>
                <a:latin typeface="Times New Roman" pitchFamily="18" charset="0"/>
                <a:cs typeface="Times New Roman" pitchFamily="18" charset="0"/>
              </a:rPr>
              <a:t>Ритмическая гимнастика включает </a:t>
            </a:r>
            <a:r>
              <a:rPr lang="ru-RU" sz="2400" b="1" i="1" dirty="0" err="1" smtClean="0">
                <a:solidFill>
                  <a:srgbClr val="002060"/>
                </a:solidFill>
                <a:latin typeface="Times New Roman" pitchFamily="18" charset="0"/>
                <a:cs typeface="Times New Roman" pitchFamily="18" charset="0"/>
              </a:rPr>
              <a:t>общеразвивающие</a:t>
            </a:r>
            <a:r>
              <a:rPr lang="ru-RU" sz="2400" b="1" i="1" dirty="0" smtClean="0">
                <a:solidFill>
                  <a:srgbClr val="002060"/>
                </a:solidFill>
                <a:latin typeface="Times New Roman" pitchFamily="18" charset="0"/>
                <a:cs typeface="Times New Roman" pitchFamily="18" charset="0"/>
              </a:rPr>
              <a:t>, силовые и акробатические упражнения, бег, прыжки, элементы художественной гимнастики, танцевальные движения с элементами народных и современных танцев.</a:t>
            </a:r>
            <a:endParaRPr lang="ru-RU" sz="2400" b="1" i="1" dirty="0">
              <a:solidFill>
                <a:srgbClr val="002060"/>
              </a:solidFill>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395536" y="332656"/>
            <a:ext cx="8280920" cy="1938992"/>
          </a:xfrm>
          <a:prstGeom prst="rect">
            <a:avLst/>
          </a:prstGeom>
        </p:spPr>
        <p:txBody>
          <a:bodyPr wrap="square">
            <a:spAutoFit/>
          </a:bodyPr>
          <a:lstStyle/>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Использование указанных  оздоровительных технологий </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проходит в  игровом  варианте:  </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обучение  и  оздоровление  происходит  с  легкостью, упражнения  и  оздоровительные  техники  остаются  в  памяти  ребенка  надолго.  </a:t>
            </a:r>
          </a:p>
        </p:txBody>
      </p:sp>
      <p:sp>
        <p:nvSpPr>
          <p:cNvPr id="6" name="Прямоугольник 5"/>
          <p:cNvSpPr/>
          <p:nvPr/>
        </p:nvSpPr>
        <p:spPr>
          <a:xfrm>
            <a:off x="467544" y="2492896"/>
            <a:ext cx="8136904" cy="2653099"/>
          </a:xfrm>
          <a:prstGeom prst="rect">
            <a:avLst/>
          </a:prstGeom>
        </p:spPr>
        <p:txBody>
          <a:bodyPr wrap="square">
            <a:spAutoFit/>
          </a:bodyPr>
          <a:lstStyle/>
          <a:p>
            <a:pPr indent="358775" algn="ctr">
              <a:spcBef>
                <a:spcPct val="0"/>
              </a:spcBef>
            </a:pPr>
            <a:r>
              <a:rPr lang="ru-RU" sz="2000" b="1" i="1" dirty="0" smtClean="0">
                <a:solidFill>
                  <a:srgbClr val="002060"/>
                </a:solidFill>
                <a:latin typeface="Times New Roman" pitchFamily="18" charset="0"/>
                <a:cs typeface="Times New Roman" pitchFamily="18" charset="0"/>
              </a:rPr>
              <a:t>Таким образом, </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очень важно, чтобы каждая из рассмотренных технологий имела оздоровительную направленность, а используемая в комплексе </a:t>
            </a:r>
            <a:r>
              <a:rPr lang="ru-RU" sz="2000" b="1" i="1" dirty="0" err="1" smtClean="0">
                <a:solidFill>
                  <a:srgbClr val="002060"/>
                </a:solidFill>
                <a:latin typeface="Times New Roman" pitchFamily="18" charset="0"/>
                <a:cs typeface="Times New Roman" pitchFamily="18" charset="0"/>
              </a:rPr>
              <a:t>здоровьесберегающая</a:t>
            </a:r>
            <a:r>
              <a:rPr lang="ru-RU" sz="2000" b="1" i="1" dirty="0" smtClean="0">
                <a:solidFill>
                  <a:srgbClr val="002060"/>
                </a:solidFill>
                <a:latin typeface="Times New Roman" pitchFamily="18" charset="0"/>
                <a:cs typeface="Times New Roman" pitchFamily="18" charset="0"/>
              </a:rPr>
              <a:t> деятельность в итоге сформировала бы у ребенка стойкую мотивацию на здоровый образ жизни, полноценное и не осложненное развитие.</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971600" y="548680"/>
            <a:ext cx="7200800" cy="3231654"/>
          </a:xfrm>
          <a:prstGeom prst="rect">
            <a:avLst/>
          </a:prstGeom>
        </p:spPr>
        <p:txBody>
          <a:bodyPr wrap="square">
            <a:spAutoFit/>
          </a:bodyPr>
          <a:lstStyle/>
          <a:p>
            <a:pPr algn="ctr"/>
            <a:r>
              <a:rPr lang="ru-RU" sz="6000" b="1" i="1" dirty="0" smtClean="0">
                <a:solidFill>
                  <a:srgbClr val="002060"/>
                </a:solidFill>
              </a:rPr>
              <a:t>Артикуляционная гимнастика</a:t>
            </a:r>
          </a:p>
          <a:p>
            <a:pPr algn="ctr"/>
            <a:endParaRPr lang="ru-RU" sz="2400" b="1" i="1" dirty="0" smtClean="0">
              <a:solidFill>
                <a:srgbClr val="002060"/>
              </a:solidFill>
            </a:endParaRPr>
          </a:p>
          <a:p>
            <a:pPr algn="ctr"/>
            <a:endParaRPr lang="ru-RU" sz="6000" b="1" i="1" dirty="0">
              <a:solidFill>
                <a:srgbClr val="002060"/>
              </a:solidFill>
            </a:endParaRPr>
          </a:p>
        </p:txBody>
      </p:sp>
      <p:sp>
        <p:nvSpPr>
          <p:cNvPr id="6" name="Прямоугольник 5"/>
          <p:cNvSpPr/>
          <p:nvPr/>
        </p:nvSpPr>
        <p:spPr>
          <a:xfrm>
            <a:off x="827584" y="2348880"/>
            <a:ext cx="7416824" cy="2400657"/>
          </a:xfrm>
          <a:prstGeom prst="rect">
            <a:avLst/>
          </a:prstGeom>
        </p:spPr>
        <p:txBody>
          <a:bodyPr wrap="square">
            <a:spAutoFit/>
          </a:bodyPr>
          <a:lstStyle/>
          <a:p>
            <a:pPr indent="360363" algn="ctr">
              <a:lnSpc>
                <a:spcPct val="150000"/>
              </a:lnSpc>
            </a:pPr>
            <a:r>
              <a:rPr lang="ru-RU" sz="2000" b="1" i="1" dirty="0" smtClean="0">
                <a:solidFill>
                  <a:srgbClr val="002060"/>
                </a:solidFill>
              </a:rPr>
              <a:t>Она состоит из множества комплексов, каждый из которых направлен либо на общее формирование речи, либо на устранение речевых дефектов. Правильно составить комплекс может логопед. Артикуляционная гимнастика для детей должна проводиться регулярно.</a:t>
            </a:r>
            <a:endParaRPr lang="ru-RU" sz="2000" b="1" i="1" dirty="0">
              <a:solidFill>
                <a:srgbClr val="002060"/>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827584" y="548680"/>
            <a:ext cx="7416824" cy="4708981"/>
          </a:xfrm>
          <a:prstGeom prst="rect">
            <a:avLst/>
          </a:prstGeom>
        </p:spPr>
        <p:txBody>
          <a:bodyPr wrap="square">
            <a:spAutoFit/>
          </a:bodyPr>
          <a:lstStyle/>
          <a:p>
            <a:pPr algn="ctr"/>
            <a:r>
              <a:rPr lang="ru-RU" sz="6000" b="1" i="1" dirty="0" smtClean="0">
                <a:solidFill>
                  <a:srgbClr val="002060"/>
                </a:solidFill>
              </a:rPr>
              <a:t>Физкультминутки</a:t>
            </a:r>
          </a:p>
          <a:p>
            <a:pPr algn="ctr">
              <a:lnSpc>
                <a:spcPct val="150000"/>
              </a:lnSpc>
            </a:pPr>
            <a:r>
              <a:rPr lang="ru-RU" sz="2000" b="1" i="1" dirty="0" smtClean="0">
                <a:solidFill>
                  <a:srgbClr val="002060"/>
                </a:solidFill>
              </a:rPr>
              <a:t>Физкультурная минутка как форма активного отдыха во время малоподвижных занятий достаточно широко применяются с детьми дошкольного возраста.</a:t>
            </a:r>
          </a:p>
          <a:p>
            <a:pPr algn="ctr">
              <a:lnSpc>
                <a:spcPct val="150000"/>
              </a:lnSpc>
            </a:pPr>
            <a:r>
              <a:rPr lang="ru-RU" sz="2000" b="1" i="1" dirty="0" smtClean="0">
                <a:solidFill>
                  <a:srgbClr val="002060"/>
                </a:solidFill>
              </a:rPr>
              <a:t>Для физкультурной минуты составляют комплекс, включающий в себя 3 – 4 простых упражнения для больших групп мышц (ног, рук, плечевого пояса, туловища), активизирующие дыхания и кровообращение. Выполняются они в течение 1,5 – 2 минут.</a:t>
            </a:r>
            <a:endParaRPr lang="ru-RU" sz="2000" b="1" i="1" dirty="0">
              <a:solidFill>
                <a:srgbClr val="00206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TextBox 4"/>
          <p:cNvSpPr txBox="1"/>
          <p:nvPr/>
        </p:nvSpPr>
        <p:spPr>
          <a:xfrm>
            <a:off x="1475656" y="836712"/>
            <a:ext cx="6431376" cy="4401205"/>
          </a:xfrm>
          <a:prstGeom prst="rect">
            <a:avLst/>
          </a:prstGeom>
          <a:noFill/>
        </p:spPr>
        <p:txBody>
          <a:bodyPr wrap="square" rtlCol="0">
            <a:spAutoFit/>
          </a:bodyPr>
          <a:lstStyle/>
          <a:p>
            <a:pPr indent="360000" algn="ctr">
              <a:defRPr/>
            </a:pPr>
            <a:r>
              <a:rPr lang="ru-RU" sz="2000" b="1" i="1" dirty="0" smtClean="0">
                <a:solidFill>
                  <a:srgbClr val="002060"/>
                </a:solidFill>
                <a:latin typeface="Times New Roman" pitchFamily="18" charset="0"/>
                <a:cs typeface="Times New Roman" pitchFamily="18" charset="0"/>
              </a:rPr>
              <a:t>В современном обществе проблема </a:t>
            </a:r>
          </a:p>
          <a:p>
            <a:pPr indent="360000" algn="ctr">
              <a:defRPr/>
            </a:pPr>
            <a:r>
              <a:rPr lang="ru-RU" sz="2000" b="1" i="1" dirty="0" smtClean="0">
                <a:solidFill>
                  <a:srgbClr val="002060"/>
                </a:solidFill>
                <a:latin typeface="Times New Roman" pitchFamily="18" charset="0"/>
                <a:cs typeface="Times New Roman" pitchFamily="18" charset="0"/>
              </a:rPr>
              <a:t>сохранения и укрепления здоровья детей </a:t>
            </a:r>
          </a:p>
          <a:p>
            <a:pPr indent="360000" algn="ctr">
              <a:defRPr/>
            </a:pPr>
            <a:r>
              <a:rPr lang="ru-RU" sz="2000" b="1" i="1" dirty="0" smtClean="0">
                <a:solidFill>
                  <a:srgbClr val="002060"/>
                </a:solidFill>
                <a:latin typeface="Times New Roman" pitchFamily="18" charset="0"/>
                <a:cs typeface="Times New Roman" pitchFamily="18" charset="0"/>
              </a:rPr>
              <a:t>является как никогда ранее актуальной. </a:t>
            </a:r>
          </a:p>
          <a:p>
            <a:pPr indent="360000" algn="ctr">
              <a:defRPr/>
            </a:pPr>
            <a:r>
              <a:rPr lang="ru-RU" sz="2000" b="1" i="1" dirty="0" smtClean="0">
                <a:solidFill>
                  <a:srgbClr val="002060"/>
                </a:solidFill>
                <a:latin typeface="Times New Roman" pitchFamily="18" charset="0"/>
                <a:cs typeface="Times New Roman" pitchFamily="18" charset="0"/>
              </a:rPr>
              <a:t>Это объясняется тем, </a:t>
            </a:r>
          </a:p>
          <a:p>
            <a:pPr indent="360000" algn="ctr">
              <a:defRPr/>
            </a:pPr>
            <a:r>
              <a:rPr lang="ru-RU" sz="2000" b="1" i="1" dirty="0" smtClean="0">
                <a:solidFill>
                  <a:srgbClr val="002060"/>
                </a:solidFill>
                <a:latin typeface="Times New Roman" pitchFamily="18" charset="0"/>
                <a:cs typeface="Times New Roman" pitchFamily="18" charset="0"/>
              </a:rPr>
              <a:t>что к ним предъявляются весьма высокие требования, </a:t>
            </a:r>
          </a:p>
          <a:p>
            <a:pPr indent="360000" algn="ctr">
              <a:defRPr/>
            </a:pPr>
            <a:r>
              <a:rPr lang="ru-RU" sz="2000" b="1" i="1" dirty="0" smtClean="0">
                <a:solidFill>
                  <a:srgbClr val="002060"/>
                </a:solidFill>
                <a:latin typeface="Times New Roman" pitchFamily="18" charset="0"/>
                <a:cs typeface="Times New Roman" pitchFamily="18" charset="0"/>
              </a:rPr>
              <a:t>соответствовать которым могут только здоровые дети. </a:t>
            </a:r>
          </a:p>
          <a:p>
            <a:pPr indent="360000" algn="ctr">
              <a:defRPr/>
            </a:pPr>
            <a:r>
              <a:rPr lang="ru-RU" sz="2000" b="1" i="1" dirty="0" smtClean="0">
                <a:solidFill>
                  <a:srgbClr val="002060"/>
                </a:solidFill>
                <a:latin typeface="Times New Roman" pitchFamily="18" charset="0"/>
                <a:cs typeface="Times New Roman" pitchFamily="18" charset="0"/>
              </a:rPr>
              <a:t>А о здоровье можно говорить не только при отсутствии</a:t>
            </a:r>
          </a:p>
          <a:p>
            <a:pPr indent="360000" algn="ctr">
              <a:defRPr/>
            </a:pPr>
            <a:r>
              <a:rPr lang="ru-RU" sz="2000" b="1" i="1" dirty="0" smtClean="0">
                <a:solidFill>
                  <a:srgbClr val="002060"/>
                </a:solidFill>
                <a:latin typeface="Times New Roman" pitchFamily="18" charset="0"/>
                <a:cs typeface="Times New Roman" pitchFamily="18" charset="0"/>
              </a:rPr>
              <a:t> каких-либо заболеваний, но и при условии </a:t>
            </a:r>
          </a:p>
          <a:p>
            <a:pPr indent="360000" algn="ctr">
              <a:defRPr/>
            </a:pPr>
            <a:r>
              <a:rPr lang="ru-RU" sz="2000" b="1" i="1" dirty="0" smtClean="0">
                <a:solidFill>
                  <a:srgbClr val="002060"/>
                </a:solidFill>
                <a:latin typeface="Times New Roman" pitchFamily="18" charset="0"/>
                <a:cs typeface="Times New Roman" pitchFamily="18" charset="0"/>
              </a:rPr>
              <a:t>гармоничного нервно-психологического развития,</a:t>
            </a:r>
          </a:p>
          <a:p>
            <a:pPr indent="360000" algn="ctr">
              <a:defRPr/>
            </a:pPr>
            <a:r>
              <a:rPr lang="ru-RU" sz="2000" b="1" i="1" dirty="0" smtClean="0">
                <a:solidFill>
                  <a:srgbClr val="002060"/>
                </a:solidFill>
                <a:latin typeface="Times New Roman" pitchFamily="18" charset="0"/>
                <a:cs typeface="Times New Roman" pitchFamily="18" charset="0"/>
              </a:rPr>
              <a:t> высокой умственной и физической работоспособности</a:t>
            </a:r>
            <a:endParaRPr lang="ru-RU" sz="2000" b="1" dirty="0">
              <a:solidFill>
                <a:srgbClr val="002060"/>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899592" y="1268760"/>
            <a:ext cx="7344816" cy="3231654"/>
          </a:xfrm>
          <a:prstGeom prst="rect">
            <a:avLst/>
          </a:prstGeom>
        </p:spPr>
        <p:txBody>
          <a:bodyPr wrap="square">
            <a:spAutoFit/>
          </a:bodyPr>
          <a:lstStyle/>
          <a:p>
            <a:pPr algn="ctr"/>
            <a:r>
              <a:rPr lang="ru-RU" sz="4800" b="1" i="1" dirty="0" smtClean="0">
                <a:solidFill>
                  <a:srgbClr val="002060"/>
                </a:solidFill>
              </a:rPr>
              <a:t>Утренняя гимнастика.</a:t>
            </a:r>
          </a:p>
          <a:p>
            <a:pPr algn="ctr"/>
            <a:r>
              <a:rPr lang="ru-RU" sz="4800" b="1" i="1" dirty="0" smtClean="0">
                <a:solidFill>
                  <a:srgbClr val="002060"/>
                </a:solidFill>
              </a:rPr>
              <a:t>Гимнастика пробуждения после дневного сна.</a:t>
            </a:r>
          </a:p>
          <a:p>
            <a:pPr algn="ctr"/>
            <a:endParaRPr lang="ru-RU" sz="6000" b="1" i="1"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TextBox 4"/>
          <p:cNvSpPr txBox="1"/>
          <p:nvPr/>
        </p:nvSpPr>
        <p:spPr>
          <a:xfrm>
            <a:off x="1691680" y="836712"/>
            <a:ext cx="5832648" cy="4524315"/>
          </a:xfrm>
          <a:prstGeom prst="rect">
            <a:avLst/>
          </a:prstGeom>
          <a:noFill/>
        </p:spPr>
        <p:txBody>
          <a:bodyPr wrap="square" rtlCol="0">
            <a:spAutoFit/>
          </a:bodyPr>
          <a:lstStyle/>
          <a:p>
            <a:pPr indent="358775" algn="ctr">
              <a:spcBef>
                <a:spcPct val="0"/>
              </a:spcBef>
            </a:pPr>
            <a:r>
              <a:rPr lang="ru-RU" sz="2400" b="1" i="1" dirty="0" smtClean="0">
                <a:solidFill>
                  <a:srgbClr val="002060"/>
                </a:solidFill>
                <a:latin typeface="Times New Roman" pitchFamily="18" charset="0"/>
                <a:cs typeface="Times New Roman" pitchFamily="18" charset="0"/>
              </a:rPr>
              <a:t>Дошкольное образовательное учреждение должно постоянно осваивать комплекс мер, направленных на сохранение здоровья ребенка на всех этапах его обучения и развития.</a:t>
            </a:r>
          </a:p>
          <a:p>
            <a:pPr indent="358775" algn="ctr">
              <a:spcBef>
                <a:spcPct val="0"/>
              </a:spcBef>
            </a:pPr>
            <a:r>
              <a:rPr lang="ru-RU" sz="2400" b="1" i="1" dirty="0" smtClean="0">
                <a:solidFill>
                  <a:srgbClr val="002060"/>
                </a:solidFill>
                <a:latin typeface="Times New Roman" pitchFamily="18" charset="0"/>
                <a:cs typeface="Times New Roman" pitchFamily="18" charset="0"/>
              </a:rPr>
              <a:t>Существуют разнообразные формы и виды деятельности, направленные на сохранение и укрепление здоровья воспитанников. </a:t>
            </a:r>
          </a:p>
          <a:p>
            <a:pPr indent="358775" algn="ctr">
              <a:spcBef>
                <a:spcPct val="0"/>
              </a:spcBef>
            </a:pPr>
            <a:r>
              <a:rPr lang="ru-RU" sz="2400" b="1" i="1" dirty="0" smtClean="0">
                <a:solidFill>
                  <a:srgbClr val="002060"/>
                </a:solidFill>
                <a:latin typeface="Times New Roman" pitchFamily="18" charset="0"/>
                <a:cs typeface="Times New Roman" pitchFamily="18" charset="0"/>
              </a:rPr>
              <a:t>Их комплекс получил в настоящее время их общее название «</a:t>
            </a:r>
            <a:r>
              <a:rPr lang="ru-RU" sz="2400" b="1" i="1" dirty="0" err="1" smtClean="0">
                <a:solidFill>
                  <a:srgbClr val="002060"/>
                </a:solidFill>
                <a:latin typeface="Times New Roman" pitchFamily="18" charset="0"/>
                <a:cs typeface="Times New Roman" pitchFamily="18" charset="0"/>
              </a:rPr>
              <a:t>здоровьесберегающие</a:t>
            </a:r>
            <a:r>
              <a:rPr lang="ru-RU" sz="2400" b="1" i="1" dirty="0" smtClean="0">
                <a:solidFill>
                  <a:srgbClr val="002060"/>
                </a:solidFill>
                <a:latin typeface="Times New Roman" pitchFamily="18" charset="0"/>
                <a:cs typeface="Times New Roman" pitchFamily="18" charset="0"/>
              </a:rPr>
              <a:t> технологии».</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1"/>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6" name="Прямоугольник 5"/>
          <p:cNvSpPr/>
          <p:nvPr/>
        </p:nvSpPr>
        <p:spPr>
          <a:xfrm>
            <a:off x="395536" y="404664"/>
            <a:ext cx="8208912" cy="4985980"/>
          </a:xfrm>
          <a:prstGeom prst="rect">
            <a:avLst/>
          </a:prstGeom>
        </p:spPr>
        <p:txBody>
          <a:bodyPr wrap="square">
            <a:spAutoFit/>
          </a:bodyPr>
          <a:lstStyle/>
          <a:p>
            <a:pPr indent="358775" algn="ctr">
              <a:spcBef>
                <a:spcPct val="0"/>
              </a:spcBef>
            </a:pPr>
            <a:r>
              <a:rPr lang="ru-RU" sz="2400" b="1" dirty="0" smtClean="0">
                <a:solidFill>
                  <a:srgbClr val="002060"/>
                </a:solidFill>
                <a:latin typeface="Times New Roman" pitchFamily="18" charset="0"/>
                <a:cs typeface="Times New Roman" pitchFamily="18" charset="0"/>
              </a:rPr>
              <a:t>Цель  </a:t>
            </a:r>
            <a:r>
              <a:rPr lang="ru-RU" sz="2400" b="1" dirty="0" err="1" smtClean="0">
                <a:solidFill>
                  <a:srgbClr val="002060"/>
                </a:solidFill>
                <a:latin typeface="Times New Roman" pitchFamily="18" charset="0"/>
                <a:cs typeface="Times New Roman" pitchFamily="18" charset="0"/>
              </a:rPr>
              <a:t>здоровьесберегающих</a:t>
            </a:r>
            <a:r>
              <a:rPr lang="ru-RU" sz="2400" b="1" dirty="0" smtClean="0">
                <a:solidFill>
                  <a:srgbClr val="002060"/>
                </a:solidFill>
                <a:latin typeface="Times New Roman" pitchFamily="18" charset="0"/>
                <a:cs typeface="Times New Roman" pitchFamily="18" charset="0"/>
              </a:rPr>
              <a:t> образовательных технологий </a:t>
            </a:r>
            <a:r>
              <a:rPr lang="ru-RU" b="1" dirty="0" smtClean="0">
                <a:solidFill>
                  <a:srgbClr val="002060"/>
                </a:solidFill>
                <a:latin typeface="Times New Roman" pitchFamily="18" charset="0"/>
                <a:cs typeface="Times New Roman" pitchFamily="18" charset="0"/>
              </a:rPr>
              <a:t>– </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обеспечить дошкольнику возможность сохранения здоровья, сформировать у него необходимые знания, умения и навыки по здоровому образу жизни, научить ис­пользовать полученные знания в повседневной жизни.</a:t>
            </a:r>
          </a:p>
          <a:p>
            <a:pPr indent="358775" algn="ctr">
              <a:lnSpc>
                <a:spcPct val="150000"/>
              </a:lnSpc>
              <a:spcBef>
                <a:spcPct val="0"/>
              </a:spcBef>
            </a:pPr>
            <a:r>
              <a:rPr lang="ru-RU" sz="2000" b="1" i="1" dirty="0" smtClean="0">
                <a:solidFill>
                  <a:srgbClr val="002060"/>
                </a:solidFill>
                <a:latin typeface="Times New Roman" pitchFamily="18" charset="0"/>
                <a:cs typeface="Times New Roman" pitchFamily="18" charset="0"/>
              </a:rPr>
              <a:t> Основной показатель, отличающий все </a:t>
            </a:r>
            <a:r>
              <a:rPr lang="ru-RU" sz="2000" b="1" i="1" dirty="0" err="1" smtClean="0">
                <a:solidFill>
                  <a:srgbClr val="002060"/>
                </a:solidFill>
                <a:latin typeface="Times New Roman" pitchFamily="18" charset="0"/>
                <a:cs typeface="Times New Roman" pitchFamily="18" charset="0"/>
              </a:rPr>
              <a:t>здоровьесберегающие</a:t>
            </a:r>
            <a:r>
              <a:rPr lang="ru-RU" sz="2000" b="1" i="1" dirty="0" smtClean="0">
                <a:solidFill>
                  <a:srgbClr val="002060"/>
                </a:solidFill>
                <a:latin typeface="Times New Roman" pitchFamily="18" charset="0"/>
                <a:cs typeface="Times New Roman" pitchFamily="18" charset="0"/>
              </a:rPr>
              <a:t> образовательные технологии — регулярная экспресс-диагностика состояния детей и отслеживание основных параметров развития организма в динамике (начало — конец учебного года), что позволяет сделать соответствующие выводы о состоянии их здоровья.</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6" name="Прямоугольник 5"/>
          <p:cNvSpPr/>
          <p:nvPr/>
        </p:nvSpPr>
        <p:spPr>
          <a:xfrm>
            <a:off x="1331640" y="908720"/>
            <a:ext cx="6912768" cy="3970318"/>
          </a:xfrm>
          <a:prstGeom prst="rect">
            <a:avLst/>
          </a:prstGeom>
        </p:spPr>
        <p:txBody>
          <a:bodyPr wrap="square">
            <a:spAutoFit/>
          </a:bodyPr>
          <a:lstStyle/>
          <a:p>
            <a:pPr indent="358775" algn="ctr">
              <a:spcBef>
                <a:spcPct val="0"/>
              </a:spcBef>
            </a:pPr>
            <a:r>
              <a:rPr lang="ru-RU" sz="2800" b="1" i="1" dirty="0" smtClean="0">
                <a:solidFill>
                  <a:srgbClr val="002060"/>
                </a:solidFill>
                <a:latin typeface="Times New Roman" pitchFamily="18" charset="0"/>
                <a:cs typeface="Times New Roman" pitchFamily="18" charset="0"/>
              </a:rPr>
              <a:t>Современные </a:t>
            </a:r>
            <a:r>
              <a:rPr lang="ru-RU" sz="2800" b="1" i="1" dirty="0" err="1" smtClean="0">
                <a:solidFill>
                  <a:srgbClr val="002060"/>
                </a:solidFill>
                <a:latin typeface="Times New Roman" pitchFamily="18" charset="0"/>
                <a:cs typeface="Times New Roman" pitchFamily="18" charset="0"/>
              </a:rPr>
              <a:t>здоровьесберегающие</a:t>
            </a:r>
            <a:r>
              <a:rPr lang="ru-RU" sz="2800" b="1" i="1" dirty="0" smtClean="0">
                <a:solidFill>
                  <a:srgbClr val="002060"/>
                </a:solidFill>
                <a:latin typeface="Times New Roman" pitchFamily="18" charset="0"/>
                <a:cs typeface="Times New Roman" pitchFamily="18" charset="0"/>
              </a:rPr>
              <a:t> технологии, используемые в системе дошкольного образования,</a:t>
            </a:r>
          </a:p>
          <a:p>
            <a:pPr indent="358775" algn="ctr">
              <a:spcBef>
                <a:spcPct val="0"/>
              </a:spcBef>
            </a:pPr>
            <a:r>
              <a:rPr lang="ru-RU" sz="2800" b="1" i="1" dirty="0" smtClean="0">
                <a:solidFill>
                  <a:srgbClr val="002060"/>
                </a:solidFill>
                <a:latin typeface="Times New Roman" pitchFamily="18" charset="0"/>
                <a:cs typeface="Times New Roman" pitchFamily="18" charset="0"/>
              </a:rPr>
              <a:t> отражают две линии оздоровительно-развивающей работы:</a:t>
            </a:r>
          </a:p>
          <a:p>
            <a:pPr indent="358775" algn="ctr">
              <a:spcBef>
                <a:spcPct val="0"/>
              </a:spcBef>
            </a:pPr>
            <a:r>
              <a:rPr lang="ru-RU" sz="2800" b="1" i="1" dirty="0" smtClean="0">
                <a:solidFill>
                  <a:srgbClr val="002060"/>
                </a:solidFill>
                <a:latin typeface="Times New Roman" pitchFamily="18" charset="0"/>
                <a:cs typeface="Times New Roman" pitchFamily="18" charset="0"/>
              </a:rPr>
              <a:t> приобщение детей к физической культуре;</a:t>
            </a:r>
          </a:p>
          <a:p>
            <a:pPr indent="358775" algn="ctr">
              <a:spcBef>
                <a:spcPct val="0"/>
              </a:spcBef>
            </a:pPr>
            <a:r>
              <a:rPr lang="ru-RU" sz="2800" b="1" i="1" dirty="0" smtClean="0">
                <a:solidFill>
                  <a:srgbClr val="002060"/>
                </a:solidFill>
                <a:latin typeface="Times New Roman" pitchFamily="18" charset="0"/>
                <a:cs typeface="Times New Roman" pitchFamily="18" charset="0"/>
              </a:rPr>
              <a:t> использование развивающих форм оздоровительной работы</a:t>
            </a:r>
            <a:r>
              <a:rPr lang="ru-RU" i="1" dirty="0" smtClean="0">
                <a:latin typeface="Times New Roman" pitchFamily="18" charset="0"/>
                <a:cs typeface="Times New Roman" pitchFamily="18" charset="0"/>
              </a:rPr>
              <a:t>.</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1115616" y="476673"/>
            <a:ext cx="6840760" cy="4955203"/>
          </a:xfrm>
          <a:prstGeom prst="rect">
            <a:avLst/>
          </a:prstGeom>
        </p:spPr>
        <p:txBody>
          <a:bodyPr wrap="square">
            <a:spAutoFit/>
          </a:bodyPr>
          <a:lstStyle/>
          <a:p>
            <a:pPr algn="ctr">
              <a:defRPr/>
            </a:pPr>
            <a:r>
              <a:rPr lang="ru-RU" sz="2800" b="1" i="1" dirty="0" smtClean="0">
                <a:solidFill>
                  <a:srgbClr val="002060"/>
                </a:solidFill>
                <a:latin typeface="Times New Roman" pitchFamily="18" charset="0"/>
                <a:cs typeface="Times New Roman" pitchFamily="18" charset="0"/>
              </a:rPr>
              <a:t>Формы организации </a:t>
            </a:r>
            <a:r>
              <a:rPr lang="ru-RU" sz="2800" b="1" i="1" dirty="0" err="1" smtClean="0">
                <a:solidFill>
                  <a:srgbClr val="002060"/>
                </a:solidFill>
                <a:latin typeface="Times New Roman" pitchFamily="18" charset="0"/>
                <a:cs typeface="Times New Roman" pitchFamily="18" charset="0"/>
              </a:rPr>
              <a:t>здоровьесберегающей</a:t>
            </a:r>
            <a:r>
              <a:rPr lang="ru-RU" sz="2800" b="1" i="1" dirty="0" smtClean="0">
                <a:solidFill>
                  <a:srgbClr val="002060"/>
                </a:solidFill>
                <a:latin typeface="Times New Roman" pitchFamily="18" charset="0"/>
                <a:cs typeface="Times New Roman" pitchFamily="18" charset="0"/>
              </a:rPr>
              <a:t> работы:</a:t>
            </a:r>
          </a:p>
          <a:p>
            <a:pPr indent="-274320" algn="ctr">
              <a:defRPr/>
            </a:pPr>
            <a:r>
              <a:rPr lang="ru-RU" sz="2000" b="1" i="1" dirty="0" smtClean="0">
                <a:solidFill>
                  <a:srgbClr val="002060"/>
                </a:solidFill>
                <a:latin typeface="Times New Roman" pitchFamily="18" charset="0"/>
                <a:cs typeface="Times New Roman" pitchFamily="18" charset="0"/>
              </a:rPr>
              <a:t>физкультурные занятия</a:t>
            </a:r>
          </a:p>
          <a:p>
            <a:pPr indent="-274320" algn="ctr">
              <a:defRPr/>
            </a:pPr>
            <a:r>
              <a:rPr lang="ru-RU" sz="2000" b="1" i="1" dirty="0" smtClean="0">
                <a:solidFill>
                  <a:srgbClr val="002060"/>
                </a:solidFill>
                <a:latin typeface="Times New Roman" pitchFamily="18" charset="0"/>
                <a:cs typeface="Times New Roman" pitchFamily="18" charset="0"/>
              </a:rPr>
              <a:t>самостоятельная деятельность детей </a:t>
            </a:r>
          </a:p>
          <a:p>
            <a:pPr indent="-274320" algn="ctr">
              <a:defRPr/>
            </a:pPr>
            <a:r>
              <a:rPr lang="ru-RU" sz="2000" b="1" i="1" dirty="0" smtClean="0">
                <a:solidFill>
                  <a:srgbClr val="002060"/>
                </a:solidFill>
                <a:latin typeface="Times New Roman" pitchFamily="18" charset="0"/>
                <a:cs typeface="Times New Roman" pitchFamily="18" charset="0"/>
              </a:rPr>
              <a:t>подвижные игры</a:t>
            </a:r>
          </a:p>
          <a:p>
            <a:pPr indent="-274320" algn="ctr">
              <a:defRPr/>
            </a:pPr>
            <a:r>
              <a:rPr lang="ru-RU" sz="2000" b="1" i="1" dirty="0" smtClean="0">
                <a:solidFill>
                  <a:srgbClr val="002060"/>
                </a:solidFill>
                <a:latin typeface="Times New Roman" pitchFamily="18" charset="0"/>
                <a:cs typeface="Times New Roman" pitchFamily="18" charset="0"/>
              </a:rPr>
              <a:t>утренняя гимнастика (традиционная, дыхательная, звуковая)</a:t>
            </a:r>
          </a:p>
          <a:p>
            <a:pPr indent="-274320" algn="ctr">
              <a:defRPr/>
            </a:pPr>
            <a:r>
              <a:rPr lang="ru-RU" sz="2000" b="1" i="1" dirty="0" smtClean="0">
                <a:solidFill>
                  <a:srgbClr val="002060"/>
                </a:solidFill>
                <a:latin typeface="Times New Roman" pitchFamily="18" charset="0"/>
                <a:cs typeface="Times New Roman" pitchFamily="18" charset="0"/>
              </a:rPr>
              <a:t>двигательно-оздоровительные физкультминутки </a:t>
            </a:r>
          </a:p>
          <a:p>
            <a:pPr indent="-274320" algn="ctr">
              <a:defRPr/>
            </a:pPr>
            <a:r>
              <a:rPr lang="ru-RU" sz="2000" b="1" i="1" dirty="0" smtClean="0">
                <a:solidFill>
                  <a:srgbClr val="002060"/>
                </a:solidFill>
                <a:latin typeface="Times New Roman" pitchFamily="18" charset="0"/>
                <a:cs typeface="Times New Roman" pitchFamily="18" charset="0"/>
              </a:rPr>
              <a:t>физические упражнения после дневного сна</a:t>
            </a:r>
          </a:p>
          <a:p>
            <a:pPr indent="-274320" algn="ctr">
              <a:defRPr/>
            </a:pPr>
            <a:r>
              <a:rPr lang="ru-RU" sz="2000" b="1" i="1" dirty="0" smtClean="0">
                <a:solidFill>
                  <a:srgbClr val="002060"/>
                </a:solidFill>
                <a:latin typeface="Times New Roman" pitchFamily="18" charset="0"/>
                <a:cs typeface="Times New Roman" pitchFamily="18" charset="0"/>
              </a:rPr>
              <a:t>физические упражнения в сочетании с закаливающими процедурами </a:t>
            </a:r>
          </a:p>
          <a:p>
            <a:pPr indent="-274320" algn="ctr">
              <a:defRPr/>
            </a:pPr>
            <a:r>
              <a:rPr lang="ru-RU" sz="2000" b="1" i="1" dirty="0" smtClean="0">
                <a:solidFill>
                  <a:srgbClr val="002060"/>
                </a:solidFill>
                <a:latin typeface="Times New Roman" pitchFamily="18" charset="0"/>
                <a:cs typeface="Times New Roman" pitchFamily="18" charset="0"/>
              </a:rPr>
              <a:t>физкультурные прогулки (в парк, на стадион) </a:t>
            </a:r>
          </a:p>
          <a:p>
            <a:pPr indent="-274320" algn="ctr">
              <a:defRPr/>
            </a:pPr>
            <a:r>
              <a:rPr lang="ru-RU" sz="2000" b="1" i="1" dirty="0" smtClean="0">
                <a:solidFill>
                  <a:srgbClr val="002060"/>
                </a:solidFill>
                <a:latin typeface="Times New Roman" pitchFamily="18" charset="0"/>
                <a:cs typeface="Times New Roman" pitchFamily="18" charset="0"/>
              </a:rPr>
              <a:t>физкультурные досуги и развлечения </a:t>
            </a:r>
          </a:p>
          <a:p>
            <a:pPr indent="-274320" algn="ctr">
              <a:defRPr/>
            </a:pPr>
            <a:r>
              <a:rPr lang="ru-RU" sz="2000" b="1" i="1" dirty="0" smtClean="0">
                <a:solidFill>
                  <a:srgbClr val="002060"/>
                </a:solidFill>
                <a:latin typeface="Times New Roman" pitchFamily="18" charset="0"/>
                <a:cs typeface="Times New Roman" pitchFamily="18" charset="0"/>
              </a:rPr>
              <a:t>спортивные праздники</a:t>
            </a:r>
          </a:p>
          <a:p>
            <a:pPr indent="-274320" algn="ctr">
              <a:defRPr/>
            </a:pPr>
            <a:r>
              <a:rPr lang="ru-RU" sz="2000" b="1" i="1" dirty="0" smtClean="0">
                <a:solidFill>
                  <a:srgbClr val="002060"/>
                </a:solidFill>
                <a:latin typeface="Times New Roman" pitchFamily="18" charset="0"/>
                <a:cs typeface="Times New Roman" pitchFamily="18" charset="0"/>
              </a:rPr>
              <a:t>оздоровительные процедуры в водной среде.</a:t>
            </a:r>
            <a:endParaRPr lang="ru-RU" sz="2000" b="1" i="1" dirty="0">
              <a:solidFill>
                <a:srgbClr val="002060"/>
              </a:solidFill>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899592" y="620688"/>
            <a:ext cx="7272808" cy="4401205"/>
          </a:xfrm>
          <a:prstGeom prst="rect">
            <a:avLst/>
          </a:prstGeom>
        </p:spPr>
        <p:txBody>
          <a:bodyPr wrap="square">
            <a:spAutoFit/>
          </a:bodyPr>
          <a:lstStyle/>
          <a:p>
            <a:pPr indent="358775" algn="ctr">
              <a:spcBef>
                <a:spcPct val="0"/>
              </a:spcBef>
            </a:pPr>
            <a:r>
              <a:rPr lang="ru-RU" sz="2800" b="1" i="1" dirty="0" smtClean="0">
                <a:solidFill>
                  <a:srgbClr val="002060"/>
                </a:solidFill>
                <a:latin typeface="Times New Roman" pitchFamily="18" charset="0"/>
                <a:cs typeface="Times New Roman" pitchFamily="18" charset="0"/>
              </a:rPr>
              <a:t>Используемые в комплексе </a:t>
            </a:r>
            <a:r>
              <a:rPr lang="ru-RU" sz="2800" b="1" i="1" dirty="0" err="1" smtClean="0">
                <a:solidFill>
                  <a:srgbClr val="002060"/>
                </a:solidFill>
                <a:latin typeface="Times New Roman" pitchFamily="18" charset="0"/>
                <a:cs typeface="Times New Roman" pitchFamily="18" charset="0"/>
              </a:rPr>
              <a:t>здоровьесберегающие</a:t>
            </a:r>
            <a:r>
              <a:rPr lang="ru-RU" sz="2800" b="1" i="1" dirty="0" smtClean="0">
                <a:solidFill>
                  <a:srgbClr val="002060"/>
                </a:solidFill>
                <a:latin typeface="Times New Roman" pitchFamily="18" charset="0"/>
                <a:cs typeface="Times New Roman" pitchFamily="18" charset="0"/>
              </a:rPr>
              <a:t> технологии в итоге формируют у ребенка стойкую мотивацию на здоровый образ жизни.</a:t>
            </a:r>
          </a:p>
          <a:p>
            <a:pPr indent="358775" algn="ctr">
              <a:spcBef>
                <a:spcPct val="0"/>
              </a:spcBef>
            </a:pPr>
            <a:r>
              <a:rPr lang="ru-RU" sz="2800" b="1" i="1" dirty="0" smtClean="0">
                <a:solidFill>
                  <a:srgbClr val="002060"/>
                </a:solidFill>
                <a:latin typeface="Times New Roman" pitchFamily="18" charset="0"/>
                <a:cs typeface="Times New Roman" pitchFamily="18" charset="0"/>
              </a:rPr>
              <a:t>Подготовка к здоровому образу жизни ребенка на основе </a:t>
            </a:r>
            <a:r>
              <a:rPr lang="ru-RU" sz="2800" b="1" i="1" dirty="0" err="1" smtClean="0">
                <a:solidFill>
                  <a:srgbClr val="002060"/>
                </a:solidFill>
                <a:latin typeface="Times New Roman" pitchFamily="18" charset="0"/>
                <a:cs typeface="Times New Roman" pitchFamily="18" charset="0"/>
              </a:rPr>
              <a:t>здоровьесберсгающих</a:t>
            </a:r>
            <a:r>
              <a:rPr lang="ru-RU" sz="2800" b="1" i="1" dirty="0" smtClean="0">
                <a:solidFill>
                  <a:srgbClr val="002060"/>
                </a:solidFill>
                <a:latin typeface="Times New Roman" pitchFamily="18" charset="0"/>
                <a:cs typeface="Times New Roman" pitchFamily="18" charset="0"/>
              </a:rPr>
              <a:t> технологий должна стать приоритетным направлением в деятельности каждого образовательного учреждения для детей дошкольного возраста</a:t>
            </a:r>
            <a:r>
              <a:rPr lang="ru-RU" sz="2800" b="1" i="1" dirty="0" smtClean="0">
                <a:latin typeface="Times New Roman" pitchFamily="18" charset="0"/>
                <a:cs typeface="Times New Roman" pitchFamily="18" charset="0"/>
              </a:rPr>
              <a: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1835696" y="764704"/>
            <a:ext cx="5760640" cy="4524315"/>
          </a:xfrm>
          <a:prstGeom prst="rect">
            <a:avLst/>
          </a:prstGeom>
        </p:spPr>
        <p:txBody>
          <a:bodyPr wrap="square">
            <a:spAutoFit/>
          </a:bodyPr>
          <a:lstStyle/>
          <a:p>
            <a:pPr algn="ctr">
              <a:lnSpc>
                <a:spcPct val="150000"/>
              </a:lnSpc>
              <a:defRPr/>
            </a:pPr>
            <a:r>
              <a:rPr lang="ru-RU" sz="3200" b="1" cap="all" dirty="0" err="1"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Здоровьсберегаюшие</a:t>
            </a:r>
            <a:r>
              <a:rPr lang="ru-RU" sz="3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 технологии,</a:t>
            </a:r>
          </a:p>
          <a:p>
            <a:pPr algn="ctr">
              <a:lnSpc>
                <a:spcPct val="150000"/>
              </a:lnSpc>
              <a:defRPr/>
            </a:pPr>
            <a:r>
              <a:rPr lang="ru-RU" sz="32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rPr>
              <a:t>технологии сохранения и стимулирования здоровья:</a:t>
            </a:r>
            <a:endParaRPr lang="ru-RU"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latin typeface="Times New Roman" pitchFamily="18" charset="0"/>
              <a:cs typeface="Times New Roman" pitchFamily="18" charset="0"/>
            </a:endParaRPr>
          </a:p>
        </p:txBody>
      </p:sp>
      <p:sp>
        <p:nvSpPr>
          <p:cNvPr id="6" name="Прямоугольник 5"/>
          <p:cNvSpPr/>
          <p:nvPr/>
        </p:nvSpPr>
        <p:spPr>
          <a:xfrm>
            <a:off x="1835696" y="3501008"/>
            <a:ext cx="4572000" cy="400110"/>
          </a:xfrm>
          <a:prstGeom prst="rect">
            <a:avLst/>
          </a:prstGeom>
        </p:spPr>
        <p:txBody>
          <a:bodyPr>
            <a:spAutoFit/>
          </a:bodyPr>
          <a:lstStyle/>
          <a:p>
            <a:pPr indent="358775" algn="ctr">
              <a:spcBef>
                <a:spcPct val="0"/>
              </a:spcBef>
            </a:pPr>
            <a:endParaRPr lang="ru-RU" sz="2000" b="1" dirty="0">
              <a:solidFill>
                <a:srgbClr val="002060"/>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image.jimcdn.com/app/cms/image/transf/none/path/s01fc16ead6037ec7/backgroundarea/ia4adac874b4a8361/version/1502312586/image.jpg"/>
          <p:cNvPicPr/>
          <p:nvPr/>
        </p:nvPicPr>
        <p:blipFill>
          <a:blip r:embed="rId2" cstate="print"/>
          <a:srcRect/>
          <a:stretch>
            <a:fillRect/>
          </a:stretch>
        </p:blipFill>
        <p:spPr bwMode="auto">
          <a:xfrm>
            <a:off x="0" y="1"/>
            <a:ext cx="9144000" cy="6858000"/>
          </a:xfrm>
          <a:prstGeom prst="rect">
            <a:avLst/>
          </a:prstGeom>
          <a:noFill/>
          <a:ln w="9525">
            <a:noFill/>
            <a:miter lim="800000"/>
            <a:headEnd/>
            <a:tailEnd/>
          </a:ln>
        </p:spPr>
      </p:pic>
      <p:sp>
        <p:nvSpPr>
          <p:cNvPr id="3" name="TextBox 2"/>
          <p:cNvSpPr txBox="1"/>
          <p:nvPr/>
        </p:nvSpPr>
        <p:spPr>
          <a:xfrm>
            <a:off x="3923928" y="2420888"/>
            <a:ext cx="184731" cy="369332"/>
          </a:xfrm>
          <a:prstGeom prst="rect">
            <a:avLst/>
          </a:prstGeom>
          <a:noFill/>
        </p:spPr>
        <p:txBody>
          <a:bodyPr wrap="none" rtlCol="0">
            <a:spAutoFit/>
          </a:bodyPr>
          <a:lstStyle/>
          <a:p>
            <a:endParaRPr lang="ru-RU" dirty="0"/>
          </a:p>
        </p:txBody>
      </p:sp>
      <p:sp>
        <p:nvSpPr>
          <p:cNvPr id="4" name="TextBox 3"/>
          <p:cNvSpPr txBox="1"/>
          <p:nvPr/>
        </p:nvSpPr>
        <p:spPr>
          <a:xfrm>
            <a:off x="1043608" y="548680"/>
            <a:ext cx="7200800" cy="369332"/>
          </a:xfrm>
          <a:prstGeom prst="rect">
            <a:avLst/>
          </a:prstGeom>
          <a:noFill/>
        </p:spPr>
        <p:txBody>
          <a:bodyPr wrap="square" rtlCol="0">
            <a:spAutoFit/>
          </a:bodyPr>
          <a:lstStyle/>
          <a:p>
            <a:endParaRPr lang="ru-RU" dirty="0"/>
          </a:p>
        </p:txBody>
      </p:sp>
      <p:sp>
        <p:nvSpPr>
          <p:cNvPr id="5" name="Прямоугольник 4"/>
          <p:cNvSpPr/>
          <p:nvPr/>
        </p:nvSpPr>
        <p:spPr>
          <a:xfrm>
            <a:off x="1331640" y="476672"/>
            <a:ext cx="6480720" cy="4547527"/>
          </a:xfrm>
          <a:prstGeom prst="rect">
            <a:avLst/>
          </a:prstGeom>
        </p:spPr>
        <p:txBody>
          <a:bodyPr wrap="square">
            <a:spAutoFit/>
          </a:bodyPr>
          <a:lstStyle/>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Физкультурное занятие –</a:t>
            </a:r>
          </a:p>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 2-3 раза в неделю в спортивном зале. </a:t>
            </a:r>
          </a:p>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Младший возраст – 15-20 мин., </a:t>
            </a:r>
          </a:p>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средний возраст – 20-25 мин., </a:t>
            </a:r>
          </a:p>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старший возраст – 25-30 мин.</a:t>
            </a:r>
          </a:p>
          <a:p>
            <a:pPr indent="358775" algn="ctr">
              <a:lnSpc>
                <a:spcPct val="150000"/>
              </a:lnSpc>
              <a:spcBef>
                <a:spcPct val="0"/>
              </a:spcBef>
            </a:pPr>
            <a:r>
              <a:rPr lang="ru-RU" sz="2800" b="1" i="1" dirty="0" smtClean="0">
                <a:solidFill>
                  <a:srgbClr val="002060"/>
                </a:solidFill>
                <a:latin typeface="Times New Roman" pitchFamily="18" charset="0"/>
                <a:cs typeface="Times New Roman" pitchFamily="18" charset="0"/>
              </a:rPr>
              <a:t> Перед занятием необходимо хорошо проветрить помещение</a:t>
            </a:r>
            <a:endParaRPr lang="ru-RU" sz="2800" b="1" dirty="0">
              <a:solidFill>
                <a:srgbClr val="002060"/>
              </a:solidFill>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193</TotalTime>
  <Words>847</Words>
  <Application>Microsoft Office PowerPoint</Application>
  <PresentationFormat>Экран (4:3)</PresentationFormat>
  <Paragraphs>94</Paragraphs>
  <Slides>20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светлана</cp:lastModifiedBy>
  <cp:revision>24</cp:revision>
  <dcterms:modified xsi:type="dcterms:W3CDTF">2019-12-31T06:42:20Z</dcterms:modified>
</cp:coreProperties>
</file>