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«Проблемы в поведении.</a:t>
            </a:r>
            <a:br>
              <a:rPr lang="ru-RU" dirty="0" smtClean="0"/>
            </a:br>
            <a:r>
              <a:rPr lang="ru-RU" dirty="0" smtClean="0"/>
              <a:t>Как справиться?»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Клуб «Компетентных родителей»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96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5"/>
          <a:stretch/>
        </p:blipFill>
        <p:spPr bwMode="auto">
          <a:xfrm>
            <a:off x="5868144" y="188640"/>
            <a:ext cx="3131840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7215" y="3140968"/>
            <a:ext cx="82809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потребность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защите, поддержке;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отребность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отсутствии страхов и угрозы;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потребность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стабильности режима дня, предсказуемости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дня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;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потребность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стабильных правилах 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ограничениях; 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потребность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своём надежном взрослом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11560" y="2042845"/>
            <a:ext cx="49685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отребность в безопасности подразделяется на: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03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5"/>
          <a:stretch/>
        </p:blipFill>
        <p:spPr bwMode="auto">
          <a:xfrm>
            <a:off x="5868144" y="188640"/>
            <a:ext cx="313184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userapi.com/c846420/v846420451/feb27/evR-_ZIISJc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93" b="7447"/>
          <a:stretch/>
        </p:blipFill>
        <p:spPr bwMode="auto">
          <a:xfrm>
            <a:off x="138262" y="2852936"/>
            <a:ext cx="8712968" cy="38884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64344" y="2276872"/>
            <a:ext cx="69820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Нарушение потребности в любви и принятии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6776" y="4365104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Саморазвитие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693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84"/>
          <a:stretch/>
        </p:blipFill>
        <p:spPr bwMode="auto">
          <a:xfrm>
            <a:off x="5868144" y="188639"/>
            <a:ext cx="3131840" cy="2448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p.userapi.com/c846420/v846420483/1035ae/3m2fgGa3Cqg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503" y="2485776"/>
            <a:ext cx="6624736" cy="374522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363272" cy="12527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27584" y="2636911"/>
            <a:ext cx="3182442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Саморазвитие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3403739"/>
            <a:ext cx="266429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Интерес к познанию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3266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9"/>
          <a:stretch/>
        </p:blipFill>
        <p:spPr bwMode="auto">
          <a:xfrm>
            <a:off x="5868144" y="188640"/>
            <a:ext cx="3131840" cy="2304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userapi.com/c846420/v846420451/feb37/Jl__Un8NCO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0"/>
          <a:stretch/>
        </p:blipFill>
        <p:spPr bwMode="auto">
          <a:xfrm>
            <a:off x="611560" y="2492896"/>
            <a:ext cx="7998559" cy="41044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323850" y="338138"/>
            <a:ext cx="8362950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79512" y="2015842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Нарушение потребности в социализации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4077072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Саморазвитие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075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84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780928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</a:rPr>
              <a:t>Например, ребёнок ведёт себя плохо. </a:t>
            </a:r>
            <a:endParaRPr lang="ru-RU" sz="2400" b="1" dirty="0" smtClean="0">
              <a:solidFill>
                <a:schemeClr val="tx2"/>
              </a:solidFill>
            </a:endParaRPr>
          </a:p>
          <a:p>
            <a:r>
              <a:rPr lang="ru-RU" sz="2400" b="1" dirty="0" smtClean="0">
                <a:solidFill>
                  <a:schemeClr val="tx2"/>
                </a:solidFill>
              </a:rPr>
              <a:t>Мы </a:t>
            </a:r>
            <a:r>
              <a:rPr lang="ru-RU" sz="2400" b="1" dirty="0">
                <a:solidFill>
                  <a:schemeClr val="tx2"/>
                </a:solidFill>
              </a:rPr>
              <a:t>делаем </a:t>
            </a:r>
            <a:r>
              <a:rPr lang="ru-RU" sz="2400" b="1" dirty="0" smtClean="0">
                <a:solidFill>
                  <a:schemeClr val="tx2"/>
                </a:solidFill>
              </a:rPr>
              <a:t>анализ.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1) Это могут быть физиологические проблемы, </a:t>
            </a:r>
            <a:r>
              <a:rPr lang="ru-RU" sz="2400" b="1" dirty="0" smtClean="0">
                <a:solidFill>
                  <a:schemeClr val="tx2"/>
                </a:solidFill>
              </a:rPr>
              <a:t>например, проблемы </a:t>
            </a:r>
            <a:r>
              <a:rPr lang="ru-RU" sz="2400" b="1" dirty="0">
                <a:solidFill>
                  <a:schemeClr val="tx2"/>
                </a:solidFill>
              </a:rPr>
              <a:t>с режимом, не высыпается, </a:t>
            </a:r>
            <a:r>
              <a:rPr lang="ru-RU" sz="2400" b="1" dirty="0" smtClean="0">
                <a:solidFill>
                  <a:schemeClr val="tx2"/>
                </a:solidFill>
              </a:rPr>
              <a:t>недомогает </a:t>
            </a:r>
            <a:r>
              <a:rPr lang="ru-RU" sz="2400" b="1" dirty="0">
                <a:solidFill>
                  <a:schemeClr val="tx2"/>
                </a:solidFill>
              </a:rPr>
              <a:t>или просто </a:t>
            </a:r>
            <a:r>
              <a:rPr lang="ru-RU" sz="2400" b="1" dirty="0" smtClean="0">
                <a:solidFill>
                  <a:schemeClr val="tx2"/>
                </a:solidFill>
              </a:rPr>
              <a:t>сейчас голодный.</a:t>
            </a:r>
            <a:endParaRPr lang="ru-RU" sz="2400" b="1" dirty="0">
              <a:solidFill>
                <a:schemeClr val="tx2"/>
              </a:solidFill>
            </a:endParaRPr>
          </a:p>
          <a:p>
            <a:r>
              <a:rPr lang="ru-RU" sz="2400" b="1" dirty="0">
                <a:solidFill>
                  <a:schemeClr val="tx2"/>
                </a:solidFill>
              </a:rPr>
              <a:t>2) Про безопасность, может быть он прощупывает </a:t>
            </a:r>
            <a:r>
              <a:rPr lang="ru-RU" sz="2400" b="1" dirty="0" smtClean="0">
                <a:solidFill>
                  <a:schemeClr val="tx2"/>
                </a:solidFill>
              </a:rPr>
              <a:t>границы, что можно, что нельзя, </a:t>
            </a:r>
            <a:r>
              <a:rPr lang="ru-RU" sz="2400" b="1" dirty="0">
                <a:solidFill>
                  <a:schemeClr val="tx2"/>
                </a:solidFill>
              </a:rPr>
              <a:t>он не уверен в вас и ваших с ним отношениях, что на вас можно положиться.</a:t>
            </a:r>
          </a:p>
          <a:p>
            <a:r>
              <a:rPr lang="ru-RU" sz="2400" b="1" dirty="0">
                <a:solidFill>
                  <a:schemeClr val="tx2"/>
                </a:solidFill>
              </a:rPr>
              <a:t>3) Может он так проверяет вашу безусловную любовь. </a:t>
            </a:r>
            <a:endParaRPr lang="ru-RU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56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92896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Физиология. Что делаем?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Вы пересматриваете режим дня,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tx2"/>
                </a:solidFill>
              </a:rPr>
              <a:t>и</a:t>
            </a:r>
            <a:r>
              <a:rPr lang="ru-RU" sz="2800" dirty="0" smtClean="0">
                <a:solidFill>
                  <a:schemeClr val="tx2"/>
                </a:solidFill>
              </a:rPr>
              <a:t>сключаете болезнь ребенка,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насыщаете его, регулируйте процесс питания,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tx2"/>
                </a:solidFill>
              </a:rPr>
              <a:t>и</a:t>
            </a:r>
            <a:r>
              <a:rPr lang="ru-RU" sz="2800" dirty="0" smtClean="0">
                <a:solidFill>
                  <a:schemeClr val="tx2"/>
                </a:solidFill>
              </a:rPr>
              <a:t>сключаете телесный дискомфорт,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удовлетворяете </a:t>
            </a:r>
            <a:r>
              <a:rPr lang="ru-RU" sz="2800" dirty="0">
                <a:solidFill>
                  <a:schemeClr val="tx2"/>
                </a:solidFill>
              </a:rPr>
              <a:t>чувство безопасности, </a:t>
            </a:r>
            <a:r>
              <a:rPr lang="ru-RU" sz="2800" dirty="0" smtClean="0">
                <a:solidFill>
                  <a:schemeClr val="tx2"/>
                </a:solidFill>
              </a:rPr>
              <a:t>позволяете </a:t>
            </a:r>
            <a:r>
              <a:rPr lang="ru-RU" sz="2800" dirty="0">
                <a:solidFill>
                  <a:schemeClr val="tx2"/>
                </a:solidFill>
              </a:rPr>
              <a:t>спрятаться </a:t>
            </a:r>
            <a:r>
              <a:rPr lang="ru-RU" sz="2800" dirty="0" smtClean="0">
                <a:solidFill>
                  <a:schemeClr val="tx2"/>
                </a:solidFill>
              </a:rPr>
              <a:t>к </a:t>
            </a:r>
            <a:r>
              <a:rPr lang="ru-RU" sz="2800" dirty="0">
                <a:solidFill>
                  <a:schemeClr val="tx2"/>
                </a:solidFill>
              </a:rPr>
              <a:t>вам под </a:t>
            </a:r>
            <a:r>
              <a:rPr lang="ru-RU" sz="2800" dirty="0" smtClean="0">
                <a:solidFill>
                  <a:schemeClr val="tx2"/>
                </a:solidFill>
              </a:rPr>
              <a:t>крылышко. </a:t>
            </a:r>
            <a:endParaRPr lang="ru-RU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77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708920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Безопасность. Что делаем?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tx2"/>
                </a:solidFill>
              </a:rPr>
              <a:t>Даем </a:t>
            </a:r>
            <a:r>
              <a:rPr lang="ru-RU" sz="2800" dirty="0" smtClean="0">
                <a:solidFill>
                  <a:schemeClr val="tx2"/>
                </a:solidFill>
              </a:rPr>
              <a:t>ребенку чувство защищённости.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Транслируем ребенку установку: «Ты </a:t>
            </a:r>
            <a:r>
              <a:rPr lang="ru-RU" sz="2800" dirty="0">
                <a:solidFill>
                  <a:schemeClr val="tx2"/>
                </a:solidFill>
              </a:rPr>
              <a:t>всё - равно наш сын, наша дочь, мы </a:t>
            </a:r>
            <a:r>
              <a:rPr lang="ru-RU" sz="2800" dirty="0" smtClean="0">
                <a:solidFill>
                  <a:schemeClr val="tx2"/>
                </a:solidFill>
              </a:rPr>
              <a:t>будем </a:t>
            </a:r>
            <a:r>
              <a:rPr lang="ru-RU" sz="2800" dirty="0">
                <a:solidFill>
                  <a:schemeClr val="tx2"/>
                </a:solidFill>
              </a:rPr>
              <a:t>тебя любить </a:t>
            </a:r>
            <a:r>
              <a:rPr lang="ru-RU" sz="2800" dirty="0" smtClean="0">
                <a:solidFill>
                  <a:schemeClr val="tx2"/>
                </a:solidFill>
              </a:rPr>
              <a:t>любым».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Стараемся быть надежным взрослым, который будет рядом и поможет преодолеть трудности.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Анализируем границы и их отсутствие.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2186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348879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Любовь. Что делаем?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tx2"/>
                </a:solidFill>
              </a:rPr>
              <a:t>Почаще </a:t>
            </a:r>
            <a:r>
              <a:rPr lang="ru-RU" sz="2800" dirty="0" smtClean="0">
                <a:solidFill>
                  <a:schemeClr val="tx2"/>
                </a:solidFill>
              </a:rPr>
              <a:t>говорим </a:t>
            </a:r>
            <a:r>
              <a:rPr lang="ru-RU" sz="2800" dirty="0">
                <a:solidFill>
                  <a:schemeClr val="tx2"/>
                </a:solidFill>
              </a:rPr>
              <a:t>ребенку, что </a:t>
            </a:r>
            <a:r>
              <a:rPr lang="ru-RU" sz="2800" dirty="0" smtClean="0">
                <a:solidFill>
                  <a:schemeClr val="tx2"/>
                </a:solidFill>
              </a:rPr>
              <a:t>вы </a:t>
            </a:r>
            <a:r>
              <a:rPr lang="ru-RU" sz="2800" dirty="0">
                <a:solidFill>
                  <a:schemeClr val="tx2"/>
                </a:solidFill>
              </a:rPr>
              <a:t>его просто любите, что он вас просто радует, хорошо, что он есть. 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Демонстрируем любовь тактильно </a:t>
            </a:r>
            <a:r>
              <a:rPr lang="ru-RU" sz="2800" dirty="0">
                <a:solidFill>
                  <a:schemeClr val="tx2"/>
                </a:solidFill>
              </a:rPr>
              <a:t>– обнять, поцеловать. Делать это чаще и без повода. 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Транслируйте </a:t>
            </a:r>
            <a:r>
              <a:rPr lang="ru-RU" sz="2800" dirty="0">
                <a:solidFill>
                  <a:schemeClr val="tx2"/>
                </a:solidFill>
              </a:rPr>
              <a:t>ребенку позицию, чтобы не случилось вы всегда будете его любить и он всегда будет вашим ребенком. 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Хвалим ребенка.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664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278" y="2564904"/>
            <a:ext cx="8640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Саморазвитие. </a:t>
            </a:r>
            <a:r>
              <a:rPr lang="ru-RU" sz="2800" b="1" dirty="0">
                <a:solidFill>
                  <a:schemeClr val="tx2"/>
                </a:solidFill>
              </a:rPr>
              <a:t>Что делаем?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Даем </a:t>
            </a:r>
            <a:r>
              <a:rPr lang="ru-RU" sz="2800" dirty="0">
                <a:solidFill>
                  <a:schemeClr val="tx2"/>
                </a:solidFill>
              </a:rPr>
              <a:t>возможность ребенку учиться </a:t>
            </a:r>
            <a:r>
              <a:rPr lang="ru-RU" sz="2800" dirty="0" smtClean="0">
                <a:solidFill>
                  <a:schemeClr val="tx2"/>
                </a:solidFill>
              </a:rPr>
              <a:t>новому</a:t>
            </a:r>
            <a:r>
              <a:rPr lang="ru-RU" sz="2800" dirty="0">
                <a:solidFill>
                  <a:schemeClr val="tx2"/>
                </a:solidFill>
              </a:rPr>
              <a:t>,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  <a:r>
              <a:rPr lang="ru-RU" sz="2800" dirty="0">
                <a:solidFill>
                  <a:schemeClr val="tx2"/>
                </a:solidFill>
              </a:rPr>
              <a:t>п</a:t>
            </a:r>
            <a:r>
              <a:rPr lang="ru-RU" sz="2800" dirty="0" smtClean="0">
                <a:solidFill>
                  <a:schemeClr val="tx2"/>
                </a:solidFill>
              </a:rPr>
              <a:t>робовать </a:t>
            </a:r>
            <a:r>
              <a:rPr lang="ru-RU" sz="2800" dirty="0">
                <a:solidFill>
                  <a:schemeClr val="tx2"/>
                </a:solidFill>
              </a:rPr>
              <a:t>различные виды деятельности. 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Отвечаем </a:t>
            </a:r>
            <a:r>
              <a:rPr lang="ru-RU" sz="2800" dirty="0">
                <a:solidFill>
                  <a:schemeClr val="tx2"/>
                </a:solidFill>
              </a:rPr>
              <a:t>на вопросы, помогаем разобраться, интересуемся тем, что делает ребенок. </a:t>
            </a:r>
            <a:endParaRPr lang="ru-RU" sz="28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tx2"/>
                </a:solidFill>
              </a:rPr>
              <a:t>Даем </a:t>
            </a:r>
            <a:r>
              <a:rPr lang="ru-RU" sz="2800" dirty="0">
                <a:solidFill>
                  <a:schemeClr val="tx2"/>
                </a:solidFill>
              </a:rPr>
              <a:t>возможность </a:t>
            </a:r>
            <a:r>
              <a:rPr lang="ru-RU" sz="2800" dirty="0" smtClean="0">
                <a:solidFill>
                  <a:schemeClr val="tx2"/>
                </a:solidFill>
              </a:rPr>
              <a:t>ошибаться и </a:t>
            </a:r>
            <a:r>
              <a:rPr lang="ru-RU" sz="2800" dirty="0">
                <a:solidFill>
                  <a:schemeClr val="tx2"/>
                </a:solidFill>
              </a:rPr>
              <a:t>делать из этого выводы</a:t>
            </a:r>
            <a:r>
              <a:rPr lang="ru-RU" sz="2800" dirty="0" smtClean="0">
                <a:solidFill>
                  <a:schemeClr val="tx2"/>
                </a:solidFill>
              </a:rPr>
              <a:t>, </a:t>
            </a:r>
            <a:r>
              <a:rPr lang="ru-RU" sz="2800" dirty="0">
                <a:solidFill>
                  <a:schemeClr val="tx2"/>
                </a:solidFill>
              </a:rPr>
              <a:t>не раздражаемся при </a:t>
            </a:r>
            <a:r>
              <a:rPr lang="ru-RU" sz="2800" dirty="0" smtClean="0">
                <a:solidFill>
                  <a:schemeClr val="tx2"/>
                </a:solidFill>
              </a:rPr>
              <a:t>этом</a:t>
            </a:r>
            <a:r>
              <a:rPr lang="ru-RU" sz="28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369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3.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Разработка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плана </a:t>
            </a:r>
            <a:r>
              <a:rPr lang="ru-RU" dirty="0">
                <a:solidFill>
                  <a:schemeClr val="bg1"/>
                </a:solidFill>
              </a:rPr>
              <a:t>действия.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468202"/>
            <a:ext cx="8568952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/>
                </a:solidFill>
              </a:rPr>
              <a:t>Социализация. Что делаем</a:t>
            </a:r>
            <a:r>
              <a:rPr lang="ru-RU" sz="2800" b="1" dirty="0" smtClean="0">
                <a:solidFill>
                  <a:schemeClr val="tx2"/>
                </a:solidFill>
              </a:rPr>
              <a:t>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tx2"/>
                </a:solidFill>
              </a:rPr>
              <a:t>Анализируем, что может повлиять на социализацию.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tx2"/>
                </a:solidFill>
              </a:rPr>
              <a:t>В случае застенчивости – даем ребенку безопасное пространство, ощущение безусловной любви и принятия.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tx2"/>
                </a:solidFill>
              </a:rPr>
              <a:t>В случае агрессивности – анализируем причины и выстраиваем правила и границы, учим ребенка словесно отстаивать свои границы словесно, договариваться</a:t>
            </a:r>
            <a:r>
              <a:rPr lang="ru-RU" sz="2600" dirty="0">
                <a:solidFill>
                  <a:schemeClr val="tx2"/>
                </a:solidFill>
              </a:rPr>
              <a:t>.</a:t>
            </a:r>
            <a:endParaRPr lang="ru-RU" sz="2600" dirty="0" smtClean="0">
              <a:solidFill>
                <a:schemeClr val="tx2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600" dirty="0" smtClean="0">
                <a:solidFill>
                  <a:schemeClr val="tx2"/>
                </a:solidFill>
              </a:rPr>
              <a:t>Укрепляем подвижную нервную систему.</a:t>
            </a:r>
            <a:endParaRPr lang="ru-RU" sz="2600" dirty="0">
              <a:solidFill>
                <a:schemeClr val="tx2"/>
              </a:solidFill>
            </a:endParaRPr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882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Шаг 1. Обозначение проблемы и ее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уточнение.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Шаг 2. Выявление корня проблемы – причины.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Шаг 3. Разработка плана действия.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Шаг 4. Выполнение плана, его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изменение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процессе выполнения.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Шаг 5. Негативное поведение устранено, начинаем жить по новому.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Шаги решения воспитательных проблем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583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Шаг 4, 5.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tx2"/>
                </a:solidFill>
              </a:rPr>
              <a:t>Следующие </a:t>
            </a:r>
            <a:r>
              <a:rPr lang="ru-RU" sz="3200" dirty="0" smtClean="0">
                <a:solidFill>
                  <a:schemeClr val="tx2"/>
                </a:solidFill>
              </a:rPr>
              <a:t>шаги 4 и 5. Выполнение плана и его корректировка, а также обучение жизни с новым поведением предлагаю вам выполнить самостоятельно.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0404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2961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Анкета обратной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связи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068960"/>
            <a:ext cx="84249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Прошу заполнить анонимно 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анкету обратной связи.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8455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3568" y="3933056"/>
            <a:ext cx="8229600" cy="125272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Спасибо за внимание.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60" y="6453336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Источник информации: сайт </a:t>
            </a:r>
            <a:r>
              <a:rPr lang="en-US" dirty="0" smtClean="0"/>
              <a:t>detologiya.ru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6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1. </a:t>
            </a:r>
            <a:r>
              <a:rPr lang="ru-RU" dirty="0">
                <a:solidFill>
                  <a:schemeClr val="bg1"/>
                </a:solidFill>
              </a:rPr>
              <a:t>Обозначение проблемы и ее </a:t>
            </a:r>
            <a:r>
              <a:rPr lang="ru-RU" dirty="0" smtClean="0">
                <a:solidFill>
                  <a:schemeClr val="bg1"/>
                </a:solidFill>
              </a:rPr>
              <a:t>уточнение. 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</a:t>
            </a:r>
            <a:r>
              <a:rPr lang="ru-RU" dirty="0" smtClean="0"/>
              <a:t>бозначьте для </a:t>
            </a:r>
            <a:r>
              <a:rPr lang="ru-RU" dirty="0"/>
              <a:t>себя </a:t>
            </a:r>
            <a:r>
              <a:rPr lang="ru-RU" dirty="0" smtClean="0"/>
              <a:t>с какой воспитательной проблемой вы </a:t>
            </a:r>
            <a:r>
              <a:rPr lang="ru-RU" dirty="0"/>
              <a:t>готовы сегодня </a:t>
            </a:r>
            <a:r>
              <a:rPr lang="ru-RU" dirty="0" smtClean="0"/>
              <a:t>поработать.</a:t>
            </a:r>
          </a:p>
          <a:p>
            <a:r>
              <a:rPr lang="ru-RU" dirty="0" smtClean="0"/>
              <a:t>Вспомните, в каких ситуациях вы чаще всего сталкиваетесь с этой сложностью.</a:t>
            </a:r>
          </a:p>
          <a:p>
            <a:r>
              <a:rPr lang="ru-RU" dirty="0" smtClean="0"/>
              <a:t>Пометьте для себя на листочках ваши мысли.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52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570"/>
          <a:stretch/>
        </p:blipFill>
        <p:spPr bwMode="auto">
          <a:xfrm>
            <a:off x="0" y="1628800"/>
            <a:ext cx="9144000" cy="478105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72252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Выявление </a:t>
            </a:r>
            <a:r>
              <a:rPr lang="ru-RU" dirty="0">
                <a:solidFill>
                  <a:schemeClr val="bg1"/>
                </a:solidFill>
              </a:rPr>
              <a:t>корня проблемы – причины.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3429000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Саморазвитие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pic>
        <p:nvPicPr>
          <p:cNvPr id="5" name="Рисунок 4" descr="https://pp.userapi.com/c849036/v849036576/91fc4/UdklzBLMR18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58"/>
          <a:stretch/>
        </p:blipFill>
        <p:spPr bwMode="auto">
          <a:xfrm>
            <a:off x="611560" y="2508559"/>
            <a:ext cx="7902371" cy="39103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9316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p.userapi.com/c849036/v849036576/91fd7/IH90pkAf5ts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92896"/>
            <a:ext cx="7776864" cy="403655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125272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259632" y="3645024"/>
            <a:ext cx="18722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Саморазвитие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6236367"/>
            <a:ext cx="1728192" cy="2930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3" descr="https://pp.userapi.com/c849036/v849036576/91f91/LDmPAHf18Jw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41"/>
          <a:stretch/>
        </p:blipFill>
        <p:spPr bwMode="auto">
          <a:xfrm>
            <a:off x="5868144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83503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9"/>
          <a:stretch/>
        </p:blipFill>
        <p:spPr bwMode="auto">
          <a:xfrm>
            <a:off x="5868144" y="188640"/>
            <a:ext cx="3129742" cy="237626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2420888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ервые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5 вопросов относятся к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физиологической потребности.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Вопросы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6-11 относятся к потребности в безопасности. </a:t>
            </a:r>
            <a:endParaRPr lang="ru-RU" sz="28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Вопросы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12-19 связаны с потребностью в любви и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принятии.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Вопросы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20-26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относятся к  потребности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саморазвити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Вопросы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27-30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связаны с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потребностью в социализации.</a:t>
            </a:r>
          </a:p>
        </p:txBody>
      </p:sp>
      <p:sp>
        <p:nvSpPr>
          <p:cNvPr id="7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321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91"/>
          <a:stretch/>
        </p:blipFill>
        <p:spPr bwMode="auto">
          <a:xfrm>
            <a:off x="5868144" y="188640"/>
            <a:ext cx="3131840" cy="2448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userapi.com/c846420/v846420483/10356e/8Efyd_hjqVE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33" b="6659"/>
          <a:stretch/>
        </p:blipFill>
        <p:spPr bwMode="auto">
          <a:xfrm>
            <a:off x="611560" y="3068960"/>
            <a:ext cx="8064896" cy="35116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14251" y="2348880"/>
            <a:ext cx="59046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Нарушение физиологических потребностей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365104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Саморазвитие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85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p.userapi.com/c849036/v849036576/91f91/LDmPAHf18Jw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94"/>
          <a:stretch/>
        </p:blipFill>
        <p:spPr bwMode="auto">
          <a:xfrm>
            <a:off x="5796136" y="188640"/>
            <a:ext cx="3131840" cy="2376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p.userapi.com/c846420/v846420451/feb1f/AfA-_ahVyOM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6" b="7347"/>
          <a:stretch/>
        </p:blipFill>
        <p:spPr bwMode="auto">
          <a:xfrm>
            <a:off x="755576" y="2996952"/>
            <a:ext cx="7848872" cy="371040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435975" cy="125253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Шаг 2.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Выявление корня 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проблемы </a:t>
            </a:r>
            <a:r>
              <a:rPr lang="ru-RU" dirty="0">
                <a:solidFill>
                  <a:schemeClr val="bg1"/>
                </a:solidFill>
              </a:rPr>
              <a:t>– причины.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2204864"/>
            <a:ext cx="64087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Нарушение потребности  в безопасности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1640" y="4513601"/>
            <a:ext cx="1656184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</a:rPr>
              <a:t>Саморазвитие</a:t>
            </a:r>
            <a:endParaRPr lang="ru-RU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82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571</TotalTime>
  <Words>605</Words>
  <Application>Microsoft Office PowerPoint</Application>
  <PresentationFormat>Экран (4:3)</PresentationFormat>
  <Paragraphs>88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Волна</vt:lpstr>
      <vt:lpstr>«Проблемы в поведении. Как справиться?»</vt:lpstr>
      <vt:lpstr>Шаги решения воспитательных проблем</vt:lpstr>
      <vt:lpstr>Шаг 1. Обозначение проблемы и ее уточнение.  </vt:lpstr>
      <vt:lpstr>Шаг 2. Выявление корня проблемы – причины. 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2. Выявление корня  проблемы – причины.</vt:lpstr>
      <vt:lpstr>Шаг 3. Разработка  плана действия. </vt:lpstr>
      <vt:lpstr>Шаг 3. Разработка  плана действия. </vt:lpstr>
      <vt:lpstr>Шаг 3. Разработка  плана действия. </vt:lpstr>
      <vt:lpstr>Шаг 3. Разработка  плана действия. </vt:lpstr>
      <vt:lpstr>Шаг 3. Разработка  плана действия. </vt:lpstr>
      <vt:lpstr>Шаг 3. Разработка  плана действия. </vt:lpstr>
      <vt:lpstr>Шаг 4, 5.</vt:lpstr>
      <vt:lpstr>Анкета обратной  связи</vt:lpstr>
      <vt:lpstr>Спасибо за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Секреты воспитания</dc:title>
  <dc:creator>uzver</dc:creator>
  <cp:lastModifiedBy>uzver</cp:lastModifiedBy>
  <cp:revision>19</cp:revision>
  <dcterms:created xsi:type="dcterms:W3CDTF">2019-03-22T06:52:24Z</dcterms:created>
  <dcterms:modified xsi:type="dcterms:W3CDTF">2019-10-09T13:37:35Z</dcterms:modified>
</cp:coreProperties>
</file>