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12" r:id="rId1"/>
  </p:sldMasterIdLst>
  <p:notesMasterIdLst>
    <p:notesMasterId r:id="rId31"/>
  </p:notesMasterIdLst>
  <p:sldIdLst>
    <p:sldId id="256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59" r:id="rId11"/>
    <p:sldId id="278" r:id="rId12"/>
    <p:sldId id="260" r:id="rId13"/>
    <p:sldId id="261" r:id="rId14"/>
    <p:sldId id="262" r:id="rId15"/>
    <p:sldId id="263" r:id="rId16"/>
    <p:sldId id="265" r:id="rId17"/>
    <p:sldId id="266" r:id="rId18"/>
    <p:sldId id="267" r:id="rId19"/>
    <p:sldId id="268" r:id="rId20"/>
    <p:sldId id="269" r:id="rId21"/>
    <p:sldId id="271" r:id="rId22"/>
    <p:sldId id="273" r:id="rId23"/>
    <p:sldId id="274" r:id="rId24"/>
    <p:sldId id="289" r:id="rId25"/>
    <p:sldId id="276" r:id="rId26"/>
    <p:sldId id="277" r:id="rId27"/>
    <p:sldId id="291" r:id="rId28"/>
    <p:sldId id="292" r:id="rId29"/>
    <p:sldId id="29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35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65C3B-1294-4B80-8A27-3B6308E25BD6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A4C7EB-EC82-4454-9C06-DDBD3B59E6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659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4C7EB-EC82-4454-9C06-DDBD3B59E67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6394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4C7EB-EC82-4454-9C06-DDBD3B59E67A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496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4C7EB-EC82-4454-9C06-DDBD3B59E67A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307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4C7EB-EC82-4454-9C06-DDBD3B59E67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4530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4C7EB-EC82-4454-9C06-DDBD3B59E67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537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4C7EB-EC82-4454-9C06-DDBD3B59E67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313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4C7EB-EC82-4454-9C06-DDBD3B59E67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4C7EB-EC82-4454-9C06-DDBD3B59E67A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03600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4C7EB-EC82-4454-9C06-DDBD3B59E67A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9731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4C7EB-EC82-4454-9C06-DDBD3B59E67A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757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A4C7EB-EC82-4454-9C06-DDBD3B59E67A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930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728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626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562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715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035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963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0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131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4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188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32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05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3" r:id="rId1"/>
    <p:sldLayoutId id="2147484514" r:id="rId2"/>
    <p:sldLayoutId id="2147484515" r:id="rId3"/>
    <p:sldLayoutId id="2147484516" r:id="rId4"/>
    <p:sldLayoutId id="2147484517" r:id="rId5"/>
    <p:sldLayoutId id="2147484518" r:id="rId6"/>
    <p:sldLayoutId id="2147484519" r:id="rId7"/>
    <p:sldLayoutId id="2147484520" r:id="rId8"/>
    <p:sldLayoutId id="2147484521" r:id="rId9"/>
    <p:sldLayoutId id="2147484522" r:id="rId10"/>
    <p:sldLayoutId id="21474845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1.jp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1.jp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7916416" cy="3168352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детский сад комбинированного вида №12</a:t>
            </a:r>
            <a:b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 моделирования – как средство экологического воспитания детей дошкольного возраста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509120"/>
            <a:ext cx="6480392" cy="1440160"/>
          </a:xfrm>
        </p:spPr>
        <p:txBody>
          <a:bodyPr>
            <a:normAutofit/>
          </a:bodyPr>
          <a:lstStyle/>
          <a:p>
            <a:pPr algn="r"/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квалификационной категории</a:t>
            </a:r>
          </a:p>
          <a:p>
            <a:pPr algn="r"/>
            <a:r>
              <a:rPr lang="ru-RU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Трушкина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Т.И.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01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933056"/>
            <a:ext cx="3672978" cy="2728858"/>
          </a:xfrm>
        </p:spPr>
      </p:pic>
      <p:pic>
        <p:nvPicPr>
          <p:cNvPr id="1028" name="Picture 4" descr="G:\картинки\заяц 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05064"/>
            <a:ext cx="3744986" cy="269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55576" y="293749"/>
            <a:ext cx="7488832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Предметно –схематические модели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Модель маскировки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маскировки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совпадения и несовпадения окраски, наличия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 отсутствия движения для опознания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плоской геометрической фигуры,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помещенной на картонную панель</a:t>
            </a:r>
            <a:b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определенного цвета.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8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3" name="Прямоугольник 2"/>
          <p:cNvSpPr/>
          <p:nvPr/>
        </p:nvSpPr>
        <p:spPr>
          <a:xfrm>
            <a:off x="1256355" y="188640"/>
            <a:ext cx="7272808" cy="1261884"/>
          </a:xfrm>
          <a:prstGeom prst="rect">
            <a:avLst/>
          </a:prstGeom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длинных и коротких ног (лисы и волка)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 сказывается на скорости передвижения: чем она больше, тем быстрее животное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передвигается; чем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длиннее ноги, тем быстрее может бегать животное.</a:t>
            </a:r>
          </a:p>
        </p:txBody>
      </p:sp>
    </p:spTree>
    <p:extLst>
      <p:ext uri="{BB962C8B-B14F-4D97-AF65-F5344CB8AC3E}">
        <p14:creationId xmlns:p14="http://schemas.microsoft.com/office/powerpoint/2010/main" val="377895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2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9040" y="16148"/>
            <a:ext cx="7704856" cy="1440159"/>
          </a:xfrm>
        </p:spPr>
        <p:txBody>
          <a:bodyPr>
            <a:noAutofit/>
          </a:bodyPr>
          <a:lstStyle/>
          <a:p>
            <a:pPr marL="68263" indent="293688" algn="ctr"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Знакомя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деревьями и кустарниками, важно наличие предметно – схематических моделей признаков древесного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растения.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G:\картинки\модель признаков древесного растен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844824"/>
            <a:ext cx="777686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10800000" flipV="1">
            <a:off x="683568" y="5846051"/>
            <a:ext cx="7670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моделей  можно  использовать в дидактической игре «Расскажи о своем зеленом друге». </a:t>
            </a:r>
          </a:p>
        </p:txBody>
      </p:sp>
    </p:spTree>
    <p:extLst>
      <p:ext uri="{BB962C8B-B14F-4D97-AF65-F5344CB8AC3E}">
        <p14:creationId xmlns:p14="http://schemas.microsoft.com/office/powerpoint/2010/main" val="316193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273886"/>
            <a:ext cx="7024744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понятия «Рыбы»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204864"/>
            <a:ext cx="8020499" cy="2880832"/>
          </a:xfrm>
        </p:spPr>
      </p:pic>
      <p:sp>
        <p:nvSpPr>
          <p:cNvPr id="5" name="Прямоугольник 4"/>
          <p:cNvSpPr/>
          <p:nvPr/>
        </p:nvSpPr>
        <p:spPr>
          <a:xfrm>
            <a:off x="899592" y="476672"/>
            <a:ext cx="748883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Графические модели передают обобщённо  признаки, связи и отношения явлений</a:t>
            </a:r>
            <a:endParaRPr lang="ru-RU" sz="2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5350964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Отражены существенные признаки данной группы животных: покров тела, своеобразное строение конечностей, форма тела, жаберный способ дыхания и размножения.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94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88640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понятия «Птицы»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17" y="1628800"/>
            <a:ext cx="8488966" cy="2952328"/>
          </a:xfrm>
        </p:spPr>
      </p:pic>
      <p:sp>
        <p:nvSpPr>
          <p:cNvPr id="3" name="TextBox 2"/>
          <p:cNvSpPr txBox="1"/>
          <p:nvPr/>
        </p:nvSpPr>
        <p:spPr>
          <a:xfrm>
            <a:off x="1439652" y="4797152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 вычленить  и осознать общие для этого класса животных признаки: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покров тела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конечностей для передвижения по земле и воздуху,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ротового аппарата, способ размножения.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35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3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9325" y="116632"/>
            <a:ext cx="6777317" cy="889324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можно использовать и в качестве плана рассказа</a:t>
            </a:r>
          </a:p>
        </p:txBody>
      </p:sp>
      <p:pic>
        <p:nvPicPr>
          <p:cNvPr id="3075" name="Picture 3" descr="G:\картинки\в речевой деятельности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7112" y="908720"/>
            <a:ext cx="6048672" cy="429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0441" y="5446269"/>
            <a:ext cx="84969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составлении рассказов о птицах  у детей развивается умение выделять яркие отличительные признаки их внешнего вида  и поведения. Обращается внимание на величину, строение ротового аппарата, строение конечностей, покров тела, где проводит зиму, чем питается, особенности  внешнего вида.</a:t>
            </a:r>
          </a:p>
          <a:p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278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обобщенных представлений о диких животных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61" y="1628800"/>
            <a:ext cx="8366991" cy="2520280"/>
          </a:xfrm>
        </p:spPr>
      </p:pic>
      <p:sp>
        <p:nvSpPr>
          <p:cNvPr id="3" name="TextBox 2"/>
          <p:cNvSpPr txBox="1"/>
          <p:nvPr/>
        </p:nvSpPr>
        <p:spPr>
          <a:xfrm rot="10800000" flipV="1">
            <a:off x="395536" y="4557524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формировании обобщенных представлений  о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 используется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основных  признаков млекопитающих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животных: тело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покрыто шерстью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имеют четыре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ноги,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пасть с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зубами, хищное животное, рождают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детенышей живыми и вскармливают их молоком. </a:t>
            </a:r>
          </a:p>
        </p:txBody>
      </p:sp>
    </p:spTree>
    <p:extLst>
      <p:ext uri="{BB962C8B-B14F-4D97-AF65-F5344CB8AC3E}">
        <p14:creationId xmlns:p14="http://schemas.microsoft.com/office/powerpoint/2010/main" val="51018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3408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88640"/>
            <a:ext cx="6512511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Ознакомление детей с насекомыми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046" y="1484784"/>
            <a:ext cx="8375907" cy="3168352"/>
          </a:xfrm>
        </p:spPr>
      </p:pic>
      <p:sp>
        <p:nvSpPr>
          <p:cNvPr id="3" name="TextBox 2"/>
          <p:cNvSpPr txBox="1"/>
          <p:nvPr/>
        </p:nvSpPr>
        <p:spPr>
          <a:xfrm>
            <a:off x="395536" y="4869160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помогает сформировать элементарное понятие о том, что насекомые – это маленькие животные, с особенным покровом тела, имеющие 6 ног, три части тела (голова, грудь, тело), у многих есть крылья, вырастают из яичек, которые откладывают взрослые насекомые.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414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0605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744" y="116632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представлений о растениях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961" y="1437033"/>
            <a:ext cx="7348078" cy="3720159"/>
          </a:xfrm>
        </p:spPr>
      </p:pic>
      <p:sp>
        <p:nvSpPr>
          <p:cNvPr id="6" name="TextBox 5"/>
          <p:cNvSpPr txBox="1"/>
          <p:nvPr/>
        </p:nvSpPr>
        <p:spPr>
          <a:xfrm>
            <a:off x="215516" y="5445224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Детям дается представление   том, что у растений есть корень, стебель, листья, цветы, семена. По наглядно представленной модели можно определить какое это растение: травянистое, дерево или куст. </a:t>
            </a:r>
          </a:p>
        </p:txBody>
      </p:sp>
    </p:spTree>
    <p:extLst>
      <p:ext uri="{BB962C8B-B14F-4D97-AF65-F5344CB8AC3E}">
        <p14:creationId xmlns:p14="http://schemas.microsoft.com/office/powerpoint/2010/main" val="123532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9628" y="-315416"/>
            <a:ext cx="7024744" cy="150304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«Живое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9612" y="1124744"/>
            <a:ext cx="6984776" cy="3365345"/>
          </a:xfrm>
        </p:spPr>
      </p:pic>
      <p:sp>
        <p:nvSpPr>
          <p:cNvPr id="3" name="TextBox 2"/>
          <p:cNvSpPr txBox="1"/>
          <p:nvPr/>
        </p:nvSpPr>
        <p:spPr>
          <a:xfrm>
            <a:off x="467544" y="5085184"/>
            <a:ext cx="81369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используется модель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«Живое», которая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показывает, что растения дышат, питаются, растут и размножаются.  Данная модель используется и при формировании понятий «Птицы», «Рыбы», «Звери», «Насекомые», «Растения».</a:t>
            </a:r>
          </a:p>
          <a:p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37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pPr algn="r"/>
            <a:r>
              <a:rPr lang="ru-RU" sz="1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 ребенка каким–</a:t>
            </a:r>
            <a:r>
              <a:rPr lang="ru-RU" sz="18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нибудь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неизвестным </a:t>
            </a:r>
            <a:b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ему пяти словам – он будет долго и напрасно </a:t>
            </a:r>
            <a:b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мучиться, но свяжите двадцать таких слов с </a:t>
            </a:r>
            <a:b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картинками, и он усвоит их налету».</a:t>
            </a:r>
            <a:b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К. Д.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Ушинский</a:t>
            </a:r>
            <a:b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389120"/>
          </a:xfrm>
        </p:spPr>
        <p:txBody>
          <a:bodyPr>
            <a:normAutofit lnSpcReduction="10000"/>
          </a:bodyPr>
          <a:lstStyle/>
          <a:p>
            <a:pPr marL="0" indent="180975">
              <a:buNone/>
            </a:pPr>
            <a:r>
              <a:rPr lang="ru-RU" dirty="0" smtClean="0"/>
              <a:t>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работы по формированию экологической культуры у детей дошкольного возраста зависит от особенностей реализации методов и использования разнообразных форм работы по экологическому воспитанию. </a:t>
            </a:r>
            <a:endParaRPr lang="ru-RU" sz="2000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Особую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здесь следует отвести демонстрации моделей, с помощью которых появляется возможность углубить знания детей, помочь им понять 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сущность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явления, установить связи и отношения</a:t>
            </a: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такое модель и моделирование?</a:t>
            </a:r>
          </a:p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материальные  заместители реальных предметов, явлений природы, отображающие их признаки, структуру, взаимосвязи между структурными частями.</a:t>
            </a:r>
          </a:p>
          <a:p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совместная деятельность воспитателя и детей по построению моделей.</a:t>
            </a:r>
          </a:p>
          <a:p>
            <a:pPr marL="0" indent="0">
              <a:buNone/>
            </a:pPr>
            <a:endParaRPr lang="ru-RU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2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024744" cy="57606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r>
              <a:rPr lang="ru-RU" sz="3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«Функции </a:t>
            </a:r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живого»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764704"/>
            <a:ext cx="7560840" cy="4104456"/>
          </a:xfrm>
        </p:spPr>
      </p:pic>
      <p:sp>
        <p:nvSpPr>
          <p:cNvPr id="6" name="TextBox 5"/>
          <p:cNvSpPr txBox="1"/>
          <p:nvPr/>
        </p:nvSpPr>
        <p:spPr>
          <a:xfrm>
            <a:off x="190059" y="5153623"/>
            <a:ext cx="87849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следующем этапе используем модель « Функции органов живого».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Растение 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живое существо, у которого есть  корень, чтобы дышать, держать и питать; стебель – механическая опора растения, чтобы доставлять питательные вещества из земли другим частям растения, дышать; листья, чтобы улавливать свет, дышать, испарять влагу; цветы дышат, выполняют функцию размножения.</a:t>
            </a:r>
          </a:p>
          <a:p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99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8"/>
            <a:ext cx="7024744" cy="57606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сенсорного обследования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908720"/>
            <a:ext cx="7272808" cy="4536504"/>
          </a:xfrm>
        </p:spPr>
      </p:pic>
      <p:sp>
        <p:nvSpPr>
          <p:cNvPr id="3" name="TextBox 2"/>
          <p:cNvSpPr txBox="1"/>
          <p:nvPr/>
        </p:nvSpPr>
        <p:spPr>
          <a:xfrm>
            <a:off x="251520" y="5589240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Рассматривая и сравнивая овощи, фрукты, дети упражняются в способах сенсорного обследования: можно посмотреть, потрогать, погладить, надавить, понюхать, попробовать на вкус, послушать, как хрустит, например,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огурец.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89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8568952" cy="59046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Наглядное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способствует развитию речи дошкольников. Этот метод можно использовать во время бесед,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чтения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художественной литературы, при  обучении детей пересказу. Только в данном случае используются </a:t>
            </a:r>
            <a:r>
              <a:rPr lang="ru-RU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Мнемотаблица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это схема, в которую заложена определенная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информация.</a:t>
            </a:r>
          </a:p>
          <a:p>
            <a:pPr marL="68580" indent="0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 с </a:t>
            </a:r>
            <a:r>
              <a:rPr lang="ru-RU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мнемотаблицей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lvl="1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и разбор, что в ней изображено.</a:t>
            </a:r>
          </a:p>
          <a:p>
            <a:pPr lvl="1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называемое перекодирование информации, т.е. преобразование из абстрактных символов в образы.</a:t>
            </a:r>
          </a:p>
          <a:p>
            <a:pPr lvl="1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перекодировки осуществляется пересказ, т.е. происходит отработка метода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запоминания.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Графическая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зарисовка </a:t>
            </a:r>
            <a:r>
              <a:rPr lang="ru-RU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1"/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может быть воспроизведена ребенком при ее показе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ему.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56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1144" y="260648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4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при обучении детей 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пересказу. «Пингвиний пляж» Г. Снегирев.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K:\картинки\пингвины 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820" y="4997748"/>
            <a:ext cx="2047239" cy="123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K:\картинки\пингвины 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836" y="2060848"/>
            <a:ext cx="2176463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K:\картинки\пингвины 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596" y="3012826"/>
            <a:ext cx="2176463" cy="936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K:\картинки\пингвины 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806" y="3914372"/>
            <a:ext cx="2108698" cy="940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63888" y="20608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Прибежали пингвины с гор посмотреть на людей, много их собралось, кричат, как на базаре.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299695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камнях лежал большой лист фанеры, и пингвины устроили на нем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танцы.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39330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Пробежит пингвин по фанере, назад вернется, еще раз пробежит, да еще лапкой притопнет! Очередь выстроилась - всем хочется потанцевать.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30677" y="50851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Весь день они танцевали. А вечером они ушли.</a:t>
            </a:r>
          </a:p>
        </p:txBody>
      </p:sp>
    </p:spTree>
    <p:extLst>
      <p:ext uri="{BB962C8B-B14F-4D97-AF65-F5344CB8AC3E}">
        <p14:creationId xmlns:p14="http://schemas.microsoft.com/office/powerpoint/2010/main" val="4109075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7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Мнемотблицы</a:t>
            </a:r>
            <a:r>
              <a:rPr lang="ru-RU" sz="2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самостоятельного составления рассказов детьми по темам: «Весна», «Осень».</a:t>
            </a:r>
            <a:endParaRPr lang="ru-RU" sz="2700" dirty="0">
              <a:solidFill>
                <a:srgbClr val="C00000"/>
              </a:solidFill>
            </a:endParaRPr>
          </a:p>
        </p:txBody>
      </p:sp>
      <p:pic>
        <p:nvPicPr>
          <p:cNvPr id="4" name="Объект 3" descr="hello_html_m1db1aed6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3168352" cy="3084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helpiks.org/helpiksorg/baza7/92716910839.files/image01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96752"/>
            <a:ext cx="3816424" cy="273630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Прямоугольник 11"/>
          <p:cNvSpPr/>
          <p:nvPr/>
        </p:nvSpPr>
        <p:spPr>
          <a:xfrm>
            <a:off x="251520" y="4437112"/>
            <a:ext cx="4176464" cy="22322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пригревает теплое и ласковое солнышко. Тают на крышах сосульки, и появляются лужи. Дети пускают в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ручейках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кораблики.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распускаются первые цветы — подснежники, а на деревьях появляются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зеленые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листочки.</a:t>
            </a:r>
          </a:p>
          <a:p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853260" y="4437112"/>
            <a:ext cx="3960440" cy="22322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все деревья надевают разноцветный наряд.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Дует сильный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холодный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ветер. Листья опадают.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светит </a:t>
            </a:r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мало. Часто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идет дождь. В лесу после дождя появляются грибы. А мы во время дождя прячемся под зонтик.</a:t>
            </a:r>
          </a:p>
          <a:p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04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28613"/>
            <a:ext cx="9144000" cy="718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764704"/>
            <a:ext cx="7920880" cy="4680520"/>
          </a:xfrm>
        </p:spPr>
        <p:txBody>
          <a:bodyPr>
            <a:normAutofit fontScale="92500" lnSpcReduction="20000"/>
          </a:bodyPr>
          <a:lstStyle/>
          <a:p>
            <a:pPr marL="68580" indent="0" algn="ctr">
              <a:buNone/>
            </a:pPr>
            <a:r>
              <a:rPr lang="ru-RU" sz="35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</a:t>
            </a:r>
            <a:r>
              <a:rPr lang="ru-RU" sz="35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разновидность наглядного моделирования  - пиктограммы.</a:t>
            </a:r>
          </a:p>
          <a:p>
            <a:pPr marL="68580" indent="0" algn="just">
              <a:buNone/>
            </a:pPr>
            <a:r>
              <a:rPr lang="ru-RU" dirty="0" smtClean="0"/>
              <a:t>	</a:t>
            </a:r>
            <a:r>
              <a:rPr lang="ru-RU" sz="3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Пиктограммы </a:t>
            </a:r>
            <a:r>
              <a:rPr lang="ru-RU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это  совокупность правил  и </a:t>
            </a:r>
            <a:r>
              <a:rPr lang="ru-RU" sz="3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приемов, облегчающих процесс </a:t>
            </a:r>
            <a:r>
              <a:rPr lang="ru-RU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запоминания. Эффективны при разучивании  стихотворений, где на каждое слово или словосочетание придумывается </a:t>
            </a:r>
            <a:r>
              <a:rPr lang="ru-RU" sz="3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картинка.</a:t>
            </a:r>
            <a:r>
              <a:rPr lang="ru-RU" sz="3500" dirty="0"/>
              <a:t> </a:t>
            </a:r>
            <a:r>
              <a:rPr lang="ru-RU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</a:t>
            </a:r>
            <a:r>
              <a:rPr lang="ru-RU" sz="35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становится  </a:t>
            </a:r>
            <a:r>
              <a:rPr lang="ru-RU" sz="35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 детей   весёлым, эмоциональным, и при этом содержание текста – осязаемым, видимым, представляемым. </a:t>
            </a:r>
          </a:p>
          <a:p>
            <a:pPr marL="68580" indent="0" algn="just">
              <a:buNone/>
            </a:pPr>
            <a:endParaRPr lang="ru-RU" sz="35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746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28" y="-29116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6969" y="332656"/>
            <a:ext cx="7024744" cy="616132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Плещеев «Весна</a:t>
            </a: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G:\картинки\времена года 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273" y="1170502"/>
            <a:ext cx="1836702" cy="975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468364" y="1258306"/>
            <a:ext cx="31944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Уж  тает снег, бегут ручьи</a:t>
            </a:r>
          </a:p>
        </p:txBody>
      </p:sp>
      <p:pic>
        <p:nvPicPr>
          <p:cNvPr id="6147" name="Picture 3" descr="G:\картинки\времена года 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0890" y="2143116"/>
            <a:ext cx="1815985" cy="85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468364" y="2076256"/>
            <a:ext cx="30010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окно  повеяло весною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68364" y="2986519"/>
            <a:ext cx="37760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Засвищут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 соловьи</a:t>
            </a:r>
          </a:p>
          <a:p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 оденется </a:t>
            </a:r>
            <a:r>
              <a:rPr 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листвою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G:\картинки\времена года 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5" y="3168734"/>
            <a:ext cx="1800200" cy="811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468364" y="3910522"/>
            <a:ext cx="295696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Чиста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небесная лазурь, </a:t>
            </a:r>
          </a:p>
        </p:txBody>
      </p:sp>
      <p:pic>
        <p:nvPicPr>
          <p:cNvPr id="6149" name="Picture 5" descr="G:\картинки\времена года 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8273" y="3975537"/>
            <a:ext cx="1767638" cy="871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464963" y="4697926"/>
            <a:ext cx="34534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2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Теплей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ярче солнце стало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150" name="Picture 6" descr="G:\картинки\времена года 5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8204" y="4806080"/>
            <a:ext cx="1815985" cy="822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468364" y="5293266"/>
            <a:ext cx="341600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Пора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метелей злых и бурь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Опять 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надолго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миновала.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1" name="Picture 7" descr="G:\картинки\времена года 6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9831" y="5647209"/>
            <a:ext cx="1815984" cy="81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8126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 придумать свои собственные схемы-модели и </a:t>
            </a:r>
            <a:r>
              <a:rPr lang="ru-RU" sz="22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пользуясь известными им символами кодирова­ния информации.</a:t>
            </a:r>
            <a:r>
              <a:rPr lang="ru-RU" sz="2200" dirty="0" smtClean="0">
                <a:solidFill>
                  <a:srgbClr val="C00000"/>
                </a:solidFill>
              </a:rPr>
              <a:t/>
            </a:r>
            <a:br>
              <a:rPr lang="ru-RU" sz="2200" dirty="0" smtClean="0">
                <a:solidFill>
                  <a:srgbClr val="C00000"/>
                </a:solidFill>
              </a:rPr>
            </a:br>
            <a:endParaRPr lang="ru-RU" sz="2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Татьяна\Desktop\Педсовет\doc00191520190218040852-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635" y="1340768"/>
            <a:ext cx="2558528" cy="183873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ьяна\Desktop\Педсовет\doc00191520190218040852-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0875" y="1340768"/>
            <a:ext cx="2600695" cy="183873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Татьяна\Desktop\Педсовет\doc00191520190218040852-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0941" y="3824705"/>
            <a:ext cx="2631808" cy="183873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Татьяна\Desktop\Педсовет\doc00191520190218040852-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802081"/>
            <a:ext cx="2612790" cy="1847281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Татьяна\Desktop\Педсовет\doc00191520190218040852-5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5259" y="1340768"/>
            <a:ext cx="2783192" cy="183873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Татьяна\Desktop\Педсовет\doc00191520190218040852-6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0875" y="3829690"/>
            <a:ext cx="2631808" cy="1859170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8" y="36450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07504" y="3275692"/>
            <a:ext cx="2612790" cy="36933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«Моя семья»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80875" y="3275692"/>
            <a:ext cx="2600695" cy="36933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 «Космос»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3482" y="3266030"/>
            <a:ext cx="2943922" cy="36933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«По грибы»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0952" y="5800908"/>
            <a:ext cx="2943922" cy="584775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 «Без труда не вытащишь рыбку из 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пруда»</a:t>
            </a:r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997" y="5768702"/>
            <a:ext cx="3024877" cy="52322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Пословица «Март с водой, апрель с травой, а май с цветами»</a:t>
            </a:r>
            <a:endParaRPr lang="ru-RU" sz="1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42965" y="5908630"/>
            <a:ext cx="2107628" cy="36933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«ОСЕНЬ»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5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C:\Users\Татьяна\Desktop\Педсовет\doc00191520190218040852-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2570087" cy="1964421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Татьяна\Desktop\Педсовет\doc00191520190218040852-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692696"/>
            <a:ext cx="2796319" cy="1944216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Татьяна\Desktop\Педсовет\doc00191520190218040852-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692696"/>
            <a:ext cx="2730834" cy="1930739"/>
          </a:xfrm>
          <a:prstGeom prst="rect">
            <a:avLst/>
          </a:prstGeom>
          <a:noFill/>
          <a:ln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2832611"/>
            <a:ext cx="2520280" cy="36933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«Репка»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73032" y="2832611"/>
            <a:ext cx="2088232" cy="36933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 «Осень»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28184" y="2832611"/>
            <a:ext cx="2199448" cy="36933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Строение растений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3645024"/>
            <a:ext cx="85634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многофункциональны. Они могут использоваться на занятиях, в совместной и самостоятельной деятельности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освоения детьми дошкольного возраста моделирования значительно повышается уровень их экологической воспитанности, которая выражается, прежде всего, в качественно новом отношении к природе. </a:t>
            </a:r>
          </a:p>
        </p:txBody>
      </p:sp>
    </p:spTree>
    <p:extLst>
      <p:ext uri="{BB962C8B-B14F-4D97-AF65-F5344CB8AC3E}">
        <p14:creationId xmlns:p14="http://schemas.microsoft.com/office/powerpoint/2010/main" val="288434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74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43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Роль моделей и моделирования в экологическом воспитании детей дошкольного возраста:</a:t>
            </a:r>
            <a:r>
              <a:rPr lang="ru-RU" sz="2800" b="1" dirty="0">
                <a:solidFill>
                  <a:srgbClr val="C00000"/>
                </a:solidFill>
              </a:rPr>
              <a:t/>
            </a:r>
            <a:br>
              <a:rPr lang="ru-RU" sz="2800" b="1" dirty="0">
                <a:solidFill>
                  <a:srgbClr val="C00000"/>
                </a:solidFill>
              </a:rPr>
            </a:b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 rot="10800000" flipV="1">
            <a:off x="3347864" y="3284984"/>
            <a:ext cx="2664295" cy="84659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</a:t>
            </a:r>
            <a:endParaRPr lang="ru-RU" sz="1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 rot="10800000" flipH="1" flipV="1">
            <a:off x="3203848" y="1268760"/>
            <a:ext cx="3206657" cy="136815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раскрыть важные особенности объектов природы и закономерные 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связи</a:t>
            </a:r>
            <a:endParaRPr 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 rot="10800000" flipH="1" flipV="1">
            <a:off x="107504" y="2636913"/>
            <a:ext cx="2808312" cy="1872207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восприятия наглядно – действенного и наглядно – образного мышления  и речи</a:t>
            </a:r>
          </a:p>
        </p:txBody>
      </p:sp>
      <p:sp>
        <p:nvSpPr>
          <p:cNvPr id="9" name="Овал 8"/>
          <p:cNvSpPr/>
          <p:nvPr/>
        </p:nvSpPr>
        <p:spPr>
          <a:xfrm rot="10800000" flipH="1" flipV="1">
            <a:off x="2699792" y="4869160"/>
            <a:ext cx="4104456" cy="1728192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абстрагирует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существенные признаки природных объектов, значимых для деятельности.</a:t>
            </a:r>
          </a:p>
          <a:p>
            <a:r>
              <a:rPr lang="ru-RU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0" name="Овал 9"/>
          <p:cNvSpPr/>
          <p:nvPr/>
        </p:nvSpPr>
        <p:spPr>
          <a:xfrm rot="10800000" flipH="1" flipV="1">
            <a:off x="6368094" y="2816932"/>
            <a:ext cx="2708000" cy="1584176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пособствует </a:t>
            </a: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обобщенных и системных знаний о природе</a:t>
            </a:r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4222431" y="4266804"/>
            <a:ext cx="720080" cy="4846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10800000">
            <a:off x="2915816" y="3455292"/>
            <a:ext cx="432048" cy="4846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 rot="16200000">
            <a:off x="4215111" y="2736634"/>
            <a:ext cx="684073" cy="4846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6012160" y="3413963"/>
            <a:ext cx="355934" cy="4846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38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467544" y="1124744"/>
            <a:ext cx="7560840" cy="156247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моделирования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обеспечение успешного усвоения детьми знаний об особенностях объектов природы, их структуре, связях и отношениях существующих между ними.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6155" y="5203081"/>
            <a:ext cx="7560840" cy="12241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 основано на 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принципе замещения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реальных объектов предметами, схематическими изображениями, знаками.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6155" y="3140968"/>
            <a:ext cx="7560840" cy="151216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 моделирования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метода обучения: оно делает наглядным скрытые от непосредственного восприятия свойства, связи и отношения объектов, которые являются существенными для понимания фактов и явлений окружающей действительности</a:t>
            </a:r>
            <a:r>
              <a:rPr lang="ru-RU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095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86281" y="1340768"/>
            <a:ext cx="2088232" cy="12241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Предметная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  <a:endParaRPr lang="ru-RU" sz="2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74514" y="1556792"/>
            <a:ext cx="6101942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представлена в виде предмета, конструкций предмета или нескольких предметов, закономерно связанных между собой.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4470" y="3106688"/>
            <a:ext cx="2100043" cy="13304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 – схематическая модель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4470" y="4869160"/>
            <a:ext cx="2100044" cy="13681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Графическая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74514" y="3314700"/>
            <a:ext cx="6101942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ней существенные признаки, связи и отношения представлены в виде предметов-макетов.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74514" y="5096036"/>
            <a:ext cx="6101942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представлена в виде графиков, схем, таблиц и передает обобщённо разные виды отношений в природе.</a:t>
            </a: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моделей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9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86627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экологическим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моделям: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Ромб 3"/>
          <p:cNvSpPr/>
          <p:nvPr/>
        </p:nvSpPr>
        <p:spPr>
          <a:xfrm>
            <a:off x="323528" y="1196752"/>
            <a:ext cx="8280920" cy="5112521"/>
          </a:xfrm>
          <a:prstGeom prst="diamond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61519" y="4048455"/>
            <a:ext cx="2867270" cy="165618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простой для восприятия и доступной для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с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63988" y="4066102"/>
            <a:ext cx="2772308" cy="166715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облегчать познание.</a:t>
            </a:r>
          </a:p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59632" y="1988840"/>
            <a:ext cx="2867270" cy="165618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четко отражать основные свойства и отношения, быть по структуре аналогичной изучаемому объекту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63988" y="1988840"/>
            <a:ext cx="2783160" cy="158417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должна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ярко и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отчетливо передавать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 свойства и отношения, которые могут быть освоены именно с ее помощью</a:t>
            </a:r>
          </a:p>
        </p:txBody>
      </p:sp>
    </p:spTree>
    <p:extLst>
      <p:ext uri="{BB962C8B-B14F-4D97-AF65-F5344CB8AC3E}">
        <p14:creationId xmlns:p14="http://schemas.microsoft.com/office/powerpoint/2010/main" val="203819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8417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обучения моделированию дошкольников:</a:t>
            </a:r>
            <a:b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816420" y="1916832"/>
            <a:ext cx="2088232" cy="17470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увеличивается количество сравниваемых объектов до трех – четырех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3695" y="1960451"/>
            <a:ext cx="2160053" cy="174700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предлагается детям описать  новые  объекты природы  с помощью готовой модели, ранее усвоенной ими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115616" y="4978826"/>
            <a:ext cx="2376264" cy="16185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созданием моделей элементарных понятий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652120" y="4978826"/>
            <a:ext cx="2448271" cy="161852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детей моделированию существенных или значительных для деятельности признаков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03848" y="1844689"/>
            <a:ext cx="2736304" cy="220697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организуется сравнение двух объектов между собой, в процессе которого  выделяются признаки  различия и сходства. одновременно дает задание последовательно отбирать и выкладывать на панно модели, замещающие эти признаки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2411760" y="2705861"/>
            <a:ext cx="648072" cy="4846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10800000">
            <a:off x="4111016" y="5445224"/>
            <a:ext cx="777952" cy="4846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6077365" y="2615992"/>
            <a:ext cx="582690" cy="4846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7010559" y="4348791"/>
            <a:ext cx="648073" cy="4846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87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440800" y="4425972"/>
            <a:ext cx="3843168" cy="1296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 увидеть, понять связи и зависимость в окружающем мире;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50953" y="4414832"/>
            <a:ext cx="3925503" cy="131842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развитию речевых навыков, психических процессов и в целом интеллектуальному развитию дошкольника.  </a:t>
            </a:r>
          </a:p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548680"/>
            <a:ext cx="7200800" cy="129614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8580" indent="0" algn="ctr">
              <a:buNone/>
            </a:pP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метода моделирования в работе с детьми дошкольного возраста позволяет решить следующие задачи: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0800" y="2699760"/>
            <a:ext cx="3843168" cy="137731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развивает у детей умственную активность, сообразительность, наблюдательность, умение сравнивать;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2" y="2699760"/>
            <a:ext cx="3816424" cy="137731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 вычленять главные признаки предметов, классифицировать объекты, выделять противоречивые свойства объекта;</a:t>
            </a:r>
          </a:p>
        </p:txBody>
      </p:sp>
    </p:spTree>
    <p:extLst>
      <p:ext uri="{BB962C8B-B14F-4D97-AF65-F5344CB8AC3E}">
        <p14:creationId xmlns:p14="http://schemas.microsoft.com/office/powerpoint/2010/main" val="3718898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64807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предметных моделей: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могут быть технические игрушки, в которых отражен принцип устройства механизма; модели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построек, аналоги различных животных, отражающие характерные особенности их внешнего вида, глобус.  Самая 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простая предметная модель – заводная игрушечная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рыбка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помощью которой можно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у 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представление о внешнем виде и </a:t>
            </a:r>
            <a:r>
              <a:rPr 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движении рыбы.</a:t>
            </a:r>
          </a:p>
          <a:p>
            <a:pPr marL="0" indent="0">
              <a:buNone/>
            </a:pPr>
            <a:endParaRPr 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695" y="3270010"/>
            <a:ext cx="2867138" cy="21649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9454" y="3270010"/>
            <a:ext cx="1728192" cy="21649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4908" y="3181360"/>
            <a:ext cx="2217196" cy="23262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179394" y="3153787"/>
            <a:ext cx="2808312" cy="239735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7504" y="3153788"/>
            <a:ext cx="3024336" cy="239735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75855" y="3137840"/>
            <a:ext cx="2735303" cy="24132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04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1739</TotalTime>
  <Words>1474</Words>
  <Application>Microsoft Office PowerPoint</Application>
  <PresentationFormat>Экран (4:3)</PresentationFormat>
  <Paragraphs>132</Paragraphs>
  <Slides>29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Муниципальное бюджетное дошкольное образовательное учреждение детский сад комбинированного вида №12  Метод  моделирования – как средство экологического воспитания детей дошкольного возраста</vt:lpstr>
      <vt:lpstr>«Учите ребенка каким–нибудь неизвестным   ему пяти словам – он будет долго и напрасно   мучиться, но свяжите двадцать таких слов с   картинками, и он усвоит их налету».  К. Д. Ушинский </vt:lpstr>
      <vt:lpstr>Роль моделей и моделирования в экологическом воспитании детей дошкольного возраста: </vt:lpstr>
      <vt:lpstr>Презентация PowerPoint</vt:lpstr>
      <vt:lpstr>Виды моделей</vt:lpstr>
      <vt:lpstr>Требования к экологическим моделям:</vt:lpstr>
      <vt:lpstr>Этапы обучения моделированию дошкольников: </vt:lpstr>
      <vt:lpstr>Презентация PowerPoint</vt:lpstr>
      <vt:lpstr>Примеры предметных моделей:</vt:lpstr>
      <vt:lpstr>Презентация PowerPoint</vt:lpstr>
      <vt:lpstr>Презентация PowerPoint</vt:lpstr>
      <vt:lpstr>Презентация PowerPoint</vt:lpstr>
      <vt:lpstr>Формирование понятия «Рыбы» </vt:lpstr>
      <vt:lpstr>Формирование понятия «Птицы» </vt:lpstr>
      <vt:lpstr>Презентация PowerPoint</vt:lpstr>
      <vt:lpstr>Формирование обобщенных представлений о диких животных</vt:lpstr>
      <vt:lpstr>Ознакомление детей с насекомыми</vt:lpstr>
      <vt:lpstr>Обобщение представлений о растениях </vt:lpstr>
      <vt:lpstr>Модель «Живое» </vt:lpstr>
      <vt:lpstr>Модель «Функции органов живого» </vt:lpstr>
      <vt:lpstr>Способы сенсорного обследования</vt:lpstr>
      <vt:lpstr>Презентация PowerPoint</vt:lpstr>
      <vt:lpstr>Использование мнемотаблиц при обучении детей пересказу. «Пингвиний пляж» Г. Снегирев.</vt:lpstr>
      <vt:lpstr>Мнемотблицы для самостоятельного составления рассказов детьми по темам: «Весна», «Осень».</vt:lpstr>
      <vt:lpstr>Презентация PowerPoint</vt:lpstr>
      <vt:lpstr>А. Плещеев «Весна» </vt:lpstr>
      <vt:lpstr>Дети способны придумать свои собственные схемы-модели и мнемотаблицы, пользуясь известными им символами кодирова­ния информации.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Моделирование в экологическом воспитании</dc:title>
  <dc:creator>Дмитрий</dc:creator>
  <cp:lastModifiedBy>RePack by Diakov</cp:lastModifiedBy>
  <cp:revision>104</cp:revision>
  <dcterms:created xsi:type="dcterms:W3CDTF">2013-10-04T07:00:43Z</dcterms:created>
  <dcterms:modified xsi:type="dcterms:W3CDTF">2020-01-01T18:32:41Z</dcterms:modified>
</cp:coreProperties>
</file>