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8"/>
  </p:notesMasterIdLst>
  <p:sldIdLst>
    <p:sldId id="256" r:id="rId2"/>
    <p:sldId id="267" r:id="rId3"/>
    <p:sldId id="268" r:id="rId4"/>
    <p:sldId id="261" r:id="rId5"/>
    <p:sldId id="269" r:id="rId6"/>
    <p:sldId id="286" r:id="rId7"/>
    <p:sldId id="282" r:id="rId8"/>
    <p:sldId id="297" r:id="rId9"/>
    <p:sldId id="299" r:id="rId10"/>
    <p:sldId id="302" r:id="rId11"/>
    <p:sldId id="303" r:id="rId12"/>
    <p:sldId id="300" r:id="rId13"/>
    <p:sldId id="307" r:id="rId14"/>
    <p:sldId id="308" r:id="rId15"/>
    <p:sldId id="285" r:id="rId16"/>
    <p:sldId id="274" r:id="rId17"/>
    <p:sldId id="257" r:id="rId18"/>
    <p:sldId id="262" r:id="rId19"/>
    <p:sldId id="263" r:id="rId20"/>
    <p:sldId id="264" r:id="rId21"/>
    <p:sldId id="275" r:id="rId22"/>
    <p:sldId id="304" r:id="rId23"/>
    <p:sldId id="265" r:id="rId24"/>
    <p:sldId id="312" r:id="rId25"/>
    <p:sldId id="294" r:id="rId26"/>
    <p:sldId id="295" r:id="rId27"/>
    <p:sldId id="276" r:id="rId28"/>
    <p:sldId id="311" r:id="rId29"/>
    <p:sldId id="309" r:id="rId30"/>
    <p:sldId id="310" r:id="rId31"/>
    <p:sldId id="260" r:id="rId32"/>
    <p:sldId id="283" r:id="rId33"/>
    <p:sldId id="287" r:id="rId34"/>
    <p:sldId id="306" r:id="rId35"/>
    <p:sldId id="313" r:id="rId36"/>
    <p:sldId id="284" r:id="rId3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040" autoAdjust="0"/>
  </p:normalViewPr>
  <p:slideViewPr>
    <p:cSldViewPr>
      <p:cViewPr varScale="1">
        <p:scale>
          <a:sx n="68" d="100"/>
          <a:sy n="68" d="100"/>
        </p:scale>
        <p:origin x="-11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8E703-F661-4DFB-9694-3FBC0E10ABF9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E4E5B7-59C2-400F-9216-086BF2F760E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BFDC28-037C-4951-BE6C-A490547193F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53067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4E5B7-59C2-400F-9216-086BF2F760E0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454308F-746B-4783-9B99-FD7C1206F992}" type="datetimeFigureOut">
              <a:rPr lang="ru-RU" smtClean="0"/>
              <a:pPr/>
              <a:t>31.12.2019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563AA71-F230-4509-866B-FE102FEC0F99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file.net/preview/6152400/" TargetMode="External"/><Relationship Id="rId7" Type="http://schemas.openxmlformats.org/officeDocument/2006/relationships/hyperlink" Target="https://www.youtube.com/watch?v=SMcs-N11lEQ" TargetMode="External"/><Relationship Id="rId2" Type="http://schemas.openxmlformats.org/officeDocument/2006/relationships/hyperlink" Target="http://studepedia.org/index.php?vol=1&amp;post=20044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shist.com/index.php/foreign-literature/5281-shekspir-romeo-i-dzhuletta-chitat-onlajn-polnostyu" TargetMode="External"/><Relationship Id="rId5" Type="http://schemas.openxmlformats.org/officeDocument/2006/relationships/hyperlink" Target="https://artist-oil.ru/raznoe/risunok-dekoracii-teatralnye-kak-rabotaet-xudozhnik-dekorator-21-iyulya-2015.html" TargetMode="External"/><Relationship Id="rId4" Type="http://schemas.openxmlformats.org/officeDocument/2006/relationships/hyperlink" Target="http://artyx.ru/books/item/f00/s00/z0000018/st001.s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96752"/>
            <a:ext cx="8568952" cy="230425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Творческий проект </a:t>
            </a:r>
            <a:br>
              <a:rPr lang="ru-RU" sz="3600" dirty="0" smtClean="0"/>
            </a:br>
            <a:r>
              <a:rPr lang="ru-RU" sz="2700" b="0" dirty="0" smtClean="0">
                <a:effectLst/>
              </a:rPr>
              <a:t>по изобразительному искусству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rgbClr val="FFC000"/>
                </a:solidFill>
              </a:rPr>
              <a:t>Макет </a:t>
            </a:r>
            <a:r>
              <a:rPr lang="ru-RU" sz="4000" dirty="0" smtClean="0">
                <a:solidFill>
                  <a:srgbClr val="FFC000"/>
                </a:solidFill>
              </a:rPr>
              <a:t>сцены</a:t>
            </a:r>
            <a:r>
              <a:rPr lang="ru-RU" sz="4000" b="1" dirty="0" smtClean="0">
                <a:solidFill>
                  <a:srgbClr val="FFC000"/>
                </a:solidFill>
              </a:rPr>
              <a:t> к спектаклю "Ромео и Джульетта"</a:t>
            </a:r>
            <a:endParaRPr lang="ru-RU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4077072"/>
            <a:ext cx="3312368" cy="1728192"/>
          </a:xfrm>
        </p:spPr>
        <p:txBody>
          <a:bodyPr>
            <a:normAutofit/>
          </a:bodyPr>
          <a:lstStyle/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C00000"/>
                </a:solidFill>
              </a:rPr>
              <a:t>Выполнили</a:t>
            </a:r>
          </a:p>
          <a:p>
            <a:pPr algn="ctr"/>
            <a:r>
              <a:rPr lang="ru-RU" smtClean="0">
                <a:solidFill>
                  <a:srgbClr val="C00000"/>
                </a:solidFill>
              </a:rPr>
              <a:t>ученики 8в </a:t>
            </a:r>
            <a:r>
              <a:rPr lang="ru-RU" dirty="0" smtClean="0">
                <a:solidFill>
                  <a:srgbClr val="C00000"/>
                </a:solidFill>
              </a:rPr>
              <a:t>класса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Коваль Ирина,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Маняхина Дарья</a:t>
            </a:r>
            <a:endParaRPr lang="ru-RU" dirty="0" smtClean="0">
              <a:solidFill>
                <a:srgbClr val="C00000"/>
              </a:solidFill>
            </a:endParaRPr>
          </a:p>
          <a:p>
            <a:pPr algn="ctr"/>
            <a:endParaRPr lang="ru-RU" sz="1000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4788024" y="4581128"/>
            <a:ext cx="36724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Руководитель проекта: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учитель ИЗО и технологии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Шевчук Юлия Юрьевна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6021288"/>
            <a:ext cx="28083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Декабрь, 2019 г.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548680"/>
            <a:ext cx="38699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Times New Roman" pitchFamily="18" charset="0"/>
              </a:rPr>
              <a:t>МБОУ СОШ №46,  г.Хабаровск</a:t>
            </a:r>
            <a:endParaRPr lang="ru-RU" sz="24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advTm="6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3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5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6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7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776864" cy="1152128"/>
          </a:xfrm>
        </p:spPr>
        <p:txBody>
          <a:bodyPr>
            <a:noAutofit/>
          </a:bodyPr>
          <a:lstStyle/>
          <a:p>
            <a:pPr algn="r"/>
            <a:r>
              <a:rPr lang="ru-RU" sz="3200" dirty="0" smtClean="0">
                <a:solidFill>
                  <a:srgbClr val="FF6600"/>
                </a:solidFill>
              </a:rPr>
              <a:t>Устройство сцены    </a:t>
            </a:r>
            <a:r>
              <a:rPr lang="ru-RU" sz="2800" dirty="0" smtClean="0">
                <a:solidFill>
                  <a:srgbClr val="FFC000"/>
                </a:solidFill>
                <a:effectLst/>
              </a:rPr>
              <a:t>(</a:t>
            </a: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</a:t>
            </a:r>
            <a:b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FFC000"/>
                </a:solidFill>
              </a:rPr>
              <a:t>элементы</a:t>
            </a:r>
            <a:r>
              <a:rPr lang="ru-RU" sz="2400" b="0" dirty="0" smtClean="0">
                <a:solidFill>
                  <a:srgbClr val="FFC000"/>
                </a:solidFill>
                <a:effectLst/>
              </a:rPr>
              <a:t>)</a:t>
            </a:r>
            <a:endParaRPr lang="ru-RU" sz="3200" b="0" dirty="0">
              <a:solidFill>
                <a:srgbClr val="FFC000"/>
              </a:solidFill>
              <a:effectLst/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11560" y="1124744"/>
            <a:ext cx="4597152" cy="5112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5364088" y="1844824"/>
            <a:ext cx="3533800" cy="46805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1.  авансцена  2.поворотный </a:t>
            </a:r>
            <a:r>
              <a:rPr lang="ru-RU" sz="2400" dirty="0"/>
              <a:t>круг </a:t>
            </a:r>
            <a:r>
              <a:rPr lang="ru-RU" sz="2400" dirty="0" smtClean="0"/>
              <a:t> </a:t>
            </a:r>
          </a:p>
          <a:p>
            <a:pPr>
              <a:buNone/>
            </a:pPr>
            <a:r>
              <a:rPr lang="ru-RU" sz="2400" dirty="0" smtClean="0"/>
              <a:t>  3. портал  4.кулисы  5.задник </a:t>
            </a:r>
          </a:p>
          <a:p>
            <a:pPr>
              <a:buNone/>
            </a:pPr>
            <a:r>
              <a:rPr lang="ru-RU" sz="2400" dirty="0" smtClean="0"/>
              <a:t>   6.фурки 7.nрожекторы 8.штанкеты   9.колосники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965848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139952" y="548680"/>
            <a:ext cx="4536505" cy="4490682"/>
          </a:xfrm>
        </p:spPr>
        <p:txBody>
          <a:bodyPr>
            <a:noAutofit/>
          </a:bodyPr>
          <a:lstStyle/>
          <a:p>
            <a:r>
              <a:rPr lang="ru-RU" sz="1600" dirty="0"/>
              <a:t>Сценическая коробка, действительно напоминает коробку, которая называется </a:t>
            </a:r>
            <a:r>
              <a:rPr lang="ru-RU" sz="1600" b="1" dirty="0" smtClean="0"/>
              <a:t>макетом</a:t>
            </a:r>
            <a:r>
              <a:rPr lang="ru-RU" sz="1600" dirty="0" smtClean="0"/>
              <a:t> сцены </a:t>
            </a:r>
            <a:r>
              <a:rPr lang="ru-RU" sz="1600" dirty="0"/>
              <a:t>- </a:t>
            </a:r>
            <a:r>
              <a:rPr lang="ru-RU" sz="1600" dirty="0" smtClean="0"/>
              <a:t>уменьшенная </a:t>
            </a:r>
            <a:r>
              <a:rPr lang="ru-RU" sz="1600" dirty="0"/>
              <a:t>модель сцены. </a:t>
            </a:r>
            <a:endParaRPr lang="ru-RU" sz="1600" dirty="0" smtClean="0"/>
          </a:p>
          <a:p>
            <a:endParaRPr lang="ru-RU" sz="1600" dirty="0"/>
          </a:p>
          <a:p>
            <a:r>
              <a:rPr lang="ru-RU" sz="1600" dirty="0"/>
              <a:t>Свой замысел и видение будущего спектакля художник фиксирует в </a:t>
            </a:r>
            <a:r>
              <a:rPr lang="ru-RU" sz="1600" dirty="0" smtClean="0"/>
              <a:t>карандашных </a:t>
            </a:r>
            <a:r>
              <a:rPr lang="ru-RU" sz="1600" dirty="0"/>
              <a:t>набросках и цветовых эскизах, а пространственное решение спектакля </a:t>
            </a:r>
            <a:r>
              <a:rPr lang="ru-RU" sz="1600" dirty="0" smtClean="0"/>
              <a:t>осуществляет </a:t>
            </a:r>
            <a:r>
              <a:rPr lang="ru-RU" sz="1600" dirty="0"/>
              <a:t>в виде макета. Для этого </a:t>
            </a:r>
            <a:r>
              <a:rPr lang="ru-RU" sz="1600" dirty="0" smtClean="0"/>
              <a:t>художнику </a:t>
            </a:r>
            <a:r>
              <a:rPr lang="ru-RU" sz="1600" dirty="0"/>
              <a:t>и нужен </a:t>
            </a:r>
            <a:r>
              <a:rPr lang="ru-RU" sz="1600" dirty="0" smtClean="0"/>
              <a:t>макет сцены, </a:t>
            </a:r>
            <a:r>
              <a:rPr lang="ru-RU" sz="1600" dirty="0"/>
              <a:t>внутри </a:t>
            </a:r>
            <a:r>
              <a:rPr lang="ru-RU" sz="1600" dirty="0" smtClean="0"/>
              <a:t>которого </a:t>
            </a:r>
            <a:r>
              <a:rPr lang="ru-RU" sz="1600" dirty="0"/>
              <a:t>он будет выставлять и компоновать макетные элементы сценического </a:t>
            </a:r>
            <a:r>
              <a:rPr lang="ru-RU" sz="1600" dirty="0" smtClean="0"/>
              <a:t>оформления </a:t>
            </a:r>
            <a:r>
              <a:rPr lang="ru-RU" sz="1600" dirty="0"/>
              <a:t>спектакля.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95536" y="620688"/>
            <a:ext cx="4079381" cy="5903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25145"/>
            <a:ext cx="5264402" cy="1944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797774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92696"/>
            <a:ext cx="8142222" cy="16561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1"/>
                </a:solidFill>
              </a:rPr>
              <a:t>Макет </a:t>
            </a:r>
            <a:r>
              <a:rPr lang="ru-RU" sz="2000" dirty="0" smtClean="0">
                <a:solidFill>
                  <a:schemeClr val="accent6"/>
                </a:solidFill>
              </a:rPr>
              <a:t> </a:t>
            </a:r>
            <a:r>
              <a:rPr lang="ru-RU" sz="2000" b="0" dirty="0" smtClean="0">
                <a:solidFill>
                  <a:schemeClr val="tx1"/>
                </a:solidFill>
                <a:effectLst/>
              </a:rPr>
              <a:t>позволяет увидеть решение художника в объёме, проверить размещение декораций по глубине, продумать, как лучше работать со светом. Режиссёр на макете может наглядно показать артистам мизансцены.</a:t>
            </a:r>
            <a:endParaRPr lang="ru-RU" sz="20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25602" name="Picture 2" descr="http://player.myshared.ru/17/1140260/data/images/img5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2708920"/>
            <a:ext cx="4368548" cy="3172398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4860032" y="3212976"/>
            <a:ext cx="3240360" cy="72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427984" y="3573016"/>
            <a:ext cx="3528392" cy="7200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4427984" y="3284984"/>
            <a:ext cx="360040" cy="43204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347864" y="3140968"/>
            <a:ext cx="16962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Штанкеты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196752"/>
            <a:ext cx="8183880" cy="41879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Каждый автор-драматург требует своей, особой формы спектакля, поэтому художник, подобно актеру, должен обладать способностью к "перевоплощению" в зависимости от того, с каким материалом он сталкивается: с драматургией ли В. Шекспира, А. Островского или Н. Погодина.</a:t>
            </a:r>
          </a:p>
          <a:p>
            <a:r>
              <a:rPr lang="ru-RU" dirty="0" smtClean="0"/>
              <a:t>Внешнее правдоподобие не всегда решает большую правду образа. Показателен в этом отношении Шекспир. Можно перенести на сцену реальный </a:t>
            </a:r>
            <a:r>
              <a:rPr lang="ru-RU" dirty="0" err="1" smtClean="0"/>
              <a:t>Эльсинор</a:t>
            </a:r>
            <a:r>
              <a:rPr lang="ru-RU" dirty="0" smtClean="0"/>
              <a:t> и датских воинов в тяжелых доспехах, но в таких декорациях и костюмах можно будет играть не "Гамлета", а в лучшем случае бытовые сцены эпохи северного средневековья.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395536" y="548680"/>
            <a:ext cx="8450136" cy="18722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Шекспир с его могучим обобщением не терпит многословности и дробности ни в трактовке режиссера, ни в оформлении. Он требует масштабности художественного мышления, простоты и предельной продуманности каждой детали. Вот почему работа над пьесами Шекспира - пробный камень для каждого театрального художника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6228184" y="5085184"/>
            <a:ext cx="2491760" cy="12024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1800" i="1" dirty="0" smtClean="0"/>
              <a:t>А. Тышлер.</a:t>
            </a:r>
          </a:p>
          <a:p>
            <a:pPr>
              <a:buNone/>
            </a:pPr>
            <a:r>
              <a:rPr lang="ru-RU" sz="1800" i="1" dirty="0" smtClean="0"/>
              <a:t>'Король Лир'.</a:t>
            </a:r>
          </a:p>
          <a:p>
            <a:pPr>
              <a:buNone/>
            </a:pPr>
            <a:r>
              <a:rPr lang="ru-RU" sz="1800" i="1" dirty="0" smtClean="0"/>
              <a:t>Эскиз декорации. 1934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6146" name="Picture 2" descr="3. А. Тышлер. 'Король Лир'. Эскиз декорации. 193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529" y="2420888"/>
            <a:ext cx="5324801" cy="36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764704"/>
            <a:ext cx="7247776" cy="105156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lephant" pitchFamily="18" charset="0"/>
              </a:rPr>
              <a:t>Проектное изделие</a:t>
            </a:r>
            <a:r>
              <a:rPr lang="ru-RU" dirty="0" smtClean="0">
                <a:latin typeface="Elephant" pitchFamily="18" charset="0"/>
              </a:rPr>
              <a:t>:</a:t>
            </a:r>
            <a:endParaRPr lang="ru-RU" dirty="0" smtClean="0"/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636912"/>
            <a:ext cx="7920880" cy="2160240"/>
          </a:xfrm>
        </p:spPr>
        <p:txBody>
          <a:bodyPr>
            <a:normAutofit/>
          </a:bodyPr>
          <a:lstStyle/>
          <a:p>
            <a:pPr algn="ctr">
              <a:buNone/>
              <a:defRPr/>
            </a:pPr>
            <a:r>
              <a:rPr lang="ru-RU" sz="3200" b="1" dirty="0" smtClean="0">
                <a:solidFill>
                  <a:srgbClr val="FF0000"/>
                </a:solidFill>
              </a:rPr>
              <a:t>Макет сцены </a:t>
            </a:r>
          </a:p>
          <a:p>
            <a:pPr algn="ctr">
              <a:buNone/>
              <a:defRPr/>
            </a:pPr>
            <a:r>
              <a:rPr lang="ru-RU" sz="2400" dirty="0" smtClean="0"/>
              <a:t>к спектаклю Уильяма Шекспира </a:t>
            </a:r>
            <a:endParaRPr lang="ru-RU" sz="3200" dirty="0" smtClean="0"/>
          </a:p>
          <a:p>
            <a:pPr algn="ctr">
              <a:buNone/>
              <a:defRPr/>
            </a:pPr>
            <a:r>
              <a:rPr lang="ru-RU" sz="3200" dirty="0" smtClean="0">
                <a:solidFill>
                  <a:srgbClr val="FF0000"/>
                </a:solidFill>
              </a:rPr>
              <a:t>«Ромео и Джульетта"</a:t>
            </a:r>
            <a:r>
              <a:rPr lang="ru-RU" sz="3200" i="1" dirty="0" smtClean="0">
                <a:solidFill>
                  <a:srgbClr val="FF0000"/>
                </a:solidFill>
                <a:latin typeface="Elephant" pitchFamily="18" charset="0"/>
              </a:rPr>
              <a:t> </a:t>
            </a:r>
          </a:p>
          <a:p>
            <a:pPr algn="ctr">
              <a:buNone/>
              <a:defRPr/>
            </a:pPr>
            <a:r>
              <a:rPr lang="ru-RU" sz="3200" b="1" dirty="0" smtClean="0">
                <a:latin typeface="Elephant" pitchFamily="18" charset="0"/>
              </a:rPr>
              <a:t> </a:t>
            </a:r>
            <a:endParaRPr lang="ru-RU" sz="3200" b="1" i="1" dirty="0" smtClean="0">
              <a:latin typeface="Elephant" pitchFamily="18" charset="0"/>
            </a:endParaRP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0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4" grpId="0"/>
      <p:bldP spid="9011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1259632" y="2420888"/>
            <a:ext cx="7272808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indent="-457200"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Поделка должна быть красивой и оригинальной. Сделана эстетично и аккуратно.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Соблюдена технология изготовления.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Наличие в макете основных элементов устройства сцены. 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Изделие не должно быть сложно в изготовлении.</a:t>
            </a:r>
            <a:endParaRPr lang="ru-RU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Себестоимость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должна быть небольшая.</a:t>
            </a:r>
          </a:p>
          <a:p>
            <a:pPr marL="457200" indent="-457200">
              <a:spcBef>
                <a:spcPct val="50000"/>
              </a:spcBef>
              <a:buFont typeface="+mj-lt"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Экологически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чистая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755576" y="908720"/>
            <a:ext cx="66976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требования к </a:t>
            </a:r>
            <a:r>
              <a:rPr lang="ru-RU" sz="32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макету:</a:t>
            </a:r>
            <a:endParaRPr lang="ru-RU" sz="32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1" descr="5402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380312" y="5013176"/>
            <a:ext cx="1181586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0464808"/>
      </p:ext>
    </p:extLst>
  </p:cSld>
  <p:clrMapOvr>
    <a:masterClrMapping/>
  </p:clrMapOvr>
  <p:transition advClick="0" advTm="50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2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63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4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715200" cy="9361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Материалы и принадлежности: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2060848"/>
            <a:ext cx="3672408" cy="444168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Картон.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Белая и цветная бумага.</a:t>
            </a:r>
            <a:r>
              <a:rPr lang="en-US" dirty="0" smtClean="0"/>
              <a:t> </a:t>
            </a:r>
            <a:endParaRPr lang="ru-RU" dirty="0" smtClean="0"/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Коробка из под чая.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Краски, кисти, акварельные карандаши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2132856"/>
            <a:ext cx="338437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 Линейка.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Карандаш графитный.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Ножницы.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Канцелярский </a:t>
            </a:r>
          </a:p>
          <a:p>
            <a:r>
              <a:rPr lang="ru-RU" sz="2800" dirty="0" smtClean="0"/>
              <a:t>  нож.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 Клей ПВА. </a:t>
            </a:r>
            <a:endParaRPr lang="ru-RU" sz="2800" dirty="0"/>
          </a:p>
        </p:txBody>
      </p:sp>
      <p:pic>
        <p:nvPicPr>
          <p:cNvPr id="5" name="Picture 53" descr="karandash"/>
          <p:cNvPicPr>
            <a:picLocks noChangeAspect="1" noChangeArrowheads="1" noCrop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9183" y="5517232"/>
            <a:ext cx="2322807" cy="978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0000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1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2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250" autoRev="1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7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38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250" autoRev="1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44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45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250" autoRev="1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1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2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250" autoRev="1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7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56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57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8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" dur="250" autoRev="1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3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64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250" autoRev="1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568863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безопасности </a:t>
            </a:r>
            <a:b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работе с ножом: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844824"/>
            <a:ext cx="8712968" cy="4752528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sz="5100" dirty="0" smtClean="0"/>
              <a:t> </a:t>
            </a:r>
            <a:r>
              <a:rPr lang="ru-RU" sz="4400" dirty="0" smtClean="0"/>
              <a:t>  -  не работать с ножом в направлении к своему телу;</a:t>
            </a:r>
            <a:br>
              <a:rPr lang="ru-RU" sz="4400" dirty="0" smtClean="0"/>
            </a:br>
            <a:r>
              <a:rPr lang="ru-RU" sz="4400" dirty="0" smtClean="0"/>
              <a:t>-  крепко держать рукоятку ножа;</a:t>
            </a:r>
            <a:br>
              <a:rPr lang="ru-RU" sz="4400" dirty="0" smtClean="0"/>
            </a:br>
            <a:r>
              <a:rPr lang="ru-RU" sz="4400" dirty="0" smtClean="0"/>
              <a:t>-  использовать только хорошо заточенные ножи и инструменты;</a:t>
            </a:r>
            <a:br>
              <a:rPr lang="ru-RU" sz="4400" dirty="0" smtClean="0"/>
            </a:br>
            <a:r>
              <a:rPr lang="ru-RU" sz="4400" dirty="0" smtClean="0"/>
              <a:t>-  следить, чтобы руки и рукоятка ножа были сухими;</a:t>
            </a:r>
            <a:br>
              <a:rPr lang="ru-RU" sz="4400" dirty="0" smtClean="0"/>
            </a:br>
            <a:r>
              <a:rPr lang="ru-RU" sz="4400" dirty="0" smtClean="0"/>
              <a:t>-  не оставлять нож в положении режущей кромкой вверх;</a:t>
            </a:r>
            <a:br>
              <a:rPr lang="ru-RU" sz="4400" dirty="0" smtClean="0"/>
            </a:br>
            <a:r>
              <a:rPr lang="ru-RU" sz="4400" dirty="0" smtClean="0"/>
              <a:t>-  не оставлять нож вколотым в предметы или между ними;</a:t>
            </a:r>
            <a:br>
              <a:rPr lang="ru-RU" sz="4400" dirty="0" smtClean="0"/>
            </a:br>
            <a:r>
              <a:rPr lang="ru-RU" sz="4400" dirty="0" smtClean="0"/>
              <a:t>-  не пытаться поймать падающий нож;</a:t>
            </a:r>
            <a:br>
              <a:rPr lang="ru-RU" sz="4400" dirty="0" smtClean="0"/>
            </a:br>
            <a:r>
              <a:rPr lang="ru-RU" sz="4400" dirty="0" smtClean="0"/>
              <a:t>-  не использовать нож не по назначению;</a:t>
            </a:r>
            <a:br>
              <a:rPr lang="ru-RU" sz="4400" dirty="0" smtClean="0"/>
            </a:br>
            <a:r>
              <a:rPr lang="ru-RU" sz="4400" dirty="0" smtClean="0"/>
              <a:t>-  задвигать нож после каждого применения.</a:t>
            </a:r>
          </a:p>
          <a:p>
            <a:pPr>
              <a:buNone/>
            </a:pPr>
            <a:endParaRPr lang="ru-RU" sz="4400" dirty="0"/>
          </a:p>
        </p:txBody>
      </p:sp>
      <p:pic>
        <p:nvPicPr>
          <p:cNvPr id="1026" name="Picture 2" descr="C:\Users\Admin\Pictures\Рисунок1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12160" y="692696"/>
            <a:ext cx="1952525" cy="1080120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4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18 -0.00047 C 0.0875 0.0666 0.10781 0.13367 0.11649 0.11725 C 0.12517 0.10083 0.11493 -0.0976 0.11944 -0.09899 C 0.12396 -0.1006 0.13611 0.111 0.14409 0.10754 C 0.15208 0.10407 0.15955 -0.11749 0.16718 -0.12026 C 0.17482 -0.12304 0.18055 0.09852 0.19045 0.09019 C 0.20034 0.08187 0.21493 -0.16767 0.22673 -0.17045 C 0.23854 -0.17322 0.24896 0.0784 0.26146 0.07285 C 0.27396 0.0673 0.28611 -0.20444 0.30208 -0.20329 C 0.31805 -0.20213 0.34739 0.03261 0.35712 0.08048 " pathEditMode="relative" rAng="0" ptsTypes="aaaaaaaaaA">
                                      <p:cBhvr>
                                        <p:cTn id="25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" y="-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6336704" cy="12870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Техника безопасности</a:t>
            </a:r>
            <a:b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работе с ножницами: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916832"/>
            <a:ext cx="8183880" cy="4104456"/>
          </a:xfrm>
        </p:spPr>
        <p:txBody>
          <a:bodyPr>
            <a:normAutofit fontScale="85000" lnSpcReduction="20000"/>
          </a:bodyPr>
          <a:lstStyle/>
          <a:p>
            <a:pPr marL="533400" indent="-533400">
              <a:buNone/>
            </a:pPr>
            <a:r>
              <a:rPr lang="ru-RU" dirty="0" smtClean="0"/>
              <a:t> - Во время работы ножницы должны лежать справа на столе с сомкнутыми лезвиями, кольцами к работающему.</a:t>
            </a:r>
          </a:p>
          <a:p>
            <a:pPr marL="533400" indent="-533400">
              <a:buNone/>
            </a:pPr>
            <a:r>
              <a:rPr lang="ru-RU" dirty="0" smtClean="0"/>
              <a:t>          - Нельзя направлять ножницы острием в сторону своего лица или в сторону товарища.</a:t>
            </a:r>
          </a:p>
          <a:p>
            <a:pPr marL="533400" indent="-533400">
              <a:buNone/>
            </a:pPr>
            <a:r>
              <a:rPr lang="ru-RU" dirty="0" smtClean="0"/>
              <a:t>          - Руки во время работы держать на весу, сидеть прямо и не подносить близко к глазам работу.</a:t>
            </a:r>
          </a:p>
          <a:p>
            <a:pPr marL="533400" indent="-533400">
              <a:buNone/>
            </a:pPr>
            <a:r>
              <a:rPr lang="ru-RU" dirty="0" smtClean="0"/>
              <a:t>         - При работе с ножницами необходимо следить за направлением резания и пальцами левой руки, которые поддерживают материал.</a:t>
            </a:r>
            <a:endParaRPr lang="ru-RU" dirty="0"/>
          </a:p>
        </p:txBody>
      </p:sp>
      <p:pic>
        <p:nvPicPr>
          <p:cNvPr id="4098" name="Picture 2" descr="C:\Users\Admin\Pictures\Рисунок2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76256" y="620688"/>
            <a:ext cx="1800225" cy="117157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34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5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6" dur="500" autoRev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0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1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2" dur="500" autoRev="1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46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7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48" dur="500" autoRev="1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0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 override="childStyle">
                                        <p:cTn id="52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3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54" dur="500" autoRev="1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76672"/>
            <a:ext cx="2530624" cy="648072"/>
          </a:xfrm>
        </p:spPr>
        <p:txBody>
          <a:bodyPr/>
          <a:lstStyle/>
          <a:p>
            <a:r>
              <a:rPr lang="ru-RU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План:</a:t>
            </a:r>
            <a:endParaRPr lang="ru-RU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268760"/>
            <a:ext cx="4680520" cy="4453955"/>
          </a:xfrm>
        </p:spPr>
        <p:txBody>
          <a:bodyPr>
            <a:normAutofit fontScale="850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Проблема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Цель и задачи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Размышление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Исследование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Основные требования к макету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Материалы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Техника безопасности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Решение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Контроль качества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Затруднения в ходе работы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Вывод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>
                <a:ln w="11430"/>
              </a:rPr>
              <a:t>Развивающий потенциал проекта</a:t>
            </a:r>
            <a:endParaRPr lang="ru-RU" sz="2400" dirty="0" smtClean="0"/>
          </a:p>
          <a:p>
            <a:pPr marL="514350" indent="-514350">
              <a:buFont typeface="+mj-lt"/>
              <a:buAutoNum type="arabicPeriod"/>
            </a:pPr>
            <a:endParaRPr lang="ru-RU" sz="2400" dirty="0" smtClean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" name="Picture 21" descr="54021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72200" y="3933056"/>
            <a:ext cx="1305964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70313360"/>
      </p:ext>
    </p:extLst>
  </p:cSld>
  <p:clrMapOvr>
    <a:masterClrMapping/>
  </p:clrMapOvr>
  <p:transition advClick="0" advTm="5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85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86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373216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692696"/>
            <a:ext cx="3931920" cy="4226776"/>
          </a:xfrm>
        </p:spPr>
        <p:txBody>
          <a:bodyPr>
            <a:normAutofit/>
          </a:bodyPr>
          <a:lstStyle/>
          <a:p>
            <a:r>
              <a:rPr lang="ru-RU" dirty="0" smtClean="0"/>
              <a:t>1. Создаем эскиз сцены в графическом редакторе.</a:t>
            </a:r>
            <a:endParaRPr lang="ru-RU" dirty="0"/>
          </a:p>
          <a:p>
            <a:pPr marL="137160" indent="0">
              <a:buNone/>
            </a:pPr>
            <a:endParaRPr lang="ru-RU" sz="4400" dirty="0" smtClean="0"/>
          </a:p>
        </p:txBody>
      </p:sp>
      <p:sp>
        <p:nvSpPr>
          <p:cNvPr id="14338" name="AutoShape 2" descr="Картинки по запросу Рисунок театральные декорации Ромео и Джульет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39" name="Picture 3" descr="C:\Users\Admin\Pictures\thumbnail430_130615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419872" y="2085983"/>
            <a:ext cx="5091961" cy="3434672"/>
          </a:xfrm>
          <a:prstGeom prst="rect">
            <a:avLst/>
          </a:prstGeom>
          <a:noFill/>
        </p:spPr>
      </p:pic>
      <p:pic>
        <p:nvPicPr>
          <p:cNvPr id="14340" name="Picture 4" descr="C:\Users\Admin\Pictures\thumbnail430_1306153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275856" y="2060848"/>
            <a:ext cx="5112569" cy="343651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1268760"/>
            <a:ext cx="3931920" cy="3650712"/>
          </a:xfrm>
        </p:spPr>
        <p:txBody>
          <a:bodyPr>
            <a:normAutofit/>
          </a:bodyPr>
          <a:lstStyle/>
          <a:p>
            <a:r>
              <a:rPr lang="ru-RU" dirty="0" smtClean="0"/>
              <a:t>2. Подбираем подходящую по размеру коробку </a:t>
            </a:r>
          </a:p>
          <a:p>
            <a:endParaRPr lang="ru-RU" sz="3600" dirty="0" smtClean="0"/>
          </a:p>
        </p:txBody>
      </p:sp>
      <p:pic>
        <p:nvPicPr>
          <p:cNvPr id="1027" name="Picture 3" descr="C:\Users\Admin\Pictures\4А Нов Год\IMG_20191207_14395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0" y="548680"/>
            <a:ext cx="3795514" cy="506068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183880" cy="100811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908720"/>
            <a:ext cx="3931920" cy="4010752"/>
          </a:xfrm>
        </p:spPr>
        <p:txBody>
          <a:bodyPr>
            <a:normAutofit/>
          </a:bodyPr>
          <a:lstStyle/>
          <a:p>
            <a:r>
              <a:rPr lang="ru-RU" dirty="0" smtClean="0"/>
              <a:t>3. Выполняем эскиз задника макета </a:t>
            </a:r>
          </a:p>
          <a:p>
            <a:endParaRPr lang="ru-RU" sz="3600" dirty="0" smtClean="0"/>
          </a:p>
        </p:txBody>
      </p:sp>
      <p:pic>
        <p:nvPicPr>
          <p:cNvPr id="2050" name="Picture 2" descr="C:\Users\Admin\Pictures\4А Нов Год\IMG_20191207_14421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2636912"/>
            <a:ext cx="3718343" cy="3004023"/>
          </a:xfrm>
          <a:prstGeom prst="rect">
            <a:avLst/>
          </a:prstGeom>
          <a:noFill/>
        </p:spPr>
      </p:pic>
      <p:pic>
        <p:nvPicPr>
          <p:cNvPr id="6" name="Picture 2" descr="C:\Users\Admin\Pictures\4А Нов Год\IMG_20191209_140855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499992" y="836712"/>
            <a:ext cx="4061990" cy="316835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517232"/>
            <a:ext cx="8111872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1052736"/>
            <a:ext cx="3672408" cy="40107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4. Выполняем цветное решение внутренней части коробки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(закрашиваем стены за кулисами, пол и потолок сцены).</a:t>
            </a:r>
          </a:p>
          <a:p>
            <a:pPr>
              <a:buNone/>
            </a:pPr>
            <a:endParaRPr lang="ru-RU" sz="2000" dirty="0" smtClean="0"/>
          </a:p>
          <a:p>
            <a:r>
              <a:rPr lang="ru-RU" sz="2400" dirty="0" smtClean="0"/>
              <a:t>Вставляем эскиз задника сцены</a:t>
            </a:r>
          </a:p>
        </p:txBody>
      </p:sp>
      <p:pic>
        <p:nvPicPr>
          <p:cNvPr id="4098" name="Picture 2" descr="C:\Users\Admin\Pictures\4А Нов Год\IMG_20191207_14411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980728"/>
            <a:ext cx="4392488" cy="416622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183880" cy="1051560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95536" y="1412776"/>
            <a:ext cx="3481584" cy="4082760"/>
          </a:xfrm>
        </p:spPr>
        <p:txBody>
          <a:bodyPr>
            <a:normAutofit/>
          </a:bodyPr>
          <a:lstStyle/>
          <a:p>
            <a:r>
              <a:rPr lang="ru-RU" dirty="0" smtClean="0"/>
              <a:t>5. Выполняем жесткие кулисы в виде колонн</a:t>
            </a:r>
          </a:p>
          <a:p>
            <a:endParaRPr lang="ru-RU" dirty="0" smtClean="0"/>
          </a:p>
          <a:p>
            <a:r>
              <a:rPr lang="ru-RU" dirty="0" smtClean="0"/>
              <a:t>И декорируем верхний край коробки</a:t>
            </a:r>
            <a:endParaRPr lang="ru-RU" dirty="0"/>
          </a:p>
        </p:txBody>
      </p:sp>
      <p:pic>
        <p:nvPicPr>
          <p:cNvPr id="5122" name="Picture 2" descr="C:\Users\Admin\Desktop\Новый Год конкурс\8в-а  Сцена- Театр\1 0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95936" y="1412776"/>
            <a:ext cx="4329601" cy="36817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183880" cy="105156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836712"/>
            <a:ext cx="3744416" cy="3240360"/>
          </a:xfrm>
        </p:spPr>
        <p:txBody>
          <a:bodyPr>
            <a:normAutofit/>
          </a:bodyPr>
          <a:lstStyle/>
          <a:p>
            <a:r>
              <a:rPr lang="ru-RU" dirty="0" smtClean="0"/>
              <a:t>6. Изготавливаем декорации в технике </a:t>
            </a:r>
            <a:r>
              <a:rPr lang="ru-RU" dirty="0" err="1" smtClean="0"/>
              <a:t>бумагопластики</a:t>
            </a:r>
            <a:r>
              <a:rPr lang="ru-RU" dirty="0" smtClean="0"/>
              <a:t> </a:t>
            </a:r>
          </a:p>
          <a:p>
            <a:endParaRPr lang="ru-RU" sz="2000" dirty="0" smtClean="0"/>
          </a:p>
          <a:p>
            <a:r>
              <a:rPr lang="ru-RU" sz="2000" dirty="0" smtClean="0"/>
              <a:t>(растения и элементы садово-парковой архитектуры)</a:t>
            </a:r>
          </a:p>
        </p:txBody>
      </p:sp>
      <p:pic>
        <p:nvPicPr>
          <p:cNvPr id="5122" name="Picture 2" descr="C:\Users\Admin\Pictures\4А Нов Год\IMG_20191207_1447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692696"/>
            <a:ext cx="3312368" cy="338437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2780928"/>
            <a:ext cx="41044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Picture 2" descr="C:\Users\Admin\Desktop\Новый Год конкурс\8в-а  Сцена- Театр\IMG_20191207_144400 - копия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47864" y="3717032"/>
            <a:ext cx="2821496" cy="187220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899592" y="4221088"/>
            <a:ext cx="21602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Скамьи планируем перекрасить </a:t>
            </a:r>
          </a:p>
          <a:p>
            <a:r>
              <a:rPr lang="ru-RU" dirty="0" smtClean="0"/>
              <a:t>в серый цвет.</a:t>
            </a:r>
          </a:p>
        </p:txBody>
      </p:sp>
    </p:spTree>
  </p:cSld>
  <p:clrMapOvr>
    <a:masterClrMapping/>
  </p:clrMapOvr>
  <p:transition advClick="0" advTm="5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33256"/>
            <a:ext cx="8183880" cy="735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980728"/>
            <a:ext cx="3096344" cy="3650712"/>
          </a:xfrm>
        </p:spPr>
        <p:txBody>
          <a:bodyPr>
            <a:normAutofit/>
          </a:bodyPr>
          <a:lstStyle/>
          <a:p>
            <a:r>
              <a:rPr lang="ru-RU" dirty="0" smtClean="0"/>
              <a:t>7. </a:t>
            </a:r>
            <a:r>
              <a:rPr lang="ru-RU" sz="2400" dirty="0" smtClean="0"/>
              <a:t> Размещаем на сцене декорации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000" dirty="0" smtClean="0"/>
              <a:t>(1 пробный вариант расстановки декораций)</a:t>
            </a:r>
          </a:p>
        </p:txBody>
      </p:sp>
      <p:pic>
        <p:nvPicPr>
          <p:cNvPr id="13314" name="Picture 2" descr="C:\Users\Admin\Pictures\4А Нов Год\IMG_20191207_15242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27984" y="764704"/>
            <a:ext cx="3816424" cy="488260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733256"/>
            <a:ext cx="8183880" cy="73594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1124744"/>
            <a:ext cx="3697608" cy="3794728"/>
          </a:xfrm>
        </p:spPr>
        <p:txBody>
          <a:bodyPr>
            <a:normAutofit/>
          </a:bodyPr>
          <a:lstStyle/>
          <a:p>
            <a:r>
              <a:rPr lang="ru-RU" dirty="0" smtClean="0"/>
              <a:t>8. Выполняем эскизы главных героев для макета сцены.</a:t>
            </a:r>
          </a:p>
          <a:p>
            <a:endParaRPr lang="ru-RU" dirty="0" smtClean="0"/>
          </a:p>
          <a:p>
            <a:r>
              <a:rPr lang="ru-RU" dirty="0" smtClean="0"/>
              <a:t> Вырезаем и приклеиваем их на картон</a:t>
            </a:r>
          </a:p>
        </p:txBody>
      </p:sp>
      <p:pic>
        <p:nvPicPr>
          <p:cNvPr id="12289" name="Picture 1" descr="C:\Users\Admin\Pictures\4А Нов Год\IMG_20191207_1527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321001" y="1052736"/>
            <a:ext cx="4046514" cy="424847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805264"/>
            <a:ext cx="8183880" cy="663934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908720"/>
            <a:ext cx="3769616" cy="4389120"/>
          </a:xfrm>
        </p:spPr>
        <p:txBody>
          <a:bodyPr/>
          <a:lstStyle/>
          <a:p>
            <a:r>
              <a:rPr lang="ru-RU" dirty="0" smtClean="0"/>
              <a:t>9. Вырезаем приклеенные на картон эскизы по контуру фигур.</a:t>
            </a:r>
          </a:p>
          <a:p>
            <a:endParaRPr lang="ru-RU" dirty="0" smtClean="0"/>
          </a:p>
          <a:p>
            <a:r>
              <a:rPr lang="ru-RU" dirty="0" smtClean="0"/>
              <a:t>Прикрепляем картонную полоску внизу фигур для опоры</a:t>
            </a:r>
            <a:endParaRPr lang="ru-RU" dirty="0"/>
          </a:p>
        </p:txBody>
      </p:sp>
      <p:pic>
        <p:nvPicPr>
          <p:cNvPr id="3074" name="Picture 2" descr="C:\Users\Admin\Desktop\Новый Год конкурс\8в-а  Сцена- Театр\1 02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8" y="548681"/>
            <a:ext cx="2448271" cy="3168352"/>
          </a:xfrm>
          <a:prstGeom prst="rect">
            <a:avLst/>
          </a:prstGeom>
          <a:noFill/>
        </p:spPr>
      </p:pic>
      <p:pic>
        <p:nvPicPr>
          <p:cNvPr id="6" name="Picture 2" descr="C:\Users\Admin\Desktop\Новый Год конкурс\8в-а  Сцена- Театр\1 02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5976" y="3140967"/>
            <a:ext cx="1872207" cy="25202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89240"/>
            <a:ext cx="8183880" cy="93610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Решение: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980728"/>
            <a:ext cx="3481584" cy="4392488"/>
          </a:xfrm>
        </p:spPr>
        <p:txBody>
          <a:bodyPr>
            <a:normAutofit/>
          </a:bodyPr>
          <a:lstStyle/>
          <a:p>
            <a:r>
              <a:rPr lang="ru-RU" dirty="0" smtClean="0"/>
              <a:t>10. Размещаем модели в макете</a:t>
            </a:r>
          </a:p>
          <a:p>
            <a:endParaRPr lang="ru-RU" dirty="0" smtClean="0"/>
          </a:p>
          <a:p>
            <a:r>
              <a:rPr lang="ru-RU" sz="2000" dirty="0" smtClean="0"/>
              <a:t>(2 пробный вариант расстановки декораций)</a:t>
            </a:r>
          </a:p>
          <a:p>
            <a:endParaRPr lang="ru-RU" dirty="0" smtClean="0"/>
          </a:p>
          <a:p>
            <a:r>
              <a:rPr lang="ru-RU" dirty="0" smtClean="0"/>
              <a:t>Остается завершающий этап</a:t>
            </a:r>
          </a:p>
          <a:p>
            <a:endParaRPr lang="ru-RU" dirty="0" smtClean="0"/>
          </a:p>
        </p:txBody>
      </p:sp>
      <p:pic>
        <p:nvPicPr>
          <p:cNvPr id="6146" name="Picture 2" descr="C:\Users\Admin\Desktop\Новый Год конкурс\8в-а  Сцена- Театр\1 0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39953" y="816798"/>
            <a:ext cx="4248472" cy="4628426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43608" y="620688"/>
            <a:ext cx="5976664" cy="936104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Проблемные вопросы</a:t>
            </a:r>
            <a:endParaRPr lang="ru-RU" sz="32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988840"/>
            <a:ext cx="7848872" cy="151216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 изготовить макет сцены </a:t>
            </a:r>
          </a:p>
          <a:p>
            <a:pPr>
              <a:buNone/>
            </a:pPr>
            <a:r>
              <a:rPr lang="ru-RU" sz="3200" dirty="0" smtClean="0"/>
              <a:t>   своими руками?</a:t>
            </a:r>
          </a:p>
          <a:p>
            <a:endParaRPr lang="ru-RU" sz="3200" dirty="0"/>
          </a:p>
          <a:p>
            <a:pPr>
              <a:buNone/>
            </a:pPr>
            <a:endParaRPr lang="ru-RU" sz="3200" dirty="0"/>
          </a:p>
          <a:p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4365104"/>
            <a:ext cx="5472608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Каково устройство </a:t>
            </a:r>
          </a:p>
          <a:p>
            <a:pPr algn="ctr"/>
            <a:r>
              <a:rPr lang="ru-RU" sz="2800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театральной сцены</a:t>
            </a:r>
            <a:r>
              <a:rPr lang="ru-RU" sz="2800" b="1" spc="50" dirty="0" smtClean="0">
                <a:ln w="11430"/>
                <a:solidFill>
                  <a:srgbClr val="FF66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2800" b="1" spc="50" dirty="0">
              <a:ln w="11430"/>
              <a:solidFill>
                <a:srgbClr val="FF66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050" name="Picture 2" descr="C:\Users\Admin\Pictures\Домики\puzzle-pieces-2648213_64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84168" y="3861048"/>
            <a:ext cx="2212445" cy="180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367992278"/>
      </p:ext>
    </p:extLst>
  </p:cSld>
  <p:clrMapOvr>
    <a:masterClrMapping/>
  </p:clrMapOvr>
  <p:transition advTm="5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0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1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1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823840" cy="86409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Завершающий этап:</a:t>
            </a:r>
            <a:endParaRPr lang="ru-RU" sz="32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11560" y="1268760"/>
            <a:ext cx="3931920" cy="4298784"/>
          </a:xfrm>
        </p:spPr>
        <p:txBody>
          <a:bodyPr>
            <a:normAutofit/>
          </a:bodyPr>
          <a:lstStyle/>
          <a:p>
            <a:r>
              <a:rPr lang="ru-RU" dirty="0" smtClean="0"/>
              <a:t>11. </a:t>
            </a:r>
            <a:r>
              <a:rPr lang="ru-RU" sz="2400" dirty="0" smtClean="0"/>
              <a:t>Осталось подставить вторую часть коробки с оформленным порталом и прикрепить подвижные декорации на штанкеты</a:t>
            </a:r>
            <a:endParaRPr lang="ru-RU" dirty="0" smtClean="0"/>
          </a:p>
        </p:txBody>
      </p:sp>
      <p:pic>
        <p:nvPicPr>
          <p:cNvPr id="50178" name="Picture 2" descr="C:\Users\Admin\Pictures\Рисунок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1340768"/>
            <a:ext cx="3632274" cy="403244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899592" y="5949280"/>
            <a:ext cx="53799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нам еще предстоит сделать.</a:t>
            </a:r>
            <a:endParaRPr lang="ru-RU" sz="2400" dirty="0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5796136" y="2564904"/>
            <a:ext cx="2160240" cy="7200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956376" y="2636912"/>
            <a:ext cx="0" cy="15121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C:\Users\Admin\Desktop\Новый Год конкурс\8в-а  Сцена- Театр\1 01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4941168"/>
            <a:ext cx="3488258" cy="79208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3276992" cy="181606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</a:t>
            </a:r>
            <a:b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данный </a:t>
            </a:r>
            <a:b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момент</a:t>
            </a:r>
            <a:endParaRPr lang="ru-RU" sz="28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539552" y="4293096"/>
            <a:ext cx="2952328" cy="1296144"/>
          </a:xfrm>
        </p:spPr>
        <p:txBody>
          <a:bodyPr/>
          <a:lstStyle/>
          <a:p>
            <a:r>
              <a:rPr lang="ru-RU" sz="2000" dirty="0" smtClean="0"/>
              <a:t>(3 вариант расстановки декораций)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771800" y="5373216"/>
            <a:ext cx="51845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endParaRPr lang="ru-RU" dirty="0"/>
          </a:p>
        </p:txBody>
      </p:sp>
      <p:pic>
        <p:nvPicPr>
          <p:cNvPr id="7170" name="Picture 2" descr="C:\Users\Admin\Desktop\Новый Год конкурс\8в-а  Сцена- Театр\1 04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563888" y="620688"/>
            <a:ext cx="4608512" cy="5328592"/>
          </a:xfrm>
          <a:prstGeom prst="rect">
            <a:avLst/>
          </a:prstGeom>
          <a:noFill/>
        </p:spPr>
      </p:pic>
    </p:spTree>
  </p:cSld>
  <p:clrMapOvr>
    <a:masterClrMapping/>
  </p:clrMapOvr>
  <p:transition advTm="5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9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3"/>
                                    </p:cond>
                                  </p:end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mph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755576" y="2348880"/>
            <a:ext cx="7272164" cy="2708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Поделка получилась красивой и оригинальной.</a:t>
            </a:r>
          </a:p>
          <a:p>
            <a:pPr marL="457200" indent="-457200">
              <a:spcBef>
                <a:spcPct val="50000"/>
              </a:spcBef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Сделана эстетично и аккуратно.</a:t>
            </a:r>
          </a:p>
          <a:p>
            <a:pPr marL="457200" indent="-457200">
              <a:spcBef>
                <a:spcPct val="50000"/>
              </a:spcBef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Соблюдена технология изготовления.</a:t>
            </a:r>
          </a:p>
          <a:p>
            <a:pPr marL="457200" indent="-457200">
              <a:spcBef>
                <a:spcPct val="50000"/>
              </a:spcBef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Работа соответствует задуманному.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Себестоимость материалов небольшая.</a:t>
            </a:r>
          </a:p>
          <a:p>
            <a:pPr marL="457200" indent="-457200">
              <a:spcBef>
                <a:spcPct val="50000"/>
              </a:spcBef>
              <a:buFontTx/>
              <a:buAutoNum type="arabicPeriod"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Экологически чистая.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99592" y="1340768"/>
            <a:ext cx="633762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Контроль качества</a:t>
            </a:r>
            <a:endParaRPr lang="ru-RU" sz="3200" b="1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advTm="5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620688"/>
            <a:ext cx="8039864" cy="864096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200" dirty="0" smtClean="0">
                <a:solidFill>
                  <a:srgbClr val="FFC000"/>
                </a:solidFill>
              </a:rPr>
              <a:t>Затруднения в ходе работы: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916832"/>
            <a:ext cx="8136904" cy="3789040"/>
          </a:xfrm>
        </p:spPr>
        <p:txBody>
          <a:bodyPr>
            <a:normAutofit lnSpcReduction="10000"/>
          </a:bodyPr>
          <a:lstStyle/>
          <a:p>
            <a:pPr eaLnBrk="1" hangingPunct="1">
              <a:defRPr/>
            </a:pPr>
            <a:r>
              <a:rPr lang="ru-RU" sz="2400" dirty="0" smtClean="0"/>
              <a:t>Изготовление представленного проектного изделия имеет определённую специфику, а мы впервые выполняли такое изделие. </a:t>
            </a:r>
          </a:p>
          <a:p>
            <a:pPr eaLnBrk="1" hangingPunct="1">
              <a:defRPr/>
            </a:pPr>
            <a:r>
              <a:rPr lang="ru-RU" sz="2400" dirty="0" smtClean="0"/>
              <a:t>Нет опыта в этом виде работ.</a:t>
            </a:r>
          </a:p>
          <a:p>
            <a:pPr eaLnBrk="1" hangingPunct="1">
              <a:defRPr/>
            </a:pPr>
            <a:r>
              <a:rPr lang="ru-RU" sz="2400" dirty="0" smtClean="0"/>
              <a:t>Не достаточно хорошо знаем особенности культуры и архитектуры данного периода.</a:t>
            </a:r>
          </a:p>
          <a:p>
            <a:pPr eaLnBrk="1" hangingPunct="1">
              <a:defRPr/>
            </a:pPr>
            <a:r>
              <a:rPr lang="ru-RU" sz="2400" dirty="0" smtClean="0"/>
              <a:t>При работе конструирование тесно переплетается с моделированием;  нет чёткой границы между ними - в этом и заключаются некоторые затруднения в работе.</a:t>
            </a:r>
            <a:endParaRPr lang="ru-RU" dirty="0" smtClean="0"/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1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5106" grpId="0"/>
      <p:bldP spid="175107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895848" cy="648072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endParaRPr lang="ru-RU" sz="28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412776"/>
            <a:ext cx="4003928" cy="4464496"/>
          </a:xfrm>
        </p:spPr>
        <p:txBody>
          <a:bodyPr>
            <a:noAutofit/>
          </a:bodyPr>
          <a:lstStyle/>
          <a:p>
            <a:r>
              <a:rPr lang="ru-RU" sz="2200" dirty="0" smtClean="0"/>
              <a:t>Так же мы узнали устройство основных элементов сцены, поняли, как надо построить процесс проектирования деталей и смогли воплотить в материале свою идею. </a:t>
            </a:r>
          </a:p>
          <a:p>
            <a:r>
              <a:rPr lang="ru-RU" sz="2200" dirty="0" smtClean="0"/>
              <a:t>Работать в паре очень удобно, интересно и в два раза быстрей.</a:t>
            </a:r>
          </a:p>
          <a:p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611560" y="1412776"/>
            <a:ext cx="3816424" cy="468052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При выполнении проекта мы узнали специфику работы  художника-сценографа. </a:t>
            </a:r>
          </a:p>
          <a:p>
            <a:r>
              <a:rPr lang="ru-RU" sz="2400" dirty="0" smtClean="0"/>
              <a:t>Художник в театре создает внешний облик спектакля - он и сценограф,  заведующий созданием декораций и оформлением сцены, и культуролог, который хорошо знает историю культуры, архитектуры и особенности костюма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183880" cy="8058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1430"/>
                <a:solidFill>
                  <a:srgbClr val="FFC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Развивающий потенциал проекта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8183880" cy="418795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 дальнейшей работе, проект будет корректироваться и дополняться.</a:t>
            </a:r>
          </a:p>
          <a:p>
            <a:r>
              <a:rPr lang="ru-RU" sz="2400" dirty="0" smtClean="0"/>
              <a:t>В перспективе планируется изучить историю культуры, архитектуры, костюма данной эпохи и особенности флоры данной местности, в которой развиваются события и предложить другой вариант декораций. </a:t>
            </a:r>
          </a:p>
          <a:p>
            <a:r>
              <a:rPr lang="ru-RU" sz="2400" dirty="0" smtClean="0"/>
              <a:t>А так же разработать для других действий спектакля «Ромео и Джульетта» варианты оформления сцены.</a:t>
            </a:r>
            <a:endParaRPr lang="ru-RU" sz="2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692696"/>
            <a:ext cx="232627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66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Источники:</a:t>
            </a:r>
            <a:endParaRPr lang="ru-RU" sz="2400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66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5805264"/>
            <a:ext cx="67687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2"/>
              </a:rPr>
              <a:t>http://studepedia.org/index.php?vol=1&amp;post=20044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1268760"/>
            <a:ext cx="58864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err="1" smtClean="0"/>
              <a:t>Базанов</a:t>
            </a:r>
            <a:r>
              <a:rPr lang="ru-RU" sz="1600" dirty="0" smtClean="0"/>
              <a:t> В - Техника и технология сцены </a:t>
            </a:r>
            <a:r>
              <a:rPr lang="en-US" sz="1600" dirty="0" smtClean="0">
                <a:hlinkClick r:id="rId3"/>
              </a:rPr>
              <a:t>https://studfile.net/preview/6152400/</a:t>
            </a:r>
            <a:r>
              <a:rPr lang="ru-RU" sz="1600" dirty="0" smtClean="0"/>
              <a:t> </a:t>
            </a:r>
            <a:endParaRPr lang="ru-RU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971600" y="198884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600" dirty="0" smtClean="0"/>
              <a:t>Как создается художественное оформление спектакля</a:t>
            </a:r>
            <a:r>
              <a:rPr lang="en-US" sz="1600" dirty="0" smtClean="0">
                <a:hlinkClick r:id="rId4"/>
              </a:rPr>
              <a:t> http://artyx.ru/books/item/f00/s00/z0000018/st001.shtml</a:t>
            </a:r>
            <a:endParaRPr lang="ru-RU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971600" y="3068960"/>
            <a:ext cx="6840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Художник-декоратор</a:t>
            </a:r>
            <a:r>
              <a:rPr lang="en-US" sz="1600" dirty="0" smtClean="0">
                <a:hlinkClick r:id="rId5"/>
              </a:rPr>
              <a:t> https://artist-oil.ru/raznoe/risunok-dekoracii-teatralnye-kak-rabotaet-xudozhnik-dekorator-21-iyulya-2015.html</a:t>
            </a:r>
            <a:endParaRPr lang="ru-RU" sz="1600" dirty="0" smtClean="0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971600" y="4077072"/>
            <a:ext cx="6696744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Русская историческая библиотека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Шекспир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Ромео и Джульетта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6"/>
              </a:rPr>
              <a:t>http://rushist.com/index.php/foreign-literature/5281-shekspir-romeo-i-dzhuletta-chitat-onlajn-polnostyu#c00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5301208"/>
            <a:ext cx="67687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>
                <a:hlinkClick r:id="rId7"/>
              </a:rPr>
              <a:t>https://www.youtube.com/watch?v=SMcs-N11lEQ</a:t>
            </a:r>
            <a:endParaRPr lang="ru-RU" sz="1600" dirty="0"/>
          </a:p>
        </p:txBody>
      </p:sp>
    </p:spTree>
  </p:cSld>
  <p:clrMapOvr>
    <a:masterClrMapping/>
  </p:clrMapOvr>
  <p:transition advTm="6000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836712"/>
            <a:ext cx="8064896" cy="5400600"/>
          </a:xfrm>
        </p:spPr>
        <p:txBody>
          <a:bodyPr>
            <a:normAutofit fontScale="92500"/>
          </a:bodyPr>
          <a:lstStyle/>
          <a:p>
            <a:r>
              <a:rPr lang="ru-RU" sz="3200" b="1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3200" dirty="0"/>
              <a:t> </a:t>
            </a:r>
            <a:r>
              <a:rPr lang="ru-RU" sz="3200" dirty="0" smtClean="0"/>
              <a:t>изготовить макет сцены своими руками</a:t>
            </a:r>
          </a:p>
          <a:p>
            <a:pPr>
              <a:buNone/>
            </a:pPr>
            <a:endParaRPr lang="ru-RU" dirty="0" smtClean="0"/>
          </a:p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dirty="0" smtClean="0"/>
              <a:t>1.Познакомиться с профессией сценографа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2. Изучить основные элементы сцены и технологию изготовления макета сцены.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3. Использовать простые, доступные и экологически чистые материалы.</a:t>
            </a:r>
            <a:endParaRPr lang="ru-RU" dirty="0"/>
          </a:p>
          <a:p>
            <a:r>
              <a:rPr lang="ru-RU" dirty="0" smtClean="0"/>
              <a:t>4. </a:t>
            </a:r>
            <a:r>
              <a:rPr lang="ru-RU" dirty="0"/>
              <a:t>Сделать эстетически красивое </a:t>
            </a:r>
            <a:r>
              <a:rPr lang="ru-RU" dirty="0" smtClean="0"/>
              <a:t>проектное изделие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ransition advClick="0" advTm="5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1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1" dur="1000"/>
                                        <p:tgtEl>
                                          <p:spTgt spid="389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31640" y="836712"/>
            <a:ext cx="2483768" cy="432048"/>
          </a:xfrm>
        </p:spPr>
        <p:txBody>
          <a:bodyPr>
            <a:normAutofit/>
          </a:bodyPr>
          <a:lstStyle/>
          <a:p>
            <a:pPr algn="ctr"/>
            <a:endParaRPr lang="ru-RU" sz="800" b="1" dirty="0">
              <a:solidFill>
                <a:schemeClr val="bg1"/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4077072"/>
            <a:ext cx="8229600" cy="25949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Сделаем макет вдвоем с подругой!</a:t>
            </a:r>
          </a:p>
          <a:p>
            <a:pPr algn="ctr">
              <a:buNone/>
            </a:pPr>
            <a:endParaRPr lang="ru-RU" sz="1200" dirty="0"/>
          </a:p>
          <a:p>
            <a:pPr marL="0" indent="0" algn="ctr">
              <a:buNone/>
            </a:pP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использовать простые, доступные материалы.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2780928"/>
            <a:ext cx="26869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Идея!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" name="Picture 2" descr="C:\Users\Admin\Pictures\4А Нов Год\IMG_20191207_1444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16016" y="548680"/>
            <a:ext cx="3459609" cy="317495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829519601"/>
      </p:ext>
    </p:extLst>
  </p:cSld>
  <p:clrMapOvr>
    <a:masterClrMapping/>
  </p:clrMapOvr>
  <p:transition advTm="5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3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4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5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44475"/>
            <a:ext cx="8385175" cy="881063"/>
          </a:xfrm>
        </p:spPr>
        <p:txBody>
          <a:bodyPr/>
          <a:lstStyle/>
          <a:p>
            <a:pPr eaLnBrk="1" hangingPunct="1">
              <a:defRPr/>
            </a:pPr>
            <a:r>
              <a:rPr lang="ru-RU" b="0" smtClean="0"/>
              <a:t> </a:t>
            </a:r>
          </a:p>
        </p:txBody>
      </p:sp>
      <p:sp>
        <p:nvSpPr>
          <p:cNvPr id="11981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467544" y="1628800"/>
            <a:ext cx="8964612" cy="5040560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МАКЕТИРОВАНИЕ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Роль художника-сценографа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материалы                              устройство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			     сцены</a:t>
            </a:r>
          </a:p>
          <a:p>
            <a:pPr>
              <a:lnSpc>
                <a:spcPct val="90000"/>
              </a:lnSpc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форма 	</a:t>
            </a:r>
          </a:p>
          <a:p>
            <a:pPr>
              <a:lnSpc>
                <a:spcPct val="90000"/>
              </a:lnSpc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размеры	         		      безопасность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ТЕХНОЛОГИЯ</a:t>
            </a:r>
          </a:p>
          <a:p>
            <a:pPr algn="ctr">
              <a:lnSpc>
                <a:spcPct val="90000"/>
              </a:lnSpc>
              <a:buNone/>
              <a:defRPr/>
            </a:pP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ИЗГОТОВЛЕНИЯ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</p:txBody>
      </p:sp>
      <p:sp>
        <p:nvSpPr>
          <p:cNvPr id="74756" name="Oval 5"/>
          <p:cNvSpPr>
            <a:spLocks noChangeArrowheads="1"/>
          </p:cNvSpPr>
          <p:nvPr/>
        </p:nvSpPr>
        <p:spPr bwMode="auto">
          <a:xfrm>
            <a:off x="3779912" y="2996952"/>
            <a:ext cx="1347093" cy="2088232"/>
          </a:xfrm>
          <a:prstGeom prst="ellipse">
            <a:avLst/>
          </a:prstGeom>
          <a:solidFill>
            <a:schemeClr val="accent1"/>
          </a:solidFill>
          <a:ln w="76200">
            <a:solidFill>
              <a:srgbClr val="1C1C1C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7200" dirty="0">
                <a:solidFill>
                  <a:srgbClr val="000000"/>
                </a:solidFill>
                <a:latin typeface="Arial" charset="0"/>
              </a:rPr>
              <a:t>?</a:t>
            </a:r>
          </a:p>
        </p:txBody>
      </p:sp>
      <p:sp>
        <p:nvSpPr>
          <p:cNvPr id="74757" name="Line 9"/>
          <p:cNvSpPr>
            <a:spLocks noChangeShapeType="1"/>
          </p:cNvSpPr>
          <p:nvPr/>
        </p:nvSpPr>
        <p:spPr bwMode="auto">
          <a:xfrm>
            <a:off x="3779838" y="3213100"/>
            <a:ext cx="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58" name="Line 10"/>
          <p:cNvSpPr>
            <a:spLocks noChangeShapeType="1"/>
          </p:cNvSpPr>
          <p:nvPr/>
        </p:nvSpPr>
        <p:spPr bwMode="auto">
          <a:xfrm flipH="1" flipV="1">
            <a:off x="2915816" y="3212976"/>
            <a:ext cx="863600" cy="28892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59" name="Line 14"/>
          <p:cNvSpPr>
            <a:spLocks noChangeShapeType="1"/>
          </p:cNvSpPr>
          <p:nvPr/>
        </p:nvSpPr>
        <p:spPr bwMode="auto">
          <a:xfrm flipH="1">
            <a:off x="3131840" y="4509120"/>
            <a:ext cx="576064" cy="144016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0" name="Line 15"/>
          <p:cNvSpPr>
            <a:spLocks noChangeShapeType="1"/>
          </p:cNvSpPr>
          <p:nvPr/>
        </p:nvSpPr>
        <p:spPr bwMode="auto">
          <a:xfrm flipH="1" flipV="1">
            <a:off x="4427538" y="2565399"/>
            <a:ext cx="446" cy="287536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1" name="Line 16"/>
          <p:cNvSpPr>
            <a:spLocks noChangeShapeType="1"/>
          </p:cNvSpPr>
          <p:nvPr/>
        </p:nvSpPr>
        <p:spPr bwMode="auto">
          <a:xfrm flipV="1">
            <a:off x="5220072" y="3212975"/>
            <a:ext cx="936104" cy="28892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2" name="Line 17"/>
          <p:cNvSpPr>
            <a:spLocks noChangeShapeType="1"/>
          </p:cNvSpPr>
          <p:nvPr/>
        </p:nvSpPr>
        <p:spPr bwMode="auto">
          <a:xfrm>
            <a:off x="5220072" y="4509120"/>
            <a:ext cx="432048" cy="142999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5" name="Line 20"/>
          <p:cNvSpPr>
            <a:spLocks noChangeShapeType="1"/>
          </p:cNvSpPr>
          <p:nvPr/>
        </p:nvSpPr>
        <p:spPr bwMode="auto">
          <a:xfrm>
            <a:off x="4499992" y="5157192"/>
            <a:ext cx="0" cy="288925"/>
          </a:xfrm>
          <a:prstGeom prst="line">
            <a:avLst/>
          </a:prstGeom>
          <a:noFill/>
          <a:ln w="76200">
            <a:solidFill>
              <a:srgbClr val="1C1C1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74766" name="WordArt 30"/>
          <p:cNvSpPr>
            <a:spLocks noChangeArrowheads="1" noChangeShapeType="1" noTextEdit="1"/>
          </p:cNvSpPr>
          <p:nvPr/>
        </p:nvSpPr>
        <p:spPr bwMode="auto">
          <a:xfrm>
            <a:off x="1115616" y="548680"/>
            <a:ext cx="7272807" cy="647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847"/>
              </a:avLst>
            </a:prstTxWarp>
            <a:scene3d>
              <a:camera prst="legacyPerspectiveBottomRight">
                <a:rot lat="0" lon="21239996" rev="0"/>
              </a:camera>
              <a:lightRig rig="legacyHarsh3" dir="l"/>
            </a:scene3d>
            <a:sp3d extrusionH="430200" prstMaterial="legacyMatte">
              <a:extrusionClr>
                <a:srgbClr val="C0C0C0"/>
              </a:extrusionClr>
            </a:sp3d>
          </a:bodyPr>
          <a:lstStyle/>
          <a:p>
            <a:pPr algn="ctr"/>
            <a:r>
              <a:rPr lang="ru-RU" sz="4000" b="1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200"/>
                    </a:gs>
                    <a:gs pos="45000">
                      <a:srgbClr val="FF7A00"/>
                    </a:gs>
                    <a:gs pos="70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</a:gradFill>
                <a:latin typeface="Arial"/>
                <a:cs typeface="Arial"/>
              </a:rPr>
              <a:t>схема обдумывания</a:t>
            </a:r>
          </a:p>
        </p:txBody>
      </p:sp>
    </p:spTree>
  </p:cSld>
  <p:clrMapOvr>
    <a:masterClrMapping/>
  </p:clrMapOvr>
  <p:transition advTm="5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9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9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0" grpId="0"/>
      <p:bldP spid="1198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085584" cy="1008112"/>
          </a:xfrm>
        </p:spPr>
        <p:txBody>
          <a:bodyPr/>
          <a:lstStyle/>
          <a:p>
            <a:r>
              <a:rPr lang="ru-RU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772816"/>
            <a:ext cx="8363272" cy="936104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Сценография</a:t>
            </a:r>
            <a:r>
              <a:rPr lang="ru-RU" sz="2000" dirty="0" smtClean="0"/>
              <a:t> – искусство организации театрального пространства, среды, в которой существует спектакль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3568" y="2924944"/>
            <a:ext cx="43924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/>
                </a:solidFill>
              </a:rPr>
              <a:t>Макет сцены </a:t>
            </a:r>
            <a:r>
              <a:rPr lang="ru-RU" sz="2400" dirty="0" smtClean="0">
                <a:solidFill>
                  <a:srgbClr val="FFC000"/>
                </a:solidFill>
              </a:rPr>
              <a:t>– </a:t>
            </a:r>
            <a:r>
              <a:rPr lang="ru-RU" sz="2000" dirty="0" smtClean="0"/>
              <a:t>это уменьшенная модель сцены, которую  делает  художник к спектаклю.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accent1"/>
                </a:solidFill>
              </a:rPr>
              <a:t>Макет, </a:t>
            </a:r>
            <a:r>
              <a:rPr lang="ru-RU" sz="2000" dirty="0" smtClean="0"/>
              <a:t>помогающий создать театральные декорации, создаётся художником при помощи режиссёра.</a:t>
            </a:r>
            <a:endParaRPr lang="ru-RU" sz="2400" dirty="0"/>
          </a:p>
        </p:txBody>
      </p:sp>
      <p:pic>
        <p:nvPicPr>
          <p:cNvPr id="6" name="Picture 2" descr="http://www.tyappu.narod.ru/enc/t3/5.files/image104.jpg"/>
          <p:cNvPicPr>
            <a:picLocks noChangeAspect="1" noChangeArrowheads="1"/>
          </p:cNvPicPr>
          <p:nvPr/>
        </p:nvPicPr>
        <p:blipFill>
          <a:blip r:embed="rId2" cstate="screen">
            <a:lum contrast="40000"/>
          </a:blip>
          <a:srcRect/>
          <a:stretch>
            <a:fillRect/>
          </a:stretch>
        </p:blipFill>
        <p:spPr bwMode="auto">
          <a:xfrm>
            <a:off x="5004048" y="2996952"/>
            <a:ext cx="3548965" cy="2520280"/>
          </a:xfrm>
          <a:prstGeom prst="rect">
            <a:avLst/>
          </a:prstGeom>
          <a:noFill/>
        </p:spPr>
      </p:pic>
    </p:spTree>
  </p:cSld>
  <p:clrMapOvr>
    <a:masterClrMapping/>
  </p:clrMapOvr>
  <p:transition advTm="5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3513221"/>
            <a:ext cx="3744416" cy="292351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"/>
            <a:ext cx="5181175" cy="119675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dirty="0" smtClean="0"/>
              <a:t>Роль  художника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21859" y="1268760"/>
            <a:ext cx="4526605" cy="5589241"/>
          </a:xfrm>
        </p:spPr>
        <p:txBody>
          <a:bodyPr>
            <a:normAutofit lnSpcReduction="10000"/>
          </a:bodyPr>
          <a:lstStyle/>
          <a:p>
            <a:r>
              <a:rPr lang="ru-RU" sz="1600" dirty="0" smtClean="0"/>
              <a:t>В </a:t>
            </a:r>
            <a:r>
              <a:rPr lang="ru-RU" sz="1600" dirty="0"/>
              <a:t>то же время театральный художник — широкое понятие. Профессия эта состоит </a:t>
            </a:r>
            <a:r>
              <a:rPr lang="ru-RU" sz="1600" dirty="0" smtClean="0"/>
              <a:t>из </a:t>
            </a:r>
            <a:r>
              <a:rPr lang="ru-RU" sz="1600" dirty="0"/>
              <a:t>множества граней. Такие специалисты, как дизайнер сцены, декоратор, художник, не выполняют того набора функций, которые присущи театральному художнику. Художник - это своего рода архитектор сцены, он должен знать ее устройство изнутри. Должен ли театральный художник быть практиком и самостоятельно изготавливать декорации и костюмы? Кое-что он может делать своими руками, но это не обязательно. Эту задачу выполняют отдельные специалисты. Но художник обязан знать, как собственноручно изготовить декорации и костюмы хотя бы для того, чтобы контролировать процесс работы и видеть, воплощается ли его творческий замысел.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412776"/>
            <a:ext cx="43471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Художник в театре — это, в первую очередь, сценограф, дизайнер сцены</a:t>
            </a:r>
            <a:r>
              <a:rPr lang="ru-RU" dirty="0" smtClean="0"/>
              <a:t>. Он создает внешний облик спектакля, заведует созданием декораций, оформлением сцены. </a:t>
            </a:r>
          </a:p>
        </p:txBody>
      </p:sp>
    </p:spTree>
    <p:extLst>
      <p:ext uri="{BB962C8B-B14F-4D97-AF65-F5344CB8AC3E}">
        <p14:creationId xmlns:p14="http://schemas.microsoft.com/office/powerpoint/2010/main" xmlns="" val="1770422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83880" cy="1512168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	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>Художник-сценограф должен в совершенстве владеть искусством рисунка, живописи, композиции, ему необходимы навыки дизайнера, архитектора, технолога, конструктора. </a:t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2000" b="0" dirty="0" smtClean="0">
                <a:solidFill>
                  <a:schemeClr val="tx1"/>
                </a:solidFill>
                <a:effectLst/>
              </a:rPr>
              <a:t>Он должен хорошо знать устройство сцены.</a:t>
            </a:r>
            <a:endParaRPr lang="ru-RU" sz="2000" b="0" dirty="0">
              <a:solidFill>
                <a:schemeClr val="tx1"/>
              </a:solidFill>
              <a:effectLst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2060848"/>
            <a:ext cx="5656766" cy="3800318"/>
          </a:xfrm>
        </p:spPr>
      </p:pic>
      <p:sp>
        <p:nvSpPr>
          <p:cNvPr id="7" name="Прямоугольник 6"/>
          <p:cNvSpPr/>
          <p:nvPr/>
        </p:nvSpPr>
        <p:spPr>
          <a:xfrm>
            <a:off x="179512" y="5949280"/>
            <a:ext cx="87849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1400" cap="none" spc="0" dirty="0" err="1" smtClean="0">
                <a:ln/>
                <a:effectLst/>
              </a:rPr>
              <a:t>А.Я.Головин</a:t>
            </a:r>
            <a:r>
              <a:rPr lang="ru-RU" sz="1400" cap="none" spc="0" dirty="0" smtClean="0">
                <a:ln/>
                <a:effectLst/>
              </a:rPr>
              <a:t>. Бал баронессы </a:t>
            </a:r>
            <a:r>
              <a:rPr lang="ru-RU" sz="1400" cap="none" spc="0" dirty="0" err="1" smtClean="0">
                <a:ln/>
                <a:effectLst/>
              </a:rPr>
              <a:t>Штраль</a:t>
            </a:r>
            <a:r>
              <a:rPr lang="ru-RU" sz="1400" cap="none" spc="0" dirty="0" smtClean="0">
                <a:ln/>
                <a:effectLst/>
              </a:rPr>
              <a:t>. Эскиз декорации</a:t>
            </a:r>
            <a:r>
              <a:rPr lang="ru-RU" sz="1400" dirty="0">
                <a:ln/>
              </a:rPr>
              <a:t> к спектаклю по драме </a:t>
            </a:r>
            <a:r>
              <a:rPr lang="ru-RU" sz="1400" dirty="0" err="1">
                <a:ln/>
              </a:rPr>
              <a:t>М.Ю.Лермонтова</a:t>
            </a:r>
            <a:r>
              <a:rPr lang="ru-RU" sz="1400" dirty="0">
                <a:ln/>
              </a:rPr>
              <a:t> </a:t>
            </a:r>
            <a:r>
              <a:rPr lang="ru-RU" sz="1400" dirty="0" smtClean="0">
                <a:ln/>
              </a:rPr>
              <a:t> «</a:t>
            </a:r>
            <a:r>
              <a:rPr lang="ru-RU" sz="1400" dirty="0">
                <a:ln/>
              </a:rPr>
              <a:t>Маскарад</a:t>
            </a:r>
            <a:r>
              <a:rPr lang="ru-RU" sz="1400" dirty="0" smtClean="0">
                <a:ln/>
              </a:rPr>
              <a:t>», </a:t>
            </a:r>
            <a:r>
              <a:rPr lang="ru-RU" sz="1400" dirty="0" err="1" smtClean="0">
                <a:ln/>
              </a:rPr>
              <a:t>реж</a:t>
            </a:r>
            <a:r>
              <a:rPr lang="ru-RU" sz="1400" dirty="0" smtClean="0">
                <a:ln/>
              </a:rPr>
              <a:t> В.Э Мейерхольд, Александринский театр, СПб, 1917г</a:t>
            </a:r>
            <a:endParaRPr lang="ru-RU" sz="1400" cap="none" spc="0" dirty="0">
              <a:ln/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1187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2280</TotalTime>
  <Words>1254</Words>
  <Application>Microsoft Office PowerPoint</Application>
  <PresentationFormat>Экран (4:3)</PresentationFormat>
  <Paragraphs>190</Paragraphs>
  <Slides>36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36</vt:i4>
      </vt:variant>
    </vt:vector>
  </HeadingPairs>
  <TitlesOfParts>
    <vt:vector size="37" baseType="lpstr">
      <vt:lpstr>Аспект</vt:lpstr>
      <vt:lpstr>Творческий проект  по изобразительному искусству Макет сцены к спектаклю "Ромео и Джульетта"</vt:lpstr>
      <vt:lpstr>План:</vt:lpstr>
      <vt:lpstr>Проблемные вопросы</vt:lpstr>
      <vt:lpstr>Слайд 4</vt:lpstr>
      <vt:lpstr>Слайд 5</vt:lpstr>
      <vt:lpstr> </vt:lpstr>
      <vt:lpstr>Исследование </vt:lpstr>
      <vt:lpstr> Роль  художника</vt:lpstr>
      <vt:lpstr> Художник-сценограф должен в совершенстве владеть искусством рисунка, живописи, композиции, ему необходимы навыки дизайнера, архитектора, технолога, конструктора.  Он должен хорошо знать устройство сцены.</vt:lpstr>
      <vt:lpstr>Устройство сцены    (основные элементы)</vt:lpstr>
      <vt:lpstr>Слайд 11</vt:lpstr>
      <vt:lpstr>Макет  позволяет увидеть решение художника в объёме, проверить размещение декораций по глубине, продумать, как лучше работать со светом. Режиссёр на макете может наглядно показать артистам мизансцены.</vt:lpstr>
      <vt:lpstr>Слайд 13</vt:lpstr>
      <vt:lpstr>Слайд 14</vt:lpstr>
      <vt:lpstr>Проектное изделие:</vt:lpstr>
      <vt:lpstr>Слайд 16</vt:lpstr>
      <vt:lpstr>Материалы и принадлежности:</vt:lpstr>
      <vt:lpstr>Техника безопасности  при работе с ножом:</vt:lpstr>
      <vt:lpstr>Техника безопасности при работе с ножницами: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Решение:</vt:lpstr>
      <vt:lpstr>Завершающий этап:</vt:lpstr>
      <vt:lpstr>Результат на данный  момент</vt:lpstr>
      <vt:lpstr>Слайд 32</vt:lpstr>
      <vt:lpstr>Затруднения в ходе работы:</vt:lpstr>
      <vt:lpstr>ВЫВОД:</vt:lpstr>
      <vt:lpstr>Развивающий потенциал проекта</vt:lpstr>
      <vt:lpstr>Слайд 36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Макет сцены</dc:title>
  <dc:creator>ученик</dc:creator>
  <cp:lastModifiedBy>Admin</cp:lastModifiedBy>
  <cp:revision>231</cp:revision>
  <dcterms:created xsi:type="dcterms:W3CDTF">2017-05-18T01:37:21Z</dcterms:created>
  <dcterms:modified xsi:type="dcterms:W3CDTF">2019-12-31T02:40:02Z</dcterms:modified>
</cp:coreProperties>
</file>