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5"/>
  </p:notesMasterIdLst>
  <p:sldIdLst>
    <p:sldId id="258" r:id="rId2"/>
    <p:sldId id="260" r:id="rId3"/>
    <p:sldId id="261" r:id="rId4"/>
    <p:sldId id="267" r:id="rId5"/>
    <p:sldId id="264" r:id="rId6"/>
    <p:sldId id="268" r:id="rId7"/>
    <p:sldId id="269" r:id="rId8"/>
    <p:sldId id="273" r:id="rId9"/>
    <p:sldId id="270" r:id="rId10"/>
    <p:sldId id="274" r:id="rId11"/>
    <p:sldId id="271" r:id="rId12"/>
    <p:sldId id="275" r:id="rId13"/>
    <p:sldId id="27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7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A219C2AE-1A0D-4B56-B141-79C66D1CEA12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  <a:cs typeface="+mn-cs"/>
              </a:defRPr>
            </a:lvl1pPr>
          </a:lstStyle>
          <a:p>
            <a:pPr>
              <a:defRPr/>
            </a:pPr>
            <a:fld id="{F467C2D0-98B6-44ED-A272-817CE3B4C2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1547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6050" y="2857496"/>
            <a:ext cx="5715040" cy="17526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 contourW="12700">
              <a:bevelT w="82550" h="38100" prst="coolSlant"/>
              <a:contourClr>
                <a:schemeClr val="tx2">
                  <a:lumMod val="60000"/>
                  <a:lumOff val="40000"/>
                </a:schemeClr>
              </a:contourClr>
            </a:sp3d>
          </a:bodyPr>
          <a:lstStyle>
            <a:lvl1pPr marL="0" indent="0" algn="ctr">
              <a:buNone/>
              <a:defRPr sz="2800" i="1">
                <a:solidFill>
                  <a:schemeClr val="tx2">
                    <a:lumMod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561EB-19F9-4F6D-BBC8-7480B2962B2A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D659E-AF3D-4A8D-B581-BA79F9E5EE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7DFE5-450B-462D-A629-DF47184BB4AD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CE83C-67C1-46C7-9257-B6088D7A8E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CE31A-4679-4472-98C0-64B11EEA2A91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E12F9B-E4C8-4DFA-B297-8DDEA7A3C1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C6E6EB-1CC6-4362-86A0-253A054752DB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A57A91-4B39-4BA1-A45A-3BF11E3EEE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97E3A-AFE4-49FA-B000-7038B54C8696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42F1B-B3E3-4FC4-B608-34C3C7677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6B91D-B3F9-4B0A-AF65-7A8157F91543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8854B-BD40-4944-9231-3BEAF55BA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21074-ED8D-446E-AD2C-4C535CDA772E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0924D2-13EE-4FDF-B173-2597F22EA2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D47DA4-96E0-4B7A-95E9-5996F2756F83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447F6-1651-499F-BDC6-E1E25E3A0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90F22-40F4-460A-9E20-CF1FCD9EEFC7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8968EA-1632-41A0-B72F-C2E3EE0FC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700032-E407-4337-AF93-3B4B36BC88F1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40DD1-2BA7-452A-8C18-17C00A3360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34B06-0245-4897-82C3-96AF307A1B56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D5CF6-AF51-48CF-8937-C99E60A4C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en-US"/>
              <a:t>Click to edit Master title style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chemeClr val="bg1">
              <a:alpha val="59999"/>
            </a:schemeClr>
          </a:solidFill>
          <a:ln w="9525" cap="rnd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13D566-34B0-4117-AC17-2D33D836AD9B}" type="datetimeFigureOut">
              <a:rPr lang="ru-RU"/>
              <a:pPr>
                <a:defRPr/>
              </a:pPr>
              <a:t>01.01.2020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E9C986-B70F-4463-90B6-A733C797A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gradFill>
            <a:gsLst>
              <a:gs pos="27000">
                <a:schemeClr val="tx2">
                  <a:lumMod val="75000"/>
                </a:schemeClr>
              </a:gs>
              <a:gs pos="50000">
                <a:schemeClr val="tx2">
                  <a:lumMod val="40000"/>
                  <a:lumOff val="60000"/>
                </a:schemeClr>
              </a:gs>
            </a:gsLst>
            <a:lin ang="5400000" scaled="0"/>
          </a:gradFill>
          <a:effectLst>
            <a:innerShdw blurRad="63500" dist="50800" dir="5400000">
              <a:schemeClr val="accent1">
                <a:lumMod val="50000"/>
                <a:alpha val="50000"/>
              </a:schemeClr>
            </a:innerShdw>
          </a:effectLst>
          <a:latin typeface="Monotype Corsiva" pitchFamily="66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Monotype Corsiva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800" i="1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000" kern="1200">
          <a:solidFill>
            <a:srgbClr val="17375E"/>
          </a:solidFill>
          <a:latin typeface="Cambria" pitchFamily="18" charset="0"/>
          <a:ea typeface="MoolBoran" pitchFamily="34" charset="0"/>
          <a:cs typeface="MoolBoran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microsoft.com/office/2007/relationships/hdphoto" Target="../media/hdphoto6.wdp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s://i.etsystatic.com/5165865/r/il/675157/207040183/il_570xN.207040183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6"/>
          <p:cNvSpPr>
            <a:spLocks/>
          </p:cNvSpPr>
          <p:nvPr/>
        </p:nvSpPr>
        <p:spPr bwMode="auto">
          <a:xfrm>
            <a:off x="609600" y="457200"/>
            <a:ext cx="8229600" cy="5638800"/>
          </a:xfrm>
          <a:prstGeom prst="rect">
            <a:avLst/>
          </a:prstGeom>
          <a:noFill/>
          <a:ln w="9525" cap="rnd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</a:pPr>
            <a:r>
              <a:rPr lang="ru-RU" sz="1400" b="0">
                <a:latin typeface="Times New Roman" pitchFamily="18" charset="0"/>
              </a:rPr>
              <a:t>МУНИЦИПАЛЬНОЕ ОБЩЕОБРАЗОВАТЕЛЬНОЕ УЧРЕЖДЕНИЕ</a:t>
            </a:r>
          </a:p>
          <a:p>
            <a:pPr algn="ctr">
              <a:spcBef>
                <a:spcPct val="20000"/>
              </a:spcBef>
            </a:pPr>
            <a:r>
              <a:rPr lang="ru-RU" sz="1400" b="0">
                <a:latin typeface="Times New Roman" pitchFamily="18" charset="0"/>
              </a:rPr>
              <a:t>средняя общеобразовательная школа № 3</a:t>
            </a:r>
          </a:p>
          <a:p>
            <a:pPr algn="ctr">
              <a:spcBef>
                <a:spcPct val="20000"/>
              </a:spcBef>
            </a:pPr>
            <a:r>
              <a:rPr lang="ru-RU" sz="1400" b="0">
                <a:latin typeface="Times New Roman" pitchFamily="18" charset="0"/>
              </a:rPr>
              <a:t>с углубленным изучением английского языка</a:t>
            </a:r>
          </a:p>
          <a:p>
            <a:pPr algn="ctr">
              <a:spcBef>
                <a:spcPct val="20000"/>
              </a:spcBef>
            </a:pPr>
            <a:endParaRPr lang="ru-RU" sz="1400" b="0"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1400" b="0"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1400" b="0"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1400" b="0"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sz="2800" b="0">
                <a:latin typeface="Times New Roman" pitchFamily="18" charset="0"/>
              </a:rPr>
              <a:t>Почему одни свечи горят быстрее других?</a:t>
            </a:r>
            <a:br>
              <a:rPr lang="ru-RU" sz="2800" b="0">
                <a:latin typeface="Times New Roman" pitchFamily="18" charset="0"/>
              </a:rPr>
            </a:br>
            <a:r>
              <a:rPr lang="ru-RU" sz="1400" b="0">
                <a:latin typeface="Times New Roman" pitchFamily="18" charset="0"/>
              </a:rPr>
              <a:t/>
            </a:r>
            <a:br>
              <a:rPr lang="ru-RU" sz="1400" b="0">
                <a:latin typeface="Times New Roman" pitchFamily="18" charset="0"/>
              </a:rPr>
            </a:br>
            <a:r>
              <a:rPr lang="ru-RU" sz="2000" b="0">
                <a:latin typeface="Times New Roman" pitchFamily="18" charset="0"/>
              </a:rPr>
              <a:t>Исследовательский проект.</a:t>
            </a:r>
          </a:p>
          <a:p>
            <a:pPr algn="ctr">
              <a:spcBef>
                <a:spcPct val="20000"/>
              </a:spcBef>
            </a:pPr>
            <a:r>
              <a:rPr lang="ru-RU" sz="2000" b="0">
                <a:latin typeface="Times New Roman" pitchFamily="18" charset="0"/>
              </a:rPr>
              <a:t>«Я познаю мир»</a:t>
            </a:r>
          </a:p>
          <a:p>
            <a:pPr algn="ctr">
              <a:spcBef>
                <a:spcPct val="20000"/>
              </a:spcBef>
            </a:pPr>
            <a:endParaRPr lang="ru-RU" sz="2000" b="0"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endParaRPr lang="ru-RU" sz="2000" b="0">
              <a:latin typeface="Times New Roman" pitchFamily="18" charset="0"/>
            </a:endParaRPr>
          </a:p>
          <a:p>
            <a:pPr algn="r">
              <a:spcBef>
                <a:spcPct val="20000"/>
              </a:spcBef>
            </a:pPr>
            <a:r>
              <a:rPr lang="ru-RU" sz="1400" b="0">
                <a:latin typeface="Times New Roman" pitchFamily="18" charset="0"/>
              </a:rPr>
              <a:t>Выполнила: Филиппова Мария</a:t>
            </a:r>
          </a:p>
          <a:p>
            <a:pPr algn="r">
              <a:spcBef>
                <a:spcPct val="20000"/>
              </a:spcBef>
            </a:pPr>
            <a:r>
              <a:rPr lang="ru-RU" sz="1400" b="0">
                <a:latin typeface="Times New Roman" pitchFamily="18" charset="0"/>
              </a:rPr>
              <a:t>ученица   2 «А» класса</a:t>
            </a:r>
          </a:p>
          <a:p>
            <a:pPr algn="r">
              <a:spcBef>
                <a:spcPct val="20000"/>
              </a:spcBef>
            </a:pPr>
            <a:r>
              <a:rPr lang="ru-RU" sz="1400" b="0">
                <a:latin typeface="Times New Roman" pitchFamily="18" charset="0"/>
              </a:rPr>
              <a:t>    Руководитель проекта: Мастюкова Ю.Б.</a:t>
            </a:r>
          </a:p>
          <a:p>
            <a:pPr algn="r">
              <a:spcBef>
                <a:spcPct val="20000"/>
              </a:spcBef>
            </a:pPr>
            <a:r>
              <a:rPr lang="ru-RU" sz="1400" b="0">
                <a:latin typeface="Times New Roman" pitchFamily="18" charset="0"/>
              </a:rPr>
              <a:t>учитель начальных классов</a:t>
            </a:r>
          </a:p>
          <a:p>
            <a:pPr algn="r">
              <a:spcBef>
                <a:spcPct val="20000"/>
              </a:spcBef>
            </a:pPr>
            <a:endParaRPr lang="ru-RU" sz="1400" b="0">
              <a:latin typeface="Times New Roman" pitchFamily="18" charset="0"/>
            </a:endParaRPr>
          </a:p>
          <a:p>
            <a:pPr algn="ctr">
              <a:spcBef>
                <a:spcPct val="20000"/>
              </a:spcBef>
            </a:pPr>
            <a:r>
              <a:rPr lang="ru-RU" sz="1400" b="0">
                <a:latin typeface="Times New Roman" pitchFamily="18" charset="0"/>
              </a:rPr>
              <a:t>г. Жуковский</a:t>
            </a:r>
          </a:p>
          <a:p>
            <a:pPr algn="ctr">
              <a:spcBef>
                <a:spcPct val="20000"/>
              </a:spcBef>
            </a:pPr>
            <a:r>
              <a:rPr lang="ru-RU" sz="1400" b="0">
                <a:latin typeface="Times New Roman" pitchFamily="18" charset="0"/>
              </a:rPr>
              <a:t>2019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457200" y="4876800"/>
            <a:ext cx="8229600" cy="9906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smtClean="0">
                <a:latin typeface="Times New Roman" pitchFamily="18" charset="0"/>
              </a:rPr>
              <a:t>две свечи из парафина разной толщины  горели 1 час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smtClean="0">
                <a:latin typeface="Times New Roman" pitchFamily="18" charset="0"/>
              </a:rPr>
              <a:t>тонкая свеча горела быстрее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smtClean="0"/>
              <a:t>А зависит ли скорость сгорания от материала свечи?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2654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9802" name="Group 106"/>
          <p:cNvGraphicFramePr>
            <a:graphicFrameLocks noGrp="1"/>
          </p:cNvGraphicFramePr>
          <p:nvPr/>
        </p:nvGraphicFramePr>
        <p:xfrm>
          <a:off x="1295400" y="2057400"/>
          <a:ext cx="6553200" cy="1798320"/>
        </p:xfrm>
        <a:graphic>
          <a:graphicData uri="http://schemas.openxmlformats.org/drawingml/2006/table">
            <a:tbl>
              <a:tblPr/>
              <a:tblGrid>
                <a:gridCol w="1301750"/>
                <a:gridCol w="1089025"/>
                <a:gridCol w="1374775"/>
                <a:gridCol w="1462088"/>
                <a:gridCol w="1325562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материал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Диаметр,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Длина на начало опыта, мм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Длина на конец опыта, мм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Скорость сгорания,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мм в час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160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59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23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160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97" name="Rectangle 101"/>
          <p:cNvSpPr>
            <a:spLocks noChangeArrowheads="1"/>
          </p:cNvSpPr>
          <p:nvPr/>
        </p:nvSpPr>
        <p:spPr bwMode="auto">
          <a:xfrm>
            <a:off x="0" y="4202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7650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77813"/>
            <a:ext cx="8229600" cy="1135062"/>
          </a:xfrm>
          <a:noFill/>
          <a:ln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 bwMode="auto">
          <a:xfrm>
            <a:off x="473075" y="311150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solidFill>
                  <a:schemeClr val="accent1"/>
                </a:solidFill>
                <a:effectLst/>
              </a:rPr>
              <a:t>Исследовательский этап, опыт 3</a:t>
            </a:r>
          </a:p>
        </p:txBody>
      </p:sp>
      <p:sp>
        <p:nvSpPr>
          <p:cNvPr id="26626" name="Rectangle 3"/>
          <p:cNvSpPr>
            <a:spLocks noGrp="1"/>
          </p:cNvSpPr>
          <p:nvPr>
            <p:ph type="body" idx="1"/>
          </p:nvPr>
        </p:nvSpPr>
        <p:spPr>
          <a:xfrm>
            <a:off x="457200" y="4876800"/>
            <a:ext cx="8229600" cy="1249363"/>
          </a:xfrm>
        </p:spPr>
        <p:txBody>
          <a:bodyPr/>
          <a:lstStyle/>
          <a:p>
            <a:pPr eaLnBrk="1" hangingPunct="1"/>
            <a:r>
              <a:rPr lang="ru-RU" sz="2000" smtClean="0">
                <a:latin typeface="Times New Roman" pitchFamily="18" charset="0"/>
              </a:rPr>
              <a:t>свечи из  пчелиного воска и из парафина одинаковой длины и толщины</a:t>
            </a:r>
          </a:p>
          <a:p>
            <a:pPr eaLnBrk="1" hangingPunct="1"/>
            <a:r>
              <a:rPr lang="ru-RU" sz="2000" smtClean="0">
                <a:latin typeface="Times New Roman" pitchFamily="18" charset="0"/>
              </a:rPr>
              <a:t> свеча из парафина горела быстрее</a:t>
            </a:r>
          </a:p>
        </p:txBody>
      </p:sp>
      <p:pic>
        <p:nvPicPr>
          <p:cNvPr id="26627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5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3743325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Рисунок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3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1752600"/>
            <a:ext cx="3698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533400" y="4876800"/>
            <a:ext cx="8229600" cy="7921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smtClean="0">
                <a:latin typeface="Times New Roman" pitchFamily="18" charset="0"/>
              </a:rPr>
              <a:t>свечи из  пчелиного воска и из парафина одинаковой длины и толщины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smtClean="0">
                <a:latin typeface="Times New Roman" pitchFamily="18" charset="0"/>
              </a:rPr>
              <a:t>свеча из парафина горела быстрее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1800" smtClean="0">
              <a:latin typeface="Times New Roman" pitchFamily="18" charset="0"/>
            </a:endParaRPr>
          </a:p>
        </p:txBody>
      </p:sp>
      <p:pic>
        <p:nvPicPr>
          <p:cNvPr id="28674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77813"/>
            <a:ext cx="8229600" cy="1135062"/>
          </a:xfrm>
          <a:noFill/>
          <a:ln/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2441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843" name="Group 123"/>
          <p:cNvGraphicFramePr>
            <a:graphicFrameLocks noGrp="1"/>
          </p:cNvGraphicFramePr>
          <p:nvPr/>
        </p:nvGraphicFramePr>
        <p:xfrm>
          <a:off x="1143000" y="2057400"/>
          <a:ext cx="6781800" cy="1645920"/>
        </p:xfrm>
        <a:graphic>
          <a:graphicData uri="http://schemas.openxmlformats.org/drawingml/2006/table">
            <a:tbl>
              <a:tblPr/>
              <a:tblGrid>
                <a:gridCol w="1349375"/>
                <a:gridCol w="1125538"/>
                <a:gridCol w="1423987"/>
                <a:gridCol w="1679575"/>
                <a:gridCol w="1203325"/>
              </a:tblGrid>
              <a:tr h="174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материал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Диаметр,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Длина на начало опыта, мм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Длина на конец опыта, мм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Скорость сгорания,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мм в час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2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Воск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130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accent1"/>
                </a:solidFill>
                <a:effectLst/>
              </a:rPr>
              <a:t>Заключение, выводы</a:t>
            </a:r>
          </a:p>
        </p:txBody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>
          <a:xfrm>
            <a:off x="609600" y="2362200"/>
            <a:ext cx="8229600" cy="2743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1800" smtClean="0"/>
              <a:t>скорость сгорания свечей зависит от: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b="1" smtClean="0"/>
              <a:t>Формы.</a:t>
            </a:r>
            <a:r>
              <a:rPr lang="ru-RU" sz="1800" smtClean="0"/>
              <a:t>  Чем толще свеча, тем  медленнее она сгорает.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800" b="1" smtClean="0"/>
              <a:t>Материала</a:t>
            </a:r>
            <a:r>
              <a:rPr lang="ru-RU" sz="1800" smtClean="0"/>
              <a:t>. Свечи из парафина сгорают быстрее, чем свечи из воска.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800" smtClean="0"/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восковые свечи обладают приятным запахом и лечебными свойствами 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свечи с насечками через определенные промежутки можно использовать в качестве часов («мерные свечи» или «огненные часы»)</a:t>
            </a:r>
          </a:p>
          <a:p>
            <a:pPr eaLnBrk="1" hangingPunct="1">
              <a:lnSpc>
                <a:spcPct val="90000"/>
              </a:lnSpc>
            </a:pPr>
            <a:r>
              <a:rPr lang="ru-RU" sz="1800" smtClean="0"/>
              <a:t>огонь и все что с ним связанно является источником опасности. Свечи – это не игрушки!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550" y="420688"/>
            <a:ext cx="8229600" cy="6430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0" name="Объект 6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685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2000 лет назад люди догадались опустить в плошку с жиром веревочку. Так появился фитиль. Такие свечи использовались много веков.</a:t>
            </a:r>
          </a:p>
        </p:txBody>
      </p:sp>
      <p:pic>
        <p:nvPicPr>
          <p:cNvPr id="17411" name="Рисунок 3" descr="https://wuzzup.ru/wp-content/uploads/2016/12/teh-zhir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8400" y="804863"/>
            <a:ext cx="4419600" cy="399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430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434" name="Объект 6"/>
          <p:cNvSpPr>
            <a:spLocks noGrp="1"/>
          </p:cNvSpPr>
          <p:nvPr>
            <p:ph idx="1"/>
          </p:nvPr>
        </p:nvSpPr>
        <p:spPr>
          <a:xfrm>
            <a:off x="457200" y="5334000"/>
            <a:ext cx="8229600" cy="685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 средние века появились свечи из пчелиного и растительного воска.</a:t>
            </a:r>
          </a:p>
          <a:p>
            <a:pPr marL="0" indent="0" eaLnBrk="1" hangingPunct="1">
              <a:buFontTx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Они использовались только богатыми людьми</a:t>
            </a:r>
          </a:p>
        </p:txBody>
      </p:sp>
      <p:pic>
        <p:nvPicPr>
          <p:cNvPr id="18435" name="Picture 3" descr="https://i.etsystatic.com/5165865/r/il/675157/207040183/il_570xN.207040183.jpg"/>
          <p:cNvPicPr>
            <a:picLocks noChangeAspect="1" noChangeArrowheads="1"/>
          </p:cNvPicPr>
          <p:nvPr/>
        </p:nvPicPr>
        <p:blipFill>
          <a:blip r:embed="rId2" r:link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533400"/>
            <a:ext cx="323850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accent1"/>
                </a:solidFill>
                <a:effectLst/>
              </a:rPr>
              <a:t>Из чего состоит свеча?</a:t>
            </a:r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>
          <a:xfrm>
            <a:off x="533400" y="5181600"/>
            <a:ext cx="8229600" cy="944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1600" smtClean="0"/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Горючий материал </a:t>
            </a:r>
          </a:p>
          <a:p>
            <a:pPr eaLnBrk="1" hangingPunct="1">
              <a:lnSpc>
                <a:spcPct val="80000"/>
              </a:lnSpc>
            </a:pPr>
            <a:r>
              <a:rPr lang="ru-RU" sz="1600" smtClean="0"/>
              <a:t>Фитиль - веревка, пропитанная специальным составом</a:t>
            </a:r>
            <a:r>
              <a:rPr lang="ru-RU" sz="2400" smtClean="0"/>
              <a:t> </a:t>
            </a:r>
          </a:p>
        </p:txBody>
      </p:sp>
      <p:pic>
        <p:nvPicPr>
          <p:cNvPr id="20483" name="Picture 7" descr="10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1447800"/>
            <a:ext cx="269875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accent1"/>
                </a:solidFill>
                <a:effectLst/>
              </a:rPr>
              <a:t>Виды свечей</a:t>
            </a:r>
          </a:p>
        </p:txBody>
      </p:sp>
      <p:sp>
        <p:nvSpPr>
          <p:cNvPr id="2" name="Rectangle 3"/>
          <p:cNvSpPr>
            <a:spLocks noGrp="1"/>
          </p:cNvSpPr>
          <p:nvPr>
            <p:ph type="body" idx="1"/>
          </p:nvPr>
        </p:nvSpPr>
        <p:spPr>
          <a:xfrm>
            <a:off x="609600" y="4648200"/>
            <a:ext cx="8229600" cy="609600"/>
          </a:xfrm>
          <a:noFill/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     Маканые                             Формованные                                 Насыпные</a:t>
            </a:r>
          </a:p>
          <a:p>
            <a:pPr eaLnBrk="1" hangingPunct="1">
              <a:buFontTx/>
              <a:buChar char="•"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Tx/>
              <a:buChar char="•"/>
            </a:pPr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2438400"/>
            <a:ext cx="24479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" y="2438400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2438400"/>
            <a:ext cx="2540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mtClean="0">
                <a:solidFill>
                  <a:schemeClr val="accent1"/>
                </a:solidFill>
                <a:effectLst/>
              </a:rPr>
              <a:t>Изготовление свечи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>
          <a:xfrm>
            <a:off x="457200" y="5181600"/>
            <a:ext cx="8229600" cy="944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воск плавят на  «водяной бане». 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жидкий воск выливается в специальную форму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форма медленно охлаждается и из нее извлекается готовая свеча</a:t>
            </a:r>
          </a:p>
        </p:txBody>
      </p:sp>
      <p:pic>
        <p:nvPicPr>
          <p:cNvPr id="23555" name="Рисунок 2" descr="http://cdn.babamail.co.il/Images/2017/2/16/07d98d57-f8d5-40fe-a79a-ec82531967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8063" y="1676400"/>
            <a:ext cx="20859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7600" y="1676400"/>
            <a:ext cx="19494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Рисунок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676400"/>
            <a:ext cx="201295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solidFill>
                  <a:schemeClr val="accent1"/>
                </a:solidFill>
                <a:effectLst/>
              </a:rPr>
              <a:t>Исследовательский этап, опыт 1</a:t>
            </a:r>
            <a:r>
              <a:rPr lang="ru-RU" smtClean="0"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24579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1371600"/>
            <a:ext cx="3429000" cy="200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3657600"/>
            <a:ext cx="3733800" cy="217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Рисунок 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-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3200400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Rectangle 3"/>
          <p:cNvSpPr>
            <a:spLocks noGrp="1"/>
          </p:cNvSpPr>
          <p:nvPr>
            <p:ph type="body" idx="1"/>
          </p:nvPr>
        </p:nvSpPr>
        <p:spPr>
          <a:xfrm>
            <a:off x="457200" y="4800600"/>
            <a:ext cx="8229600" cy="132556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свечи из различных материалов (воск, парафин, гель) горели полчаса</a:t>
            </a:r>
          </a:p>
          <a:p>
            <a:pPr eaLnBrk="1" hangingPunct="1">
              <a:lnSpc>
                <a:spcPct val="80000"/>
              </a:lnSpc>
            </a:pPr>
            <a:r>
              <a:rPr lang="ru-RU" sz="1800" smtClean="0">
                <a:latin typeface="Times New Roman" pitchFamily="18" charset="0"/>
              </a:rPr>
              <a:t>быстрее всего горела восковая свеча. Медленнее всего горела самая толстая  свеча из геля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Как толщина свечи влияет на скорость горения?</a:t>
            </a:r>
          </a:p>
          <a:p>
            <a:pPr>
              <a:lnSpc>
                <a:spcPct val="80000"/>
              </a:lnSpc>
            </a:pPr>
            <a:endParaRPr lang="ru-RU" sz="1800" smtClean="0"/>
          </a:p>
        </p:txBody>
      </p:sp>
      <p:pic>
        <p:nvPicPr>
          <p:cNvPr id="26626" name="Rectangle 2"/>
          <p:cNvPicPr>
            <a:picLocks noGrp="1" noChangeArrowheads="1"/>
          </p:cNvPicPr>
          <p:nvPr>
            <p:ph type="title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8229600" cy="1135063"/>
          </a:xfrm>
          <a:noFill/>
          <a:ln/>
        </p:spPr>
      </p:pic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2503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8809" name="Group 137"/>
          <p:cNvGraphicFramePr>
            <a:graphicFrameLocks noGrp="1"/>
          </p:cNvGraphicFramePr>
          <p:nvPr/>
        </p:nvGraphicFramePr>
        <p:xfrm>
          <a:off x="1524000" y="1828800"/>
          <a:ext cx="6248400" cy="2221230"/>
        </p:xfrm>
        <a:graphic>
          <a:graphicData uri="http://schemas.openxmlformats.org/drawingml/2006/table">
            <a:tbl>
              <a:tblPr/>
              <a:tblGrid>
                <a:gridCol w="1243013"/>
                <a:gridCol w="1036637"/>
                <a:gridCol w="1311275"/>
                <a:gridCol w="1438275"/>
                <a:gridCol w="1219200"/>
              </a:tblGrid>
              <a:tr h="1123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атериал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Диаметр,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Длина на начало опыта, мм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Длина на конец опыта, мм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Скорость сгорания,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мм в час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Воск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12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180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60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Парафин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170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145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50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1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Гель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36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90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85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10</a:t>
                      </a: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8807" name="Rectangle 135"/>
          <p:cNvSpPr>
            <a:spLocks noChangeArrowheads="1"/>
          </p:cNvSpPr>
          <p:nvPr/>
        </p:nvSpPr>
        <p:spPr bwMode="auto">
          <a:xfrm>
            <a:off x="0" y="41608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>
          <a:xfrm>
            <a:off x="473075" y="311150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solidFill>
                  <a:schemeClr val="accent1"/>
                </a:solidFill>
                <a:effectLst/>
              </a:rPr>
              <a:t>Исследовательский этап, опыт 2</a:t>
            </a:r>
          </a:p>
        </p:txBody>
      </p:sp>
      <p:pic>
        <p:nvPicPr>
          <p:cNvPr id="25603" name="Рисунок 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4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400" y="2214562"/>
            <a:ext cx="3733800" cy="279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-4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3738563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SC_MS_RU_RU_WhiteCandles_2007v_Russia_TP010288146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MSC_MS_RU_RU_WhiteCandles_2007v_Russia_TP010288146</Template>
  <TotalTime>0</TotalTime>
  <Words>386</Words>
  <Application>Microsoft Office PowerPoint</Application>
  <PresentationFormat>Экран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MSC_MS_RU_RU_WhiteCandles_2007v_Russia_TP010288146</vt:lpstr>
      <vt:lpstr>Презентация PowerPoint</vt:lpstr>
      <vt:lpstr>      </vt:lpstr>
      <vt:lpstr>      </vt:lpstr>
      <vt:lpstr>Из чего состоит свеча?</vt:lpstr>
      <vt:lpstr>Виды свечей</vt:lpstr>
      <vt:lpstr>Изготовление свечи</vt:lpstr>
      <vt:lpstr>Исследовательский этап, опыт 1 </vt:lpstr>
      <vt:lpstr>Презентация PowerPoint</vt:lpstr>
      <vt:lpstr>Исследовательский этап, опыт 2</vt:lpstr>
      <vt:lpstr>Презентация PowerPoint</vt:lpstr>
      <vt:lpstr>Исследовательский этап, опыт 3</vt:lpstr>
      <vt:lpstr>Презентация PowerPoint</vt:lpstr>
      <vt:lpstr>Заключение, 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17</cp:revision>
  <dcterms:created xsi:type="dcterms:W3CDTF">2014-08-18T12:52:39Z</dcterms:created>
  <dcterms:modified xsi:type="dcterms:W3CDTF">2020-01-01T17:55:51Z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0x010100B03E2F1D0E8E87468B289CB57281B996</vt:lpwstr>
  </property>
  <property fmtid="{D5CDD505-2E9C-101B-9397-08002B2CF9AE}" pid="3" name="DocVizPreviewMetadata_Count">
    <vt:i4>2</vt:i4>
  </property>
  <property fmtid="{D5CDD505-2E9C-101B-9397-08002B2CF9AE}" pid="4" name="DocVizPreviewMetadata_0">
    <vt:lpwstr>300x225x2</vt:lpwstr>
  </property>
</Properties>
</file>