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FBA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1317" autoAdjust="0"/>
  </p:normalViewPr>
  <p:slideViewPr>
    <p:cSldViewPr>
      <p:cViewPr varScale="1">
        <p:scale>
          <a:sx n="24" d="100"/>
          <a:sy n="24" d="100"/>
        </p:scale>
        <p:origin x="113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E4407-BAB7-4F96-9F0B-6021D9B36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0E1E1-2D00-4996-A6F0-4CAF0D871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636D9-AE67-4BB8-85C7-60C8E63E6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F4301-029D-45F9-8DE8-8B7674AA9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8FA4A-1EE8-47B5-AF24-988ED9484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25124-46D9-4C60-91E7-B7A08AB47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CCFE7-2B7A-4753-9033-F98FABE59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DB88A-16BF-4909-A2AC-F1184DF16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4F124-4AE5-4C9D-868D-C08767665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57611-CC81-4729-8BE1-03F4B86B9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ECD72-C2AF-44D3-AC23-0D66F090B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43805-9DD0-4346-8596-F10D2D887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2FEF7-839D-4627-844E-37397E96E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FAA34-49C8-4443-AD81-3AF2C38CE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 b="-40029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E6D4B29-1EE8-435A-9C7B-B61EC9F5F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9144000" cy="3375025"/>
          </a:xfrm>
          <a:solidFill>
            <a:srgbClr val="00B050">
              <a:alpha val="61960"/>
            </a:srgbClr>
          </a:solidFill>
        </p:spPr>
        <p:txBody>
          <a:bodyPr/>
          <a:lstStyle/>
          <a:p>
            <a:pPr eaLnBrk="1" hangingPunct="1"/>
            <a:r>
              <a:rPr lang="ru-RU" b="1" u="sng" dirty="0" smtClean="0">
                <a:solidFill>
                  <a:schemeClr val="bg1"/>
                </a:solidFill>
              </a:rPr>
              <a:t>Тема</a:t>
            </a:r>
            <a:r>
              <a:rPr lang="ru-RU" sz="4000" b="1" i="1" dirty="0" smtClean="0">
                <a:solidFill>
                  <a:schemeClr val="bg1"/>
                </a:solidFill>
              </a:rPr>
              <a:t>: Эволюция взаимоотношений  Татьяны и Онегина</a:t>
            </a:r>
            <a:r>
              <a:rPr lang="en-US" sz="4000" b="1" i="1" dirty="0" smtClean="0">
                <a:solidFill>
                  <a:schemeClr val="bg1"/>
                </a:solidFill>
              </a:rPr>
              <a:t>. </a:t>
            </a:r>
            <a:r>
              <a:rPr lang="ru-RU" sz="4000" b="1" i="1" dirty="0" smtClean="0">
                <a:solidFill>
                  <a:schemeClr val="bg1"/>
                </a:solidFill>
              </a:rPr>
              <a:t>Анализ  двух писем</a:t>
            </a:r>
            <a:r>
              <a:rPr lang="en-US" sz="4000" b="1" i="1" dirty="0" smtClean="0">
                <a:solidFill>
                  <a:schemeClr val="bg1"/>
                </a:solidFill>
              </a:rPr>
              <a:t>.</a:t>
            </a:r>
            <a:r>
              <a:rPr lang="ru-RU" sz="4000" b="1" i="1" dirty="0" smtClean="0">
                <a:solidFill>
                  <a:schemeClr val="bg1"/>
                </a:solidFill>
              </a:rPr>
              <a:t/>
            </a:r>
            <a:br>
              <a:rPr lang="ru-RU" sz="4000" b="1" i="1" dirty="0" smtClean="0">
                <a:solidFill>
                  <a:schemeClr val="bg1"/>
                </a:solidFill>
              </a:rPr>
            </a:br>
            <a:r>
              <a:rPr lang="ru-RU" sz="4000" b="1" i="1" dirty="0" smtClean="0">
                <a:solidFill>
                  <a:schemeClr val="bg1"/>
                </a:solidFill>
              </a:rPr>
              <a:t>(По роману А. С. Пушкина «Евгений Онегин»)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343400"/>
            <a:ext cx="9144000" cy="990600"/>
          </a:xfrm>
          <a:solidFill>
            <a:srgbClr val="FF6600">
              <a:alpha val="59999"/>
            </a:srgbClr>
          </a:solidFill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FF00"/>
                </a:solidFill>
              </a:rPr>
              <a:t>Презентацию подготовила учитель русского языка и литературы </a:t>
            </a:r>
            <a:r>
              <a:rPr lang="ru-RU" b="1" dirty="0" err="1" smtClean="0">
                <a:solidFill>
                  <a:srgbClr val="FFFF00"/>
                </a:solidFill>
              </a:rPr>
              <a:t>Рулева</a:t>
            </a:r>
            <a:r>
              <a:rPr lang="ru-RU" b="1" dirty="0" smtClean="0">
                <a:solidFill>
                  <a:srgbClr val="FFFF00"/>
                </a:solidFill>
              </a:rPr>
              <a:t> О.Г. село Тарумовка </a:t>
            </a:r>
            <a:r>
              <a:rPr lang="ru-RU" b="1" dirty="0" err="1" smtClean="0">
                <a:solidFill>
                  <a:srgbClr val="FFFF00"/>
                </a:solidFill>
              </a:rPr>
              <a:t>Тарумовский</a:t>
            </a:r>
            <a:r>
              <a:rPr lang="ru-RU" b="1" dirty="0" smtClean="0">
                <a:solidFill>
                  <a:srgbClr val="FFFF00"/>
                </a:solidFill>
              </a:rPr>
              <a:t> район Республика Дагестан</a:t>
            </a:r>
          </a:p>
        </p:txBody>
      </p:sp>
    </p:spTree>
    <p:custDataLst>
      <p:tags r:id="rId1"/>
    </p:custDataLst>
  </p:cSld>
  <p:clrMapOvr>
    <a:masterClrMapping/>
  </p:clrMapOvr>
  <p:transition advTm="103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рефлкс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2246"/>
            <a:ext cx="388843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9b5e21865d35a72b396e2769ea45907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-256930"/>
            <a:ext cx="8350935" cy="815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Ольга\Desktop\4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5949280"/>
            <a:ext cx="417646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12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"/>
          </a:xfrm>
          <a:solidFill>
            <a:srgbClr val="FF6600">
              <a:alpha val="58038"/>
            </a:srgbClr>
          </a:solidFill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chemeClr val="accent3"/>
                </a:solidFill>
              </a:rPr>
              <a:t>Домашнее задание</a:t>
            </a:r>
            <a:r>
              <a:rPr lang="ru-RU" b="1" dirty="0" smtClean="0"/>
              <a:t>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3352800"/>
          </a:xfrm>
          <a:solidFill>
            <a:srgbClr val="7030A0">
              <a:alpha val="56862"/>
            </a:srgb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ru-RU" sz="2800" b="1" u="sng" dirty="0" smtClean="0">
                <a:solidFill>
                  <a:srgbClr val="FFFF00"/>
                </a:solidFill>
              </a:rPr>
              <a:t>Идеальное задание.(С использованием ФГОС</a:t>
            </a:r>
            <a:r>
              <a:rPr lang="ru-RU" sz="2800" b="1" dirty="0" smtClean="0">
                <a:solidFill>
                  <a:srgbClr val="FFFF00"/>
                </a:solidFill>
              </a:rPr>
              <a:t>)</a:t>
            </a:r>
            <a:r>
              <a:rPr lang="ru-RU" sz="2800" b="1" u="sng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Как в романе воплощен образ автора</a:t>
            </a:r>
            <a:r>
              <a:rPr lang="en-US" sz="2800" b="1" dirty="0" smtClean="0">
                <a:solidFill>
                  <a:schemeClr val="bg1"/>
                </a:solidFill>
              </a:rPr>
              <a:t>?</a:t>
            </a:r>
            <a:r>
              <a:rPr lang="ru-RU" sz="2800" b="1" dirty="0" smtClean="0">
                <a:solidFill>
                  <a:schemeClr val="bg1"/>
                </a:solidFill>
              </a:rPr>
              <a:t>                               </a:t>
            </a:r>
            <a:r>
              <a:rPr lang="ru-RU" b="1" dirty="0" smtClean="0">
                <a:solidFill>
                  <a:schemeClr val="bg1"/>
                </a:solidFill>
              </a:rPr>
              <a:t>- </a:t>
            </a:r>
            <a:r>
              <a:rPr lang="ru-RU" sz="2800" b="1" dirty="0" smtClean="0">
                <a:solidFill>
                  <a:schemeClr val="bg1"/>
                </a:solidFill>
              </a:rPr>
              <a:t>Какой смысл выявляется при сопоставлении  автора к Онегину Татьяне и Ленскому </a:t>
            </a:r>
            <a:r>
              <a:rPr lang="en-US" sz="2800" b="1" dirty="0" smtClean="0">
                <a:solidFill>
                  <a:schemeClr val="bg1"/>
                </a:solidFill>
              </a:rPr>
              <a:t>?</a:t>
            </a:r>
            <a:r>
              <a:rPr lang="ru-RU" sz="2800" b="1" dirty="0" smtClean="0">
                <a:solidFill>
                  <a:schemeClr val="bg1"/>
                </a:solidFill>
              </a:rPr>
              <a:t>                     - Как образ автора способствует расширению </a:t>
            </a:r>
            <a:r>
              <a:rPr lang="ru-RU" sz="2800" b="1" dirty="0" err="1" smtClean="0">
                <a:solidFill>
                  <a:schemeClr val="bg1"/>
                </a:solidFill>
              </a:rPr>
              <a:t>гра</a:t>
            </a:r>
            <a:r>
              <a:rPr lang="en-US" sz="2800" b="1" dirty="0" smtClean="0">
                <a:solidFill>
                  <a:schemeClr val="bg1"/>
                </a:solidFill>
              </a:rPr>
              <a:t>-</a:t>
            </a:r>
            <a:r>
              <a:rPr lang="ru-RU" sz="2800" b="1" dirty="0" smtClean="0">
                <a:solidFill>
                  <a:schemeClr val="bg1"/>
                </a:solidFill>
              </a:rPr>
              <a:t>ниц романа</a:t>
            </a:r>
            <a:r>
              <a:rPr lang="en-US" sz="2800" b="1" dirty="0" smtClean="0">
                <a:solidFill>
                  <a:schemeClr val="bg1"/>
                </a:solidFill>
              </a:rPr>
              <a:t>?</a:t>
            </a:r>
            <a:r>
              <a:rPr lang="ru-RU" sz="2800" b="1" dirty="0" smtClean="0">
                <a:solidFill>
                  <a:schemeClr val="bg1"/>
                </a:solidFill>
              </a:rPr>
              <a:t>Перечитать лирические отступления</a:t>
            </a:r>
            <a:r>
              <a:rPr lang="ru-RU" sz="2800" b="1" dirty="0" smtClean="0"/>
              <a:t>.</a:t>
            </a:r>
          </a:p>
        </p:txBody>
      </p:sp>
      <p:pic>
        <p:nvPicPr>
          <p:cNvPr id="11268" name="Picture 4" descr="книги и свеча хороша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692902"/>
            <a:ext cx="5257800" cy="2784098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  <a:solidFill>
            <a:srgbClr val="FF6600">
              <a:alpha val="61176"/>
            </a:srgbClr>
          </a:solidFill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Цели урока: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763000" cy="2895600"/>
          </a:xfrm>
          <a:solidFill>
            <a:srgbClr val="7030A0">
              <a:alpha val="61176"/>
            </a:srgbClr>
          </a:solidFill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chemeClr val="bg1"/>
                </a:solidFill>
              </a:rPr>
              <a:t>Показать центральное событие главы – объяснение Татьяны и Онегина – в связи с другими событиями.</a:t>
            </a:r>
          </a:p>
          <a:p>
            <a:pPr eaLnBrk="1" hangingPunct="1"/>
            <a:r>
              <a:rPr lang="ru-RU" sz="2800" b="1" i="1" dirty="0" smtClean="0">
                <a:solidFill>
                  <a:schemeClr val="bg1"/>
                </a:solidFill>
              </a:rPr>
              <a:t>Прояснить отношение автора к героям.</a:t>
            </a:r>
          </a:p>
          <a:p>
            <a:pPr eaLnBrk="1" hangingPunct="1"/>
            <a:r>
              <a:rPr lang="ru-RU" sz="2800" b="1" i="1" dirty="0" smtClean="0">
                <a:solidFill>
                  <a:schemeClr val="bg1"/>
                </a:solidFill>
              </a:rPr>
              <a:t>Анализ писем героев с использованием ФГОС.</a:t>
            </a:r>
          </a:p>
        </p:txBody>
      </p:sp>
      <p:pic>
        <p:nvPicPr>
          <p:cNvPr id="8196" name="Picture 4" descr="ЕО свидание в саду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810000"/>
            <a:ext cx="4038600" cy="2852738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" name="Rectangle 16"/>
          <p:cNvSpPr>
            <a:spLocks noGrp="1" noChangeArrowheads="1"/>
          </p:cNvSpPr>
          <p:nvPr>
            <p:ph type="title"/>
          </p:nvPr>
        </p:nvSpPr>
        <p:spPr>
          <a:solidFill>
            <a:srgbClr val="00B050">
              <a:alpha val="63136"/>
            </a:srgbClr>
          </a:solidFill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5"/>
                </a:solidFill>
              </a:rPr>
              <a:t>«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Медленное чтение»</a:t>
            </a: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body" sz="half" idx="2"/>
          </p:nvPr>
        </p:nvSpPr>
        <p:spPr>
          <a:xfrm>
            <a:off x="2897188" y="1417638"/>
            <a:ext cx="6246812" cy="5440362"/>
          </a:xfrm>
          <a:solidFill>
            <a:srgbClr val="FF6600">
              <a:alpha val="56078"/>
            </a:srgb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Какие чувства испытал Онегин, «получив посланье Тани»?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«Минуты две они молчали». Почему молчит Татьяна? Почему молчит Онегин?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Онегин говорит: «Не отпирайтесь». Неужели он не видит, что Татьяна и не думает отпираться?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«Она в волненье привела давно умолкнувшие чувства». Здесь Онегин явно рисуется своей разочарованностью и охлаждением.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Как вы понимаете слово «отплачу»? За что он собирается отплатить Татьяне?</a:t>
            </a:r>
          </a:p>
        </p:txBody>
      </p:sp>
      <p:pic>
        <p:nvPicPr>
          <p:cNvPr id="5140" name="Picture 20" descr="Сцена в саду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286000"/>
            <a:ext cx="2439988" cy="4005263"/>
          </a:xfrm>
          <a:ln w="57150">
            <a:solidFill>
              <a:srgbClr val="FFFF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3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 animBg="1"/>
      <p:bldP spid="513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7030A0">
              <a:alpha val="61176"/>
            </a:srgbClr>
          </a:solidFill>
        </p:spPr>
        <p:txBody>
          <a:bodyPr/>
          <a:lstStyle/>
          <a:p>
            <a:pPr eaLnBrk="1" hangingPunct="1"/>
            <a:r>
              <a:rPr lang="ru-RU" b="1" u="sng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Основные вопросы урока</a:t>
            </a:r>
            <a:r>
              <a:rPr lang="ru-RU" b="1" dirty="0" smtClean="0"/>
              <a:t>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819400"/>
          </a:xfrm>
          <a:solidFill>
            <a:srgbClr val="FF6600">
              <a:alpha val="56862"/>
            </a:srgbClr>
          </a:solidFill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</a:rPr>
              <a:t>Справедлив ли отклик Онегина на письмо Татьяны?</a:t>
            </a:r>
          </a:p>
          <a:p>
            <a:pPr eaLnBrk="1" hangingPunct="1"/>
            <a:r>
              <a:rPr lang="ru-RU" sz="4000" b="1" dirty="0" smtClean="0">
                <a:solidFill>
                  <a:schemeClr val="bg1"/>
                </a:solidFill>
              </a:rPr>
              <a:t>Одинаково ли оценивают объяснение Онегина в саду Татьяна и автор?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1"/>
            <a:ext cx="8153400" cy="609600"/>
          </a:xfrm>
          <a:solidFill>
            <a:srgbClr val="FF0000"/>
          </a:solidFill>
        </p:spPr>
        <p:txBody>
          <a:bodyPr/>
          <a:lstStyle/>
          <a:p>
            <a:pPr eaLnBrk="1" hangingPunct="1"/>
            <a:r>
              <a:rPr lang="ru-RU" b="1" i="1" u="sng" dirty="0" smtClean="0">
                <a:solidFill>
                  <a:schemeClr val="accent3"/>
                </a:solidFill>
              </a:rPr>
              <a:t>Исповедь Онегина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6083968" cy="4724400"/>
          </a:xfrm>
          <a:solidFill>
            <a:srgbClr val="FF6600">
              <a:alpha val="61176"/>
            </a:srgb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Почему Онегин отказывает Татьяне во взаимности?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Как он ей пытается «подсластить пилюлю»? Какие доводы он находит?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Какую картину будущей семейной жизни он рисует Татьяне?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Онегин называет свою речь перед Татьяной «исповедью», «признаньем без искусства». Татьяна назовёт её в 8 главе «проповедью». Так исповедь это или проповедь? Как вы считаете и почему?</a:t>
            </a:r>
          </a:p>
        </p:txBody>
      </p:sp>
      <p:pic>
        <p:nvPicPr>
          <p:cNvPr id="10247" name="Picture 7" descr="ЕО свидание в саду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83968" y="1147011"/>
            <a:ext cx="2831432" cy="4948989"/>
          </a:xfrm>
          <a:ln w="57150">
            <a:solidFill>
              <a:srgbClr val="FFFF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00B050">
              <a:alpha val="54117"/>
            </a:srgbClr>
          </a:solidFill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accent3"/>
                </a:solidFill>
              </a:rPr>
              <a:t>Оценка этой сцены актёром Яхонтовым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1600200"/>
            <a:ext cx="5867400" cy="5257800"/>
          </a:xfrm>
          <a:solidFill>
            <a:srgbClr val="FF6600">
              <a:alpha val="56862"/>
            </a:srgb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accent3"/>
                </a:solidFill>
              </a:rPr>
              <a:t>«Онегин, пребывавший в состоянии пассивности, в тот час, когда в жизнь его входит серьёзное </a:t>
            </a:r>
            <a:r>
              <a:rPr lang="ru-RU" sz="2400" b="1" dirty="0" err="1" smtClean="0">
                <a:solidFill>
                  <a:schemeClr val="accent3"/>
                </a:solidFill>
              </a:rPr>
              <a:t>собы-тие</a:t>
            </a:r>
            <a:r>
              <a:rPr lang="ru-RU" sz="2400" b="1" dirty="0" smtClean="0">
                <a:solidFill>
                  <a:schemeClr val="accent3"/>
                </a:solidFill>
              </a:rPr>
              <a:t> – письмо Татьяны - </a:t>
            </a:r>
            <a:r>
              <a:rPr lang="ru-RU" sz="2400" b="1" dirty="0" err="1" smtClean="0">
                <a:solidFill>
                  <a:schemeClr val="accent3"/>
                </a:solidFill>
              </a:rPr>
              <a:t>проявля-ет</a:t>
            </a:r>
            <a:r>
              <a:rPr lang="ru-RU" sz="2400" b="1" dirty="0" smtClean="0">
                <a:solidFill>
                  <a:schemeClr val="accent3"/>
                </a:solidFill>
              </a:rPr>
              <a:t> твёрдость характера, он верен своим взглядам… Никого не </a:t>
            </a:r>
            <a:r>
              <a:rPr lang="ru-RU" sz="2400" b="1" dirty="0" err="1" smtClean="0">
                <a:solidFill>
                  <a:schemeClr val="accent3"/>
                </a:solidFill>
              </a:rPr>
              <a:t>мо-жет</a:t>
            </a:r>
            <a:r>
              <a:rPr lang="ru-RU" sz="2400" b="1" dirty="0" smtClean="0">
                <a:solidFill>
                  <a:schemeClr val="accent3"/>
                </a:solidFill>
              </a:rPr>
              <a:t> вовлекать он в свою </a:t>
            </a:r>
            <a:r>
              <a:rPr lang="ru-RU" sz="2400" b="1" dirty="0" err="1" smtClean="0">
                <a:solidFill>
                  <a:schemeClr val="accent3"/>
                </a:solidFill>
              </a:rPr>
              <a:t>горест-ную</a:t>
            </a:r>
            <a:r>
              <a:rPr lang="ru-RU" sz="2400" b="1" dirty="0" smtClean="0">
                <a:solidFill>
                  <a:schemeClr val="accent3"/>
                </a:solidFill>
              </a:rPr>
              <a:t> судьбу, в тот круг </a:t>
            </a:r>
            <a:r>
              <a:rPr lang="ru-RU" sz="2400" b="1" dirty="0" err="1" smtClean="0">
                <a:solidFill>
                  <a:schemeClr val="accent3"/>
                </a:solidFill>
              </a:rPr>
              <a:t>бездейст</a:t>
            </a:r>
            <a:r>
              <a:rPr lang="ru-RU" sz="2400" b="1" dirty="0" smtClean="0">
                <a:solidFill>
                  <a:schemeClr val="accent3"/>
                </a:solidFill>
              </a:rPr>
              <a:t>-вия, скуки, </a:t>
            </a:r>
            <a:r>
              <a:rPr lang="ru-RU" sz="2400" b="1" dirty="0" err="1" smtClean="0">
                <a:solidFill>
                  <a:schemeClr val="accent3"/>
                </a:solidFill>
              </a:rPr>
              <a:t>опошленности</a:t>
            </a:r>
            <a:r>
              <a:rPr lang="ru-RU" sz="2400" b="1" dirty="0" smtClean="0">
                <a:solidFill>
                  <a:schemeClr val="accent3"/>
                </a:solidFill>
              </a:rPr>
              <a:t>, в кото-ром ему приходится существо-</a:t>
            </a:r>
            <a:r>
              <a:rPr lang="ru-RU" sz="2400" b="1" dirty="0" err="1" smtClean="0">
                <a:solidFill>
                  <a:schemeClr val="accent3"/>
                </a:solidFill>
              </a:rPr>
              <a:t>вать</a:t>
            </a:r>
            <a:r>
              <a:rPr lang="ru-RU" sz="2400" b="1" dirty="0" smtClean="0">
                <a:solidFill>
                  <a:schemeClr val="accent3"/>
                </a:solidFill>
              </a:rPr>
              <a:t>. Онегин отрекается от </a:t>
            </a:r>
            <a:r>
              <a:rPr lang="ru-RU" sz="2400" b="1" dirty="0" err="1" smtClean="0">
                <a:solidFill>
                  <a:schemeClr val="accent3"/>
                </a:solidFill>
              </a:rPr>
              <a:t>Татья-ны</a:t>
            </a:r>
            <a:r>
              <a:rPr lang="ru-RU" sz="2400" b="1" dirty="0" smtClean="0">
                <a:solidFill>
                  <a:schemeClr val="accent3"/>
                </a:solidFill>
              </a:rPr>
              <a:t>, не веря, что душа его </a:t>
            </a:r>
            <a:r>
              <a:rPr lang="ru-RU" sz="2400" b="1" dirty="0" err="1" smtClean="0">
                <a:solidFill>
                  <a:schemeClr val="accent3"/>
                </a:solidFill>
              </a:rPr>
              <a:t>обно-вится</a:t>
            </a:r>
            <a:r>
              <a:rPr lang="ru-RU" sz="2400" b="1" dirty="0" smtClean="0">
                <a:solidFill>
                  <a:schemeClr val="accent3"/>
                </a:solidFill>
              </a:rPr>
              <a:t>, что личное счастье может дать ему всё то, о чём он неясно грезит…»</a:t>
            </a:r>
          </a:p>
        </p:txBody>
      </p:sp>
      <p:pic>
        <p:nvPicPr>
          <p:cNvPr id="15368" name="Picture 8" descr="Онегин (2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133600"/>
            <a:ext cx="2820988" cy="3968750"/>
          </a:xfrm>
          <a:ln w="57150">
            <a:solidFill>
              <a:srgbClr val="FFFF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solidFill>
            <a:srgbClr val="FF6600">
              <a:alpha val="58038"/>
            </a:srgbClr>
          </a:solidFill>
        </p:spPr>
        <p:txBody>
          <a:bodyPr/>
          <a:lstStyle/>
          <a:p>
            <a:pPr eaLnBrk="1" hangingPunct="1"/>
            <a:r>
              <a:rPr lang="ru-RU" b="1" i="1" u="sng" dirty="0" smtClean="0">
                <a:solidFill>
                  <a:schemeClr val="accent3"/>
                </a:solidFill>
              </a:rPr>
              <a:t>Ответьте на вопросы: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763000" cy="5257800"/>
          </a:xfrm>
          <a:solidFill>
            <a:srgbClr val="FF6600">
              <a:alpha val="61176"/>
            </a:srgbClr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accent3"/>
                </a:solidFill>
              </a:rPr>
              <a:t>Прочтите строки, предшествующие свиданию, где поэт говорит о причинах разочарования Онегина.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accent3"/>
                </a:solidFill>
              </a:rPr>
              <a:t>Чем завершается встреча в саду? Прочтите строфу 22. В чём значение строф, предваряющей и завершающей свидание?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chemeClr val="accent3"/>
                </a:solidFill>
              </a:rPr>
              <a:t>Они показывают благородство Онегина, хотя и не оправдывают его холодности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accent3"/>
                </a:solidFill>
              </a:rPr>
              <a:t>Как относится автор к объяснению в саду? Прочтите.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accent3"/>
                </a:solidFill>
              </a:rPr>
              <a:t>Почему рядом с осуждением звучит и сочувствие?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chemeClr val="accent3"/>
                </a:solidFill>
              </a:rPr>
              <a:t>Пушкин видит благородство Онегина и понимает причины его разочарования, но сам по-другому относится к людям.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0" y="3048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ru-RU" sz="2800" b="1" u="sng" dirty="0" smtClean="0">
                <a:solidFill>
                  <a:schemeClr val="accent3"/>
                </a:solidFill>
              </a:rPr>
              <a:t>Сравните иллюстрации к этой сцене. </a:t>
            </a:r>
            <a:r>
              <a:rPr lang="ru-RU" sz="2800" b="1" dirty="0" smtClean="0">
                <a:solidFill>
                  <a:schemeClr val="accent3"/>
                </a:solidFill>
              </a:rPr>
              <a:t>Каким пред-стаёт здесь Онегин? Какой Татьяна? В чём со-</a:t>
            </a:r>
            <a:r>
              <a:rPr lang="ru-RU" sz="2800" b="1" dirty="0" err="1" smtClean="0">
                <a:solidFill>
                  <a:schemeClr val="accent3"/>
                </a:solidFill>
              </a:rPr>
              <a:t>лидарны</a:t>
            </a:r>
            <a:r>
              <a:rPr lang="ru-RU" sz="2800" b="1" dirty="0" smtClean="0">
                <a:solidFill>
                  <a:schemeClr val="accent3"/>
                </a:solidFill>
              </a:rPr>
              <a:t> художники? Как они относятся к Онегину?</a:t>
            </a:r>
          </a:p>
        </p:txBody>
      </p:sp>
      <p:pic>
        <p:nvPicPr>
          <p:cNvPr id="18441" name="Picture 9" descr="ЕО свидание в саду (2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600200"/>
            <a:ext cx="3095625" cy="2185988"/>
          </a:xfrm>
          <a:ln w="57150">
            <a:solidFill>
              <a:srgbClr val="FFFF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8442" name="Picture 10" descr="Сцена в саду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324600" y="1447800"/>
            <a:ext cx="2490788" cy="2560638"/>
          </a:xfrm>
          <a:ln w="57150">
            <a:solidFill>
              <a:srgbClr val="FFFF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8443" name="Picture 11" descr="ЕО свидание в саду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514600" y="3581400"/>
            <a:ext cx="2378075" cy="2941638"/>
          </a:xfrm>
          <a:ln w="57150">
            <a:solidFill>
              <a:srgbClr val="FFFF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8444" name="Picture 12" descr="ЕО свидание в саду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624400" y="3764417"/>
            <a:ext cx="1809750" cy="2933700"/>
          </a:xfrm>
          <a:ln w="57150">
            <a:solidFill>
              <a:srgbClr val="FFFF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43543"/>
            <a:ext cx="9144000" cy="69015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66800" y="868365"/>
            <a:ext cx="7391400" cy="2308324"/>
          </a:xfrm>
          <a:prstGeom prst="rect">
            <a:avLst/>
          </a:prstGeom>
          <a:ln w="76200">
            <a:solidFill>
              <a:srgbClr val="FF66CC"/>
            </a:solidFill>
          </a:ln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Творческая релаксация. 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r>
              <a:rPr lang="ru-RU" sz="3600" b="1" i="1" dirty="0" smtClean="0">
                <a:solidFill>
                  <a:srgbClr val="FFFF00"/>
                </a:solidFill>
              </a:rPr>
              <a:t>Каким </a:t>
            </a:r>
            <a:r>
              <a:rPr lang="ru-RU" sz="3600" b="1" i="1" dirty="0">
                <a:solidFill>
                  <a:srgbClr val="FFFF00"/>
                </a:solidFill>
              </a:rPr>
              <a:t>бы цветом вы написали </a:t>
            </a:r>
            <a:r>
              <a:rPr lang="ru-RU" sz="3600" b="1" i="1" dirty="0" smtClean="0">
                <a:solidFill>
                  <a:srgbClr val="FFFF00"/>
                </a:solidFill>
              </a:rPr>
              <a:t>письма Татьяне</a:t>
            </a:r>
            <a:r>
              <a:rPr lang="en-US" sz="3600" b="1" i="1" dirty="0" smtClean="0">
                <a:solidFill>
                  <a:srgbClr val="FFFF00"/>
                </a:solidFill>
              </a:rPr>
              <a:t>,</a:t>
            </a:r>
            <a:r>
              <a:rPr lang="ru-RU" sz="3600" b="1" i="1" dirty="0" smtClean="0">
                <a:solidFill>
                  <a:srgbClr val="FFFF00"/>
                </a:solidFill>
              </a:rPr>
              <a:t> Онегину и почему</a:t>
            </a:r>
            <a:r>
              <a:rPr lang="en-US" sz="3600" b="1" i="1" dirty="0" smtClean="0">
                <a:solidFill>
                  <a:srgbClr val="FFFF00"/>
                </a:solidFill>
              </a:rPr>
              <a:t>?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|1.6|0.8|1.6|1.5|1.7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8|0.9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5|0.9|1.5|1.4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1|1.1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0.9|1.3|1.3|1.3|1.5|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|1.7|1.7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|0.9|1.3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487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Arial</vt:lpstr>
      <vt:lpstr>Оформление по умолчанию</vt:lpstr>
      <vt:lpstr>Тема: Эволюция взаимоотношений  Татьяны и Онегина. Анализ  двух писем. (По роману А. С. Пушкина «Евгений Онегин»)</vt:lpstr>
      <vt:lpstr>Цели урока:</vt:lpstr>
      <vt:lpstr>«Медленное чтение»</vt:lpstr>
      <vt:lpstr>Основные вопросы урока:</vt:lpstr>
      <vt:lpstr>Исповедь Онегина</vt:lpstr>
      <vt:lpstr>Оценка этой сцены актёром Яхонтовым</vt:lpstr>
      <vt:lpstr>Ответьте на вопросы:</vt:lpstr>
      <vt:lpstr>Сравните иллюстрации к этой сцене. Каким пред-стаёт здесь Онегин? Какой Татьяна? В чём со-лидарны художники? Как они относятся к Онегину?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Инна</dc:creator>
  <cp:lastModifiedBy>admin</cp:lastModifiedBy>
  <cp:revision>15</cp:revision>
  <cp:lastPrinted>1601-01-01T00:00:00Z</cp:lastPrinted>
  <dcterms:created xsi:type="dcterms:W3CDTF">2008-06-18T19:47:44Z</dcterms:created>
  <dcterms:modified xsi:type="dcterms:W3CDTF">2019-12-18T17:11:55Z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