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8"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43" autoAdjust="0"/>
    <p:restoredTop sz="94660"/>
  </p:normalViewPr>
  <p:slideViewPr>
    <p:cSldViewPr snapToGrid="0">
      <p:cViewPr varScale="1">
        <p:scale>
          <a:sx n="74" d="100"/>
          <a:sy n="74" d="100"/>
        </p:scale>
        <p:origin x="414" y="72"/>
      </p:cViewPr>
      <p:guideLst/>
    </p:cSldViewPr>
  </p:slideViewPr>
  <p:notesTextViewPr>
    <p:cViewPr>
      <p:scale>
        <a:sx n="1" d="1"/>
        <a:sy n="1" d="1"/>
      </p:scale>
      <p:origin x="0" y="0"/>
    </p:cViewPr>
  </p:notesTextViewPr>
  <p:notesViewPr>
    <p:cSldViewPr snapToGrid="0">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383CFF4-D864-4CC7-9222-D92CEDB59789}" type="datetimeFigureOut">
              <a:rPr lang="ru-RU" smtClean="0"/>
              <a:t>02.01.2020</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102BF3-87DB-475E-A1DA-275684AD3E14}" type="slidenum">
              <a:rPr lang="ru-RU" smtClean="0"/>
              <a:t>‹#›</a:t>
            </a:fld>
            <a:endParaRPr lang="ru-RU"/>
          </a:p>
        </p:txBody>
      </p:sp>
    </p:spTree>
    <p:extLst>
      <p:ext uri="{BB962C8B-B14F-4D97-AF65-F5344CB8AC3E}">
        <p14:creationId xmlns:p14="http://schemas.microsoft.com/office/powerpoint/2010/main" val="19803590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48102BF3-87DB-475E-A1DA-275684AD3E14}" type="slidenum">
              <a:rPr lang="ru-RU" smtClean="0"/>
              <a:t>3</a:t>
            </a:fld>
            <a:endParaRPr lang="ru-RU"/>
          </a:p>
        </p:txBody>
      </p:sp>
    </p:spTree>
    <p:extLst>
      <p:ext uri="{BB962C8B-B14F-4D97-AF65-F5344CB8AC3E}">
        <p14:creationId xmlns:p14="http://schemas.microsoft.com/office/powerpoint/2010/main" val="26634239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881D038-011A-47D6-BFE5-F084B3F01890}" type="datetimeFigureOut">
              <a:rPr lang="ru-RU" smtClean="0"/>
              <a:t>02.01.2020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3627520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881D038-011A-47D6-BFE5-F084B3F01890}" type="datetimeFigureOut">
              <a:rPr lang="ru-RU" smtClean="0"/>
              <a:t>02.01.2020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22060071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881D038-011A-47D6-BFE5-F084B3F01890}" type="datetimeFigureOut">
              <a:rPr lang="ru-RU" smtClean="0"/>
              <a:t>02.01.2020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1688823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0881D038-011A-47D6-BFE5-F084B3F01890}" type="datetimeFigureOut">
              <a:rPr lang="ru-RU" smtClean="0"/>
              <a:t>02.01.2020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20029737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881D038-011A-47D6-BFE5-F084B3F01890}" type="datetimeFigureOut">
              <a:rPr lang="ru-RU" smtClean="0"/>
              <a:t>02.01.2020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1574356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8" name="Date Placeholder 7"/>
          <p:cNvSpPr>
            <a:spLocks noGrp="1"/>
          </p:cNvSpPr>
          <p:nvPr>
            <p:ph type="dt" sz="half" idx="10"/>
          </p:nvPr>
        </p:nvSpPr>
        <p:spPr/>
        <p:txBody>
          <a:bodyPr/>
          <a:lstStyle/>
          <a:p>
            <a:fld id="{0881D038-011A-47D6-BFE5-F084B3F01890}" type="datetimeFigureOut">
              <a:rPr lang="ru-RU" smtClean="0"/>
              <a:t>02.01.2020</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25416007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Date Placeholder 1"/>
          <p:cNvSpPr>
            <a:spLocks noGrp="1"/>
          </p:cNvSpPr>
          <p:nvPr>
            <p:ph type="dt" sz="half" idx="10"/>
          </p:nvPr>
        </p:nvSpPr>
        <p:spPr/>
        <p:txBody>
          <a:bodyPr/>
          <a:lstStyle/>
          <a:p>
            <a:fld id="{0881D038-011A-47D6-BFE5-F084B3F01890}" type="datetimeFigureOut">
              <a:rPr lang="ru-RU" smtClean="0"/>
              <a:t>02.01.2020</a:t>
            </a:fld>
            <a:endParaRPr lang="ru-RU"/>
          </a:p>
        </p:txBody>
      </p:sp>
      <p:sp>
        <p:nvSpPr>
          <p:cNvPr id="11" name="Footer Placeholder 10"/>
          <p:cNvSpPr>
            <a:spLocks noGrp="1"/>
          </p:cNvSpPr>
          <p:nvPr>
            <p:ph type="ftr" sz="quarter" idx="11"/>
          </p:nvPr>
        </p:nvSpPr>
        <p:spPr/>
        <p:txBody>
          <a:bodyPr/>
          <a:lstStyle/>
          <a:p>
            <a:endParaRPr lang="ru-RU"/>
          </a:p>
        </p:txBody>
      </p:sp>
      <p:sp>
        <p:nvSpPr>
          <p:cNvPr id="12" name="Slide Number Placeholder 11"/>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2616056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ru-RU" smtClean="0"/>
              <a:t>Образец заголовка</a:t>
            </a:r>
            <a:endParaRPr lang="en-US" dirty="0"/>
          </a:p>
        </p:txBody>
      </p:sp>
      <p:sp>
        <p:nvSpPr>
          <p:cNvPr id="2" name="Date Placeholder 1"/>
          <p:cNvSpPr>
            <a:spLocks noGrp="1"/>
          </p:cNvSpPr>
          <p:nvPr>
            <p:ph type="dt" sz="half" idx="10"/>
          </p:nvPr>
        </p:nvSpPr>
        <p:spPr/>
        <p:txBody>
          <a:bodyPr/>
          <a:lstStyle/>
          <a:p>
            <a:fld id="{0881D038-011A-47D6-BFE5-F084B3F01890}" type="datetimeFigureOut">
              <a:rPr lang="ru-RU" smtClean="0"/>
              <a:t>02.01.2020</a:t>
            </a:fld>
            <a:endParaRPr lang="ru-RU"/>
          </a:p>
        </p:txBody>
      </p:sp>
      <p:sp>
        <p:nvSpPr>
          <p:cNvPr id="7" name="Footer Placeholder 6"/>
          <p:cNvSpPr>
            <a:spLocks noGrp="1"/>
          </p:cNvSpPr>
          <p:nvPr>
            <p:ph type="ftr" sz="quarter" idx="11"/>
          </p:nvPr>
        </p:nvSpPr>
        <p:spPr/>
        <p:txBody>
          <a:bodyPr/>
          <a:lstStyle/>
          <a:p>
            <a:endParaRPr lang="ru-RU"/>
          </a:p>
        </p:txBody>
      </p:sp>
      <p:sp>
        <p:nvSpPr>
          <p:cNvPr id="8" name="Slide Number Placeholder 7"/>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3825000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881D038-011A-47D6-BFE5-F084B3F01890}" type="datetimeFigureOut">
              <a:rPr lang="ru-RU" smtClean="0"/>
              <a:t>02.01.2020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25944263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ru-RU" smtClean="0"/>
              <a:t>Образец заголовка</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0881D038-011A-47D6-BFE5-F084B3F01890}" type="datetimeFigureOut">
              <a:rPr lang="ru-RU" smtClean="0"/>
              <a:t>02.01.2020</a:t>
            </a:fld>
            <a:endParaRPr lang="ru-RU"/>
          </a:p>
        </p:txBody>
      </p:sp>
      <p:sp>
        <p:nvSpPr>
          <p:cNvPr id="9" name="Footer Placeholder 8"/>
          <p:cNvSpPr>
            <a:spLocks noGrp="1"/>
          </p:cNvSpPr>
          <p:nvPr>
            <p:ph type="ftr" sz="quarter" idx="11"/>
          </p:nvPr>
        </p:nvSpPr>
        <p:spPr/>
        <p:txBody>
          <a:bodyPr/>
          <a:lstStyle/>
          <a:p>
            <a:endParaRPr lang="ru-RU"/>
          </a:p>
        </p:txBody>
      </p:sp>
      <p:sp>
        <p:nvSpPr>
          <p:cNvPr id="10" name="Slide Number Placeholder 9"/>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3495476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8" name="Date Placeholder 7"/>
          <p:cNvSpPr>
            <a:spLocks noGrp="1"/>
          </p:cNvSpPr>
          <p:nvPr>
            <p:ph type="dt" sz="half" idx="10"/>
          </p:nvPr>
        </p:nvSpPr>
        <p:spPr/>
        <p:txBody>
          <a:bodyPr/>
          <a:lstStyle/>
          <a:p>
            <a:fld id="{0881D038-011A-47D6-BFE5-F084B3F01890}" type="datetimeFigureOut">
              <a:rPr lang="ru-RU" smtClean="0"/>
              <a:t>02.01.2020</a:t>
            </a:fld>
            <a:endParaRPr lang="ru-RU"/>
          </a:p>
        </p:txBody>
      </p:sp>
      <p:sp>
        <p:nvSpPr>
          <p:cNvPr id="9" name="Footer Placeholder 8"/>
          <p:cNvSpPr>
            <a:spLocks noGrp="1"/>
          </p:cNvSpPr>
          <p:nvPr>
            <p:ph type="ftr" sz="quarter" idx="11"/>
          </p:nvPr>
        </p:nvSpPr>
        <p:spPr>
          <a:xfrm>
            <a:off x="3499101" y="6356350"/>
            <a:ext cx="5911517" cy="365125"/>
          </a:xfrm>
        </p:spPr>
        <p:txBody>
          <a:bodyPr/>
          <a:lstStyle/>
          <a:p>
            <a:endParaRPr lang="ru-RU"/>
          </a:p>
        </p:txBody>
      </p:sp>
      <p:sp>
        <p:nvSpPr>
          <p:cNvPr id="10" name="Slide Number Placeholder 9"/>
          <p:cNvSpPr>
            <a:spLocks noGrp="1"/>
          </p:cNvSpPr>
          <p:nvPr>
            <p:ph type="sldNum" sz="quarter" idx="12"/>
          </p:nvPr>
        </p:nvSpPr>
        <p:spPr/>
        <p:txBody>
          <a:bodyPr/>
          <a:lstStyle/>
          <a:p>
            <a:fld id="{72D283D1-17A5-4B98-993C-EAF8D07F9788}" type="slidenum">
              <a:rPr lang="ru-RU" smtClean="0"/>
              <a:t>‹#›</a:t>
            </a:fld>
            <a:endParaRPr lang="ru-RU"/>
          </a:p>
        </p:txBody>
      </p:sp>
    </p:spTree>
    <p:extLst>
      <p:ext uri="{BB962C8B-B14F-4D97-AF65-F5344CB8AC3E}">
        <p14:creationId xmlns:p14="http://schemas.microsoft.com/office/powerpoint/2010/main" val="36373538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0881D038-011A-47D6-BFE5-F084B3F01890}" type="datetimeFigureOut">
              <a:rPr lang="ru-RU" smtClean="0"/>
              <a:t>02.01.2020</a:t>
            </a:fld>
            <a:endParaRPr lang="ru-RU"/>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ru-RU"/>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72D283D1-17A5-4B98-993C-EAF8D07F9788}" type="slidenum">
              <a:rPr lang="ru-RU" smtClean="0"/>
              <a:t>‹#›</a:t>
            </a:fld>
            <a:endParaRPr lang="ru-RU"/>
          </a:p>
        </p:txBody>
      </p:sp>
    </p:spTree>
    <p:extLst>
      <p:ext uri="{BB962C8B-B14F-4D97-AF65-F5344CB8AC3E}">
        <p14:creationId xmlns:p14="http://schemas.microsoft.com/office/powerpoint/2010/main" val="40035000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9847" y="2547870"/>
            <a:ext cx="7315200" cy="1218084"/>
          </a:xfrm>
        </p:spPr>
        <p:txBody>
          <a:bodyPr/>
          <a:lstStyle/>
          <a:p>
            <a:pPr algn="ctr"/>
            <a:r>
              <a:rPr lang="ru-RU" dirty="0" smtClean="0"/>
              <a:t>Иван </a:t>
            </a:r>
            <a:r>
              <a:rPr lang="en-US" dirty="0" smtClean="0"/>
              <a:t>III </a:t>
            </a:r>
            <a:r>
              <a:rPr lang="ru-RU" dirty="0" smtClean="0"/>
              <a:t>Васильевич</a:t>
            </a:r>
            <a:endParaRPr lang="ru-RU" dirty="0"/>
          </a:p>
        </p:txBody>
      </p:sp>
      <p:sp>
        <p:nvSpPr>
          <p:cNvPr id="3" name="Подзаголовок 2"/>
          <p:cNvSpPr>
            <a:spLocks noGrp="1"/>
          </p:cNvSpPr>
          <p:nvPr>
            <p:ph type="subTitle" idx="1"/>
          </p:nvPr>
        </p:nvSpPr>
        <p:spPr>
          <a:xfrm>
            <a:off x="1069847" y="3884011"/>
            <a:ext cx="7315200" cy="1524492"/>
          </a:xfrm>
        </p:spPr>
        <p:txBody>
          <a:bodyPr>
            <a:normAutofit fontScale="92500" lnSpcReduction="10000"/>
          </a:bodyPr>
          <a:lstStyle/>
          <a:p>
            <a:pPr algn="ctr"/>
            <a:r>
              <a:rPr lang="ru-RU" dirty="0" smtClean="0">
                <a:solidFill>
                  <a:schemeClr val="bg1"/>
                </a:solidFill>
                <a:latin typeface="Arial" panose="020B0604020202020204" pitchFamily="34" charset="0"/>
                <a:cs typeface="Arial" panose="020B0604020202020204" pitchFamily="34" charset="0"/>
              </a:rPr>
              <a:t>Выполнила студентка </a:t>
            </a:r>
          </a:p>
          <a:p>
            <a:pPr algn="ctr"/>
            <a:r>
              <a:rPr lang="ru-RU" dirty="0" smtClean="0">
                <a:solidFill>
                  <a:schemeClr val="bg1"/>
                </a:solidFill>
                <a:latin typeface="Arial" panose="020B0604020202020204" pitchFamily="34" charset="0"/>
                <a:cs typeface="Arial" panose="020B0604020202020204" pitchFamily="34" charset="0"/>
              </a:rPr>
              <a:t>группы </a:t>
            </a:r>
            <a:r>
              <a:rPr lang="ru-RU" dirty="0" smtClean="0">
                <a:solidFill>
                  <a:schemeClr val="bg1"/>
                </a:solidFill>
                <a:latin typeface="Arial" panose="020B0604020202020204" pitchFamily="34" charset="0"/>
                <a:cs typeface="Arial" panose="020B0604020202020204" pitchFamily="34" charset="0"/>
              </a:rPr>
              <a:t>1211</a:t>
            </a:r>
          </a:p>
          <a:p>
            <a:pPr algn="ctr"/>
            <a:r>
              <a:rPr lang="ru-RU" dirty="0" smtClean="0">
                <a:solidFill>
                  <a:schemeClr val="bg1"/>
                </a:solidFill>
                <a:latin typeface="Arial" panose="020B0604020202020204" pitchFamily="34" charset="0"/>
                <a:cs typeface="Arial" panose="020B0604020202020204" pitchFamily="34" charset="0"/>
              </a:rPr>
              <a:t>Чумакова Лада Михайловна</a:t>
            </a:r>
            <a:endParaRPr lang="ru-RU" dirty="0" smtClean="0">
              <a:solidFill>
                <a:schemeClr val="bg1"/>
              </a:solidFill>
              <a:latin typeface="Arial" panose="020B0604020202020204" pitchFamily="34" charset="0"/>
              <a:cs typeface="Arial" panose="020B0604020202020204" pitchFamily="34" charset="0"/>
            </a:endParaRPr>
          </a:p>
          <a:p>
            <a:pPr algn="ctr"/>
            <a:r>
              <a:rPr lang="ru-RU" dirty="0" smtClean="0">
                <a:solidFill>
                  <a:schemeClr val="bg1"/>
                </a:solidFill>
                <a:latin typeface="Arial" panose="020B0604020202020204" pitchFamily="34" charset="0"/>
                <a:cs typeface="Arial" panose="020B0604020202020204" pitchFamily="34" charset="0"/>
              </a:rPr>
              <a:t>Преподаватель: Макаревская Нина Юрьевна</a:t>
            </a:r>
            <a:endParaRPr lang="ru-RU" dirty="0">
              <a:solidFill>
                <a:schemeClr val="bg1"/>
              </a:solidFill>
              <a:latin typeface="Arial" panose="020B0604020202020204" pitchFamily="34" charset="0"/>
              <a:cs typeface="Arial" panose="020B0604020202020204" pitchFamily="34" charset="0"/>
            </a:endParaRPr>
          </a:p>
        </p:txBody>
      </p:sp>
      <p:sp>
        <p:nvSpPr>
          <p:cNvPr id="4" name="Прямоугольник 3"/>
          <p:cNvSpPr/>
          <p:nvPr/>
        </p:nvSpPr>
        <p:spPr>
          <a:xfrm>
            <a:off x="1430456" y="836783"/>
            <a:ext cx="6593983" cy="1200329"/>
          </a:xfrm>
          <a:prstGeom prst="rect">
            <a:avLst/>
          </a:prstGeom>
        </p:spPr>
        <p:txBody>
          <a:bodyPr wrap="square">
            <a:spAutoFit/>
          </a:bodyPr>
          <a:lstStyle/>
          <a:p>
            <a:pPr algn="ctr"/>
            <a:r>
              <a:rPr lang="ru-RU" dirty="0" smtClean="0">
                <a:solidFill>
                  <a:schemeClr val="bg1"/>
                </a:solidFill>
                <a:latin typeface="Arial" panose="020B0604020202020204" pitchFamily="34" charset="0"/>
                <a:cs typeface="Arial" panose="020B0604020202020204" pitchFamily="34" charset="0"/>
              </a:rPr>
              <a:t>Министерство образования и науки Хабаровского края</a:t>
            </a:r>
          </a:p>
          <a:p>
            <a:pPr algn="ctr"/>
            <a:r>
              <a:rPr lang="ru-RU" dirty="0" smtClean="0">
                <a:solidFill>
                  <a:schemeClr val="bg1"/>
                </a:solidFill>
                <a:latin typeface="Arial" panose="020B0604020202020204" pitchFamily="34" charset="0"/>
                <a:cs typeface="Arial" panose="020B0604020202020204" pitchFamily="34" charset="0"/>
              </a:rPr>
              <a:t>Краевое </a:t>
            </a:r>
            <a:r>
              <a:rPr lang="ru-RU" dirty="0" smtClean="0">
                <a:solidFill>
                  <a:schemeClr val="bg1"/>
                </a:solidFill>
                <a:latin typeface="Arial" panose="020B0604020202020204" pitchFamily="34" charset="0"/>
                <a:cs typeface="Arial" panose="020B0604020202020204" pitchFamily="34" charset="0"/>
              </a:rPr>
              <a:t>государственное бюджетное</a:t>
            </a:r>
          </a:p>
          <a:p>
            <a:pPr algn="ctr"/>
            <a:r>
              <a:rPr lang="ru-RU" dirty="0" smtClean="0">
                <a:solidFill>
                  <a:schemeClr val="bg1"/>
                </a:solidFill>
                <a:latin typeface="Arial" panose="020B0604020202020204" pitchFamily="34" charset="0"/>
                <a:cs typeface="Arial" panose="020B0604020202020204" pitchFamily="34" charset="0"/>
              </a:rPr>
              <a:t>Профессиональное образовательное учреждение</a:t>
            </a:r>
          </a:p>
          <a:p>
            <a:pPr algn="ctr"/>
            <a:r>
              <a:rPr lang="ru-RU" dirty="0" smtClean="0">
                <a:solidFill>
                  <a:schemeClr val="bg1"/>
                </a:solidFill>
                <a:latin typeface="Arial" panose="020B0604020202020204" pitchFamily="34" charset="0"/>
                <a:cs typeface="Arial" panose="020B0604020202020204" pitchFamily="34" charset="0"/>
              </a:rPr>
              <a:t>«Комсомольский-на-Амуре колледж технологий и сервиса» </a:t>
            </a:r>
            <a:endParaRPr lang="ru-RU"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9144187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1000"/>
                                        <p:tgtEl>
                                          <p:spTgt spid="4">
                                            <p:txEl>
                                              <p:pRg st="1" end="1"/>
                                            </p:txEl>
                                          </p:spTgt>
                                        </p:tgtEl>
                                      </p:cBhvr>
                                    </p:animEffect>
                                    <p:anim calcmode="lin" valueType="num">
                                      <p:cBhvr>
                                        <p:cTn id="8" dur="10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4">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0"/>
                                        <p:tgtEl>
                                          <p:spTgt spid="4">
                                            <p:txEl>
                                              <p:pRg st="0" end="0"/>
                                            </p:txEl>
                                          </p:spTgt>
                                        </p:tgtEl>
                                      </p:cBhvr>
                                    </p:animEffect>
                                    <p:anim calcmode="lin" valueType="num">
                                      <p:cBhvr>
                                        <p:cTn id="15"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4">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4">
                                            <p:txEl>
                                              <p:pRg st="3" end="3"/>
                                            </p:txEl>
                                          </p:spTgt>
                                        </p:tgtEl>
                                        <p:attrNameLst>
                                          <p:attrName>style.visibility</p:attrName>
                                        </p:attrNameLst>
                                      </p:cBhvr>
                                      <p:to>
                                        <p:strVal val="visible"/>
                                      </p:to>
                                    </p:set>
                                    <p:animEffect transition="in" filter="fade">
                                      <p:cBhvr>
                                        <p:cTn id="24" dur="1000"/>
                                        <p:tgtEl>
                                          <p:spTgt spid="4">
                                            <p:txEl>
                                              <p:pRg st="3" end="3"/>
                                            </p:txEl>
                                          </p:spTgt>
                                        </p:tgtEl>
                                      </p:cBhvr>
                                    </p:animEffect>
                                    <p:anim calcmode="lin" valueType="num">
                                      <p:cBhvr>
                                        <p:cTn id="25" dur="1000" fill="hold"/>
                                        <p:tgtEl>
                                          <p:spTgt spid="4">
                                            <p:txEl>
                                              <p:pRg st="3" end="3"/>
                                            </p:txEl>
                                          </p:spTgt>
                                        </p:tgtEl>
                                        <p:attrNameLst>
                                          <p:attrName>ppt_x</p:attrName>
                                        </p:attrNameLst>
                                      </p:cBhvr>
                                      <p:tavLst>
                                        <p:tav tm="0">
                                          <p:val>
                                            <p:strVal val="#ppt_x"/>
                                          </p:val>
                                        </p:tav>
                                        <p:tav tm="100000">
                                          <p:val>
                                            <p:strVal val="#ppt_x"/>
                                          </p:val>
                                        </p:tav>
                                      </p:tavLst>
                                    </p:anim>
                                    <p:anim calcmode="lin" valueType="num">
                                      <p:cBhvr>
                                        <p:cTn id="26" dur="1000" fill="hold"/>
                                        <p:tgtEl>
                                          <p:spTgt spid="4">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7" presetClass="entr" presetSubtype="0" fill="hold" grpId="0" nodeType="click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anim calcmode="lin" valueType="num">
                                      <p:cBhvr>
                                        <p:cTn id="32" dur="1000" fill="hold"/>
                                        <p:tgtEl>
                                          <p:spTgt spid="2"/>
                                        </p:tgtEl>
                                        <p:attrNameLst>
                                          <p:attrName>ppt_x</p:attrName>
                                        </p:attrNameLst>
                                      </p:cBhvr>
                                      <p:tavLst>
                                        <p:tav tm="0">
                                          <p:val>
                                            <p:strVal val="#ppt_x"/>
                                          </p:val>
                                        </p:tav>
                                        <p:tav tm="100000">
                                          <p:val>
                                            <p:strVal val="#ppt_x"/>
                                          </p:val>
                                        </p:tav>
                                      </p:tavLst>
                                    </p:anim>
                                    <p:anim calcmode="lin" valueType="num">
                                      <p:cBhvr>
                                        <p:cTn id="33"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3">
                                            <p:txEl>
                                              <p:pRg st="0" end="0"/>
                                            </p:txEl>
                                          </p:spTgt>
                                        </p:tgtEl>
                                        <p:attrNameLst>
                                          <p:attrName>style.visibility</p:attrName>
                                        </p:attrNameLst>
                                      </p:cBhvr>
                                      <p:to>
                                        <p:strVal val="visible"/>
                                      </p:to>
                                    </p:set>
                                    <p:animEffect transition="in" filter="fade">
                                      <p:cBhvr>
                                        <p:cTn id="38" dur="1000"/>
                                        <p:tgtEl>
                                          <p:spTgt spid="3">
                                            <p:txEl>
                                              <p:pRg st="0" end="0"/>
                                            </p:txEl>
                                          </p:spTgt>
                                        </p:tgtEl>
                                      </p:cBhvr>
                                    </p:animEffect>
                                    <p:anim calcmode="lin" valueType="num">
                                      <p:cBhvr>
                                        <p:cTn id="39"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40"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42" presetClass="entr" presetSubtype="0" fill="hold" nodeType="clickEffect">
                                  <p:stCondLst>
                                    <p:cond delay="0"/>
                                  </p:stCondLst>
                                  <p:childTnLst>
                                    <p:set>
                                      <p:cBhvr>
                                        <p:cTn id="44" dur="1" fill="hold">
                                          <p:stCondLst>
                                            <p:cond delay="0"/>
                                          </p:stCondLst>
                                        </p:cTn>
                                        <p:tgtEl>
                                          <p:spTgt spid="3">
                                            <p:txEl>
                                              <p:pRg st="1" end="1"/>
                                            </p:txEl>
                                          </p:spTgt>
                                        </p:tgtEl>
                                        <p:attrNameLst>
                                          <p:attrName>style.visibility</p:attrName>
                                        </p:attrNameLst>
                                      </p:cBhvr>
                                      <p:to>
                                        <p:strVal val="visible"/>
                                      </p:to>
                                    </p:set>
                                    <p:animEffect transition="in" filter="fade">
                                      <p:cBhvr>
                                        <p:cTn id="45" dur="1000"/>
                                        <p:tgtEl>
                                          <p:spTgt spid="3">
                                            <p:txEl>
                                              <p:pRg st="1" end="1"/>
                                            </p:txEl>
                                          </p:spTgt>
                                        </p:tgtEl>
                                      </p:cBhvr>
                                    </p:animEffect>
                                    <p:anim calcmode="lin" valueType="num">
                                      <p:cBhvr>
                                        <p:cTn id="4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47" dur="1000" fill="hold"/>
                                        <p:tgtEl>
                                          <p:spTgt spid="3">
                                            <p:txEl>
                                              <p:pRg st="1" end="1"/>
                                            </p:txEl>
                                          </p:spTgt>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0"/>
                                  </p:stCondLst>
                                  <p:childTnLst>
                                    <p:set>
                                      <p:cBhvr>
                                        <p:cTn id="49" dur="1" fill="hold">
                                          <p:stCondLst>
                                            <p:cond delay="0"/>
                                          </p:stCondLst>
                                        </p:cTn>
                                        <p:tgtEl>
                                          <p:spTgt spid="3">
                                            <p:txEl>
                                              <p:pRg st="2" end="2"/>
                                            </p:txEl>
                                          </p:spTgt>
                                        </p:tgtEl>
                                        <p:attrNameLst>
                                          <p:attrName>style.visibility</p:attrName>
                                        </p:attrNameLst>
                                      </p:cBhvr>
                                      <p:to>
                                        <p:strVal val="visible"/>
                                      </p:to>
                                    </p:set>
                                    <p:animEffect transition="in" filter="fade">
                                      <p:cBhvr>
                                        <p:cTn id="50" dur="1000"/>
                                        <p:tgtEl>
                                          <p:spTgt spid="3">
                                            <p:txEl>
                                              <p:pRg st="2" end="2"/>
                                            </p:txEl>
                                          </p:spTgt>
                                        </p:tgtEl>
                                      </p:cBhvr>
                                    </p:animEffect>
                                    <p:anim calcmode="lin" valueType="num">
                                      <p:cBhvr>
                                        <p:cTn id="5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52" dur="1000" fill="hold"/>
                                        <p:tgtEl>
                                          <p:spTgt spid="3">
                                            <p:txEl>
                                              <p:pRg st="2" end="2"/>
                                            </p:txEl>
                                          </p:spTgt>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0"/>
                                  </p:stCondLst>
                                  <p:childTnLst>
                                    <p:set>
                                      <p:cBhvr>
                                        <p:cTn id="54" dur="1" fill="hold">
                                          <p:stCondLst>
                                            <p:cond delay="0"/>
                                          </p:stCondLst>
                                        </p:cTn>
                                        <p:tgtEl>
                                          <p:spTgt spid="3">
                                            <p:txEl>
                                              <p:pRg st="3" end="3"/>
                                            </p:txEl>
                                          </p:spTgt>
                                        </p:tgtEl>
                                        <p:attrNameLst>
                                          <p:attrName>style.visibility</p:attrName>
                                        </p:attrNameLst>
                                      </p:cBhvr>
                                      <p:to>
                                        <p:strVal val="visible"/>
                                      </p:to>
                                    </p:set>
                                    <p:animEffect transition="in" filter="fade">
                                      <p:cBhvr>
                                        <p:cTn id="55" dur="1000"/>
                                        <p:tgtEl>
                                          <p:spTgt spid="3">
                                            <p:txEl>
                                              <p:pRg st="3" end="3"/>
                                            </p:txEl>
                                          </p:spTgt>
                                        </p:tgtEl>
                                      </p:cBhvr>
                                    </p:animEffect>
                                    <p:anim calcmode="lin" valueType="num">
                                      <p:cBhvr>
                                        <p:cTn id="5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5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Реформы Ивана </a:t>
            </a:r>
            <a:r>
              <a:rPr lang="en-US" dirty="0" smtClean="0"/>
              <a:t>III</a:t>
            </a:r>
            <a:endParaRPr lang="ru-RU" dirty="0"/>
          </a:p>
        </p:txBody>
      </p:sp>
      <p:sp>
        <p:nvSpPr>
          <p:cNvPr id="3" name="Объект 2"/>
          <p:cNvSpPr>
            <a:spLocks noGrp="1"/>
          </p:cNvSpPr>
          <p:nvPr>
            <p:ph idx="1"/>
          </p:nvPr>
        </p:nvSpPr>
        <p:spPr/>
        <p:txBody>
          <a:bodyPr>
            <a:noAutofit/>
          </a:bodyPr>
          <a:lstStyle/>
          <a:p>
            <a:pPr algn="just"/>
            <a:r>
              <a:rPr lang="ru-RU" sz="2400" dirty="0">
                <a:solidFill>
                  <a:schemeClr val="tx1"/>
                </a:solidFill>
                <a:latin typeface="Arial" panose="020B0604020202020204" pitchFamily="34" charset="0"/>
                <a:cs typeface="Arial" panose="020B0604020202020204" pitchFamily="34" charset="0"/>
              </a:rPr>
              <a:t>При Иване III началось оформление титула «великого князя всея Руси», а в некоторых документах он называет себя царем</a:t>
            </a:r>
            <a:r>
              <a:rPr lang="ru-RU" sz="2400" dirty="0" smtClean="0">
                <a:solidFill>
                  <a:schemeClr val="tx1"/>
                </a:solidFill>
                <a:latin typeface="Arial" panose="020B0604020202020204" pitchFamily="34" charset="0"/>
                <a:cs typeface="Arial" panose="020B0604020202020204" pitchFamily="34" charset="0"/>
              </a:rPr>
              <a:t>.</a:t>
            </a:r>
            <a:endParaRPr lang="ru-RU" sz="2400" dirty="0">
              <a:solidFill>
                <a:schemeClr val="tx1"/>
              </a:solidFill>
              <a:latin typeface="Arial" panose="020B0604020202020204" pitchFamily="34" charset="0"/>
              <a:cs typeface="Arial" panose="020B0604020202020204" pitchFamily="34" charset="0"/>
            </a:endParaRPr>
          </a:p>
          <a:p>
            <a:pPr algn="just"/>
            <a:r>
              <a:rPr lang="ru-RU" sz="2400" dirty="0">
                <a:solidFill>
                  <a:schemeClr val="tx1"/>
                </a:solidFill>
                <a:latin typeface="Arial" panose="020B0604020202020204" pitchFamily="34" charset="0"/>
                <a:cs typeface="Arial" panose="020B0604020202020204" pitchFamily="34" charset="0"/>
              </a:rPr>
              <a:t>Для внутреннего порядка в стране Иван III в 1497 г. разработал Свод гражданских законов (Судебник). Главным судьей был великий князь, высшим учреждением стала Боярская дума. Появились приказная и поместная системы управления</a:t>
            </a:r>
            <a:r>
              <a:rPr lang="ru-RU" sz="2400" dirty="0" smtClean="0">
                <a:solidFill>
                  <a:schemeClr val="tx1"/>
                </a:solidFill>
                <a:latin typeface="Arial" panose="020B0604020202020204" pitchFamily="34" charset="0"/>
                <a:cs typeface="Arial" panose="020B0604020202020204" pitchFamily="34" charset="0"/>
              </a:rPr>
              <a:t>.</a:t>
            </a:r>
            <a:endParaRPr lang="ru-RU" sz="2400" dirty="0">
              <a:solidFill>
                <a:schemeClr val="tx1"/>
              </a:solidFill>
              <a:latin typeface="Arial" panose="020B0604020202020204" pitchFamily="34" charset="0"/>
              <a:cs typeface="Arial" panose="020B0604020202020204" pitchFamily="34" charset="0"/>
            </a:endParaRPr>
          </a:p>
          <a:p>
            <a:pPr algn="just"/>
            <a:r>
              <a:rPr lang="ru-RU" sz="2400" dirty="0">
                <a:solidFill>
                  <a:schemeClr val="tx1"/>
                </a:solidFill>
                <a:latin typeface="Arial" panose="020B0604020202020204" pitchFamily="34" charset="0"/>
                <a:cs typeface="Arial" panose="020B0604020202020204" pitchFamily="34" charset="0"/>
              </a:rPr>
              <a:t>Принятие Судебника Ивана III стало предпосылкой установления на Руси крепостного права. Закон ограничивал выход крестьян и давал им право перехода от одного владельца к другому один раз в году (Юрьев день).</a:t>
            </a:r>
          </a:p>
        </p:txBody>
      </p:sp>
    </p:spTree>
    <p:extLst>
      <p:ext uri="{BB962C8B-B14F-4D97-AF65-F5344CB8AC3E}">
        <p14:creationId xmlns:p14="http://schemas.microsoft.com/office/powerpoint/2010/main" val="165558056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Итоги правления</a:t>
            </a:r>
            <a:endParaRPr lang="ru-RU" dirty="0"/>
          </a:p>
        </p:txBody>
      </p:sp>
      <p:sp>
        <p:nvSpPr>
          <p:cNvPr id="3" name="Объект 2"/>
          <p:cNvSpPr>
            <a:spLocks noGrp="1"/>
          </p:cNvSpPr>
          <p:nvPr>
            <p:ph idx="1"/>
          </p:nvPr>
        </p:nvSpPr>
        <p:spPr/>
        <p:txBody>
          <a:bodyPr>
            <a:noAutofit/>
          </a:bodyPr>
          <a:lstStyle/>
          <a:p>
            <a:pPr algn="just"/>
            <a:r>
              <a:rPr lang="ru-RU" sz="3200" dirty="0">
                <a:solidFill>
                  <a:schemeClr val="tx1"/>
                </a:solidFill>
                <a:latin typeface="Arial" panose="020B0604020202020204" pitchFamily="34" charset="0"/>
                <a:cs typeface="Arial" panose="020B0604020202020204" pitchFamily="34" charset="0"/>
              </a:rPr>
              <a:t>При Иване III значительно расширилась территория Руси, Москва стала центром русского централизованного государства</a:t>
            </a:r>
            <a:r>
              <a:rPr lang="ru-RU" sz="3200" dirty="0" smtClean="0">
                <a:solidFill>
                  <a:schemeClr val="tx1"/>
                </a:solidFill>
                <a:latin typeface="Arial" panose="020B0604020202020204" pitchFamily="34" charset="0"/>
                <a:cs typeface="Arial" panose="020B0604020202020204" pitchFamily="34" charset="0"/>
              </a:rPr>
              <a:t>.</a:t>
            </a:r>
            <a:endParaRPr lang="ru-RU" sz="3200" dirty="0">
              <a:solidFill>
                <a:schemeClr val="tx1"/>
              </a:solidFill>
              <a:latin typeface="Arial" panose="020B0604020202020204" pitchFamily="34" charset="0"/>
              <a:cs typeface="Arial" panose="020B0604020202020204" pitchFamily="34" charset="0"/>
            </a:endParaRPr>
          </a:p>
          <a:p>
            <a:pPr algn="just"/>
            <a:r>
              <a:rPr lang="ru-RU" sz="3200" dirty="0">
                <a:solidFill>
                  <a:schemeClr val="tx1"/>
                </a:solidFill>
                <a:latin typeface="Arial" panose="020B0604020202020204" pitchFamily="34" charset="0"/>
                <a:cs typeface="Arial" panose="020B0604020202020204" pitchFamily="34" charset="0"/>
              </a:rPr>
              <a:t>Эпоха Ивана III ознаменована окончательным освобождением Руси от татаро-монгольского ига</a:t>
            </a:r>
            <a:r>
              <a:rPr lang="ru-RU" sz="3200" dirty="0" smtClean="0">
                <a:solidFill>
                  <a:schemeClr val="tx1"/>
                </a:solidFill>
                <a:latin typeface="Arial" panose="020B0604020202020204" pitchFamily="34" charset="0"/>
                <a:cs typeface="Arial" panose="020B0604020202020204" pitchFamily="34" charset="0"/>
              </a:rPr>
              <a:t>.</a:t>
            </a:r>
            <a:endParaRPr lang="ru-RU" sz="3200" dirty="0">
              <a:solidFill>
                <a:schemeClr val="tx1"/>
              </a:solidFill>
              <a:latin typeface="Arial" panose="020B0604020202020204" pitchFamily="34" charset="0"/>
              <a:cs typeface="Arial" panose="020B0604020202020204" pitchFamily="34" charset="0"/>
            </a:endParaRPr>
          </a:p>
          <a:p>
            <a:pPr algn="just"/>
            <a:r>
              <a:rPr lang="ru-RU" sz="3200" dirty="0">
                <a:solidFill>
                  <a:schemeClr val="tx1"/>
                </a:solidFill>
                <a:latin typeface="Arial" panose="020B0604020202020204" pitchFamily="34" charset="0"/>
                <a:cs typeface="Arial" panose="020B0604020202020204" pitchFamily="34" charset="0"/>
              </a:rPr>
              <a:t>Во время правления Ивана III были построены Успенский и Благовещенский соборы, </a:t>
            </a:r>
            <a:r>
              <a:rPr lang="ru-RU" sz="3200" dirty="0" err="1">
                <a:solidFill>
                  <a:schemeClr val="tx1"/>
                </a:solidFill>
                <a:latin typeface="Arial" panose="020B0604020202020204" pitchFamily="34" charset="0"/>
                <a:cs typeface="Arial" panose="020B0604020202020204" pitchFamily="34" charset="0"/>
              </a:rPr>
              <a:t>Грановитая</a:t>
            </a:r>
            <a:r>
              <a:rPr lang="ru-RU" sz="3200" dirty="0">
                <a:solidFill>
                  <a:schemeClr val="tx1"/>
                </a:solidFill>
                <a:latin typeface="Arial" panose="020B0604020202020204" pitchFamily="34" charset="0"/>
                <a:cs typeface="Arial" panose="020B0604020202020204" pitchFamily="34" charset="0"/>
              </a:rPr>
              <a:t> палата, церковь </a:t>
            </a:r>
            <a:r>
              <a:rPr lang="ru-RU" sz="3200" dirty="0" err="1">
                <a:solidFill>
                  <a:schemeClr val="tx1"/>
                </a:solidFill>
                <a:latin typeface="Arial" panose="020B0604020202020204" pitchFamily="34" charset="0"/>
                <a:cs typeface="Arial" panose="020B0604020202020204" pitchFamily="34" charset="0"/>
              </a:rPr>
              <a:t>Ризоположения</a:t>
            </a:r>
            <a:r>
              <a:rPr lang="ru-RU" sz="3200" dirty="0">
                <a:solidFill>
                  <a:schemeClr val="tx1"/>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25921230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a:stretch>
            <a:fillRect/>
          </a:stretch>
        </p:blipFill>
        <p:spPr>
          <a:xfrm>
            <a:off x="507374" y="388089"/>
            <a:ext cx="4966148" cy="6124916"/>
          </a:xfrm>
          <a:prstGeom prst="rect">
            <a:avLst/>
          </a:prstGeom>
          <a:ln w="228600" cap="sq" cmpd="thickThin">
            <a:solidFill>
              <a:srgbClr val="000000"/>
            </a:solidFill>
            <a:prstDash val="solid"/>
            <a:miter lim="800000"/>
          </a:ln>
          <a:effectLst>
            <a:innerShdw blurRad="76200">
              <a:srgbClr val="000000"/>
            </a:innerShdw>
          </a:effectLst>
        </p:spPr>
      </p:pic>
      <p:pic>
        <p:nvPicPr>
          <p:cNvPr id="5" name="Рисунок 4"/>
          <p:cNvPicPr>
            <a:picLocks noChangeAspect="1"/>
          </p:cNvPicPr>
          <p:nvPr/>
        </p:nvPicPr>
        <p:blipFill>
          <a:blip r:embed="rId3"/>
          <a:stretch>
            <a:fillRect/>
          </a:stretch>
        </p:blipFill>
        <p:spPr>
          <a:xfrm>
            <a:off x="5872768" y="386526"/>
            <a:ext cx="5177306" cy="6126479"/>
          </a:xfrm>
          <a:prstGeom prst="rect">
            <a:avLst/>
          </a:prstGeom>
          <a:ln w="228600" cap="sq" cmpd="thickThin">
            <a:solidFill>
              <a:srgbClr val="000000"/>
            </a:solidFill>
            <a:prstDash val="solid"/>
            <a:miter lim="800000"/>
          </a:ln>
          <a:effectLst>
            <a:innerShdw blurRad="76200">
              <a:srgbClr val="000000"/>
            </a:innerShdw>
          </a:effectLst>
        </p:spPr>
      </p:pic>
    </p:spTree>
    <p:extLst>
      <p:ext uri="{BB962C8B-B14F-4D97-AF65-F5344CB8AC3E}">
        <p14:creationId xmlns:p14="http://schemas.microsoft.com/office/powerpoint/2010/main" val="91147734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Содержание</a:t>
            </a:r>
            <a:endParaRPr lang="ru-RU" dirty="0"/>
          </a:p>
        </p:txBody>
      </p:sp>
      <p:sp>
        <p:nvSpPr>
          <p:cNvPr id="3" name="Объект 2"/>
          <p:cNvSpPr>
            <a:spLocks noGrp="1"/>
          </p:cNvSpPr>
          <p:nvPr>
            <p:ph idx="1"/>
          </p:nvPr>
        </p:nvSpPr>
        <p:spPr/>
        <p:txBody>
          <a:bodyPr/>
          <a:lstStyle/>
          <a:p>
            <a:pPr algn="just"/>
            <a:r>
              <a:rPr lang="ru-RU" sz="3600" dirty="0" smtClean="0">
                <a:solidFill>
                  <a:schemeClr val="tx1"/>
                </a:solidFill>
                <a:latin typeface="Arial" panose="020B0604020202020204" pitchFamily="34" charset="0"/>
                <a:cs typeface="Arial" panose="020B0604020202020204" pitchFamily="34" charset="0"/>
              </a:rPr>
              <a:t>Иван </a:t>
            </a:r>
            <a:r>
              <a:rPr lang="en-US" sz="3600" dirty="0" smtClean="0">
                <a:solidFill>
                  <a:schemeClr val="tx1"/>
                </a:solidFill>
                <a:latin typeface="Arial" panose="020B0604020202020204" pitchFamily="34" charset="0"/>
                <a:cs typeface="Arial" panose="020B0604020202020204" pitchFamily="34" charset="0"/>
              </a:rPr>
              <a:t>III </a:t>
            </a:r>
            <a:r>
              <a:rPr lang="ru-RU" sz="3600" dirty="0" smtClean="0">
                <a:solidFill>
                  <a:schemeClr val="tx1"/>
                </a:solidFill>
                <a:latin typeface="Arial" panose="020B0604020202020204" pitchFamily="34" charset="0"/>
                <a:cs typeface="Arial" panose="020B0604020202020204" pitchFamily="34" charset="0"/>
              </a:rPr>
              <a:t>Васильевич</a:t>
            </a:r>
          </a:p>
          <a:p>
            <a:pPr algn="just"/>
            <a:r>
              <a:rPr lang="ru-RU" sz="3600" dirty="0" smtClean="0">
                <a:solidFill>
                  <a:schemeClr val="tx1"/>
                </a:solidFill>
                <a:latin typeface="Arial" panose="020B0604020202020204" pitchFamily="34" charset="0"/>
                <a:cs typeface="Arial" panose="020B0604020202020204" pitchFamily="34" charset="0"/>
              </a:rPr>
              <a:t>Внешняя политика Ивана </a:t>
            </a:r>
            <a:r>
              <a:rPr lang="en-US" sz="3600" dirty="0" smtClean="0">
                <a:solidFill>
                  <a:schemeClr val="tx1"/>
                </a:solidFill>
                <a:latin typeface="Arial" panose="020B0604020202020204" pitchFamily="34" charset="0"/>
                <a:cs typeface="Arial" panose="020B0604020202020204" pitchFamily="34" charset="0"/>
              </a:rPr>
              <a:t>III</a:t>
            </a:r>
          </a:p>
          <a:p>
            <a:pPr algn="just"/>
            <a:r>
              <a:rPr lang="ru-RU" sz="3600" dirty="0" smtClean="0">
                <a:solidFill>
                  <a:schemeClr val="tx1"/>
                </a:solidFill>
                <a:latin typeface="Arial" panose="020B0604020202020204" pitchFamily="34" charset="0"/>
                <a:cs typeface="Arial" panose="020B0604020202020204" pitchFamily="34" charset="0"/>
              </a:rPr>
              <a:t>Внутренняя политика Ивана </a:t>
            </a:r>
            <a:r>
              <a:rPr lang="en-US" sz="3600" dirty="0" smtClean="0">
                <a:solidFill>
                  <a:schemeClr val="tx1"/>
                </a:solidFill>
                <a:latin typeface="Arial" panose="020B0604020202020204" pitchFamily="34" charset="0"/>
                <a:cs typeface="Arial" panose="020B0604020202020204" pitchFamily="34" charset="0"/>
              </a:rPr>
              <a:t>III</a:t>
            </a:r>
          </a:p>
          <a:p>
            <a:pPr algn="just"/>
            <a:r>
              <a:rPr lang="ru-RU" sz="3600" dirty="0" smtClean="0">
                <a:solidFill>
                  <a:schemeClr val="tx1"/>
                </a:solidFill>
                <a:latin typeface="Arial" panose="020B0604020202020204" pitchFamily="34" charset="0"/>
                <a:cs typeface="Arial" panose="020B0604020202020204" pitchFamily="34" charset="0"/>
              </a:rPr>
              <a:t>Реформы Ивана </a:t>
            </a:r>
            <a:r>
              <a:rPr lang="en-US" sz="3600" dirty="0" smtClean="0">
                <a:solidFill>
                  <a:schemeClr val="tx1"/>
                </a:solidFill>
                <a:latin typeface="Arial" panose="020B0604020202020204" pitchFamily="34" charset="0"/>
                <a:cs typeface="Arial" panose="020B0604020202020204" pitchFamily="34" charset="0"/>
              </a:rPr>
              <a:t>III</a:t>
            </a:r>
          </a:p>
          <a:p>
            <a:endParaRPr lang="ru-RU"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4022640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3">
                                            <p:txEl>
                                              <p:pRg st="3" end="3"/>
                                            </p:txEl>
                                          </p:spTgt>
                                        </p:tgtEl>
                                        <p:attrNameLst>
                                          <p:attrName>style.visibility</p:attrName>
                                        </p:attrNameLst>
                                      </p:cBhvr>
                                      <p:to>
                                        <p:strVal val="visible"/>
                                      </p:to>
                                    </p:set>
                                    <p:animEffect transition="in" filter="fade">
                                      <p:cBhvr>
                                        <p:cTn id="29" dur="1000"/>
                                        <p:tgtEl>
                                          <p:spTgt spid="3">
                                            <p:txEl>
                                              <p:pRg st="3" end="3"/>
                                            </p:txEl>
                                          </p:spTgt>
                                        </p:tgtEl>
                                      </p:cBhvr>
                                    </p:animEffect>
                                    <p:anim calcmode="lin" valueType="num">
                                      <p:cBhvr>
                                        <p:cTn id="3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Иван </a:t>
            </a:r>
            <a:r>
              <a:rPr lang="en-US" dirty="0" smtClean="0"/>
              <a:t>III </a:t>
            </a:r>
            <a:r>
              <a:rPr lang="ru-RU" dirty="0" smtClean="0"/>
              <a:t>Васильевич</a:t>
            </a:r>
            <a:endParaRPr lang="ru-RU" dirty="0"/>
          </a:p>
        </p:txBody>
      </p:sp>
      <p:sp>
        <p:nvSpPr>
          <p:cNvPr id="3" name="Объект 2"/>
          <p:cNvSpPr>
            <a:spLocks noGrp="1"/>
          </p:cNvSpPr>
          <p:nvPr>
            <p:ph idx="1"/>
          </p:nvPr>
        </p:nvSpPr>
        <p:spPr/>
        <p:txBody>
          <a:bodyPr>
            <a:normAutofit/>
          </a:bodyPr>
          <a:lstStyle/>
          <a:p>
            <a:pPr algn="just"/>
            <a:r>
              <a:rPr lang="ru-RU" sz="3200" dirty="0" smtClean="0">
                <a:solidFill>
                  <a:schemeClr val="tx1"/>
                </a:solidFill>
                <a:latin typeface="Arial" panose="020B0604020202020204" pitchFamily="34" charset="0"/>
                <a:cs typeface="Arial" panose="020B0604020202020204" pitchFamily="34" charset="0"/>
              </a:rPr>
              <a:t>Иван </a:t>
            </a:r>
            <a:r>
              <a:rPr lang="en-US" sz="3200" dirty="0" smtClean="0">
                <a:solidFill>
                  <a:schemeClr val="tx1"/>
                </a:solidFill>
                <a:latin typeface="Arial" panose="020B0604020202020204" pitchFamily="34" charset="0"/>
                <a:cs typeface="Arial" panose="020B0604020202020204" pitchFamily="34" charset="0"/>
              </a:rPr>
              <a:t>III </a:t>
            </a:r>
            <a:r>
              <a:rPr lang="ru-RU" sz="3200" dirty="0">
                <a:solidFill>
                  <a:schemeClr val="tx1"/>
                </a:solidFill>
                <a:latin typeface="Arial" panose="020B0604020202020204" pitchFamily="34" charset="0"/>
                <a:cs typeface="Arial" panose="020B0604020202020204" pitchFamily="34" charset="0"/>
              </a:rPr>
              <a:t>Васильевич – великий князь Московский </a:t>
            </a:r>
            <a:r>
              <a:rPr lang="ru-RU" sz="3200" dirty="0" smtClean="0">
                <a:solidFill>
                  <a:schemeClr val="tx1"/>
                </a:solidFill>
                <a:latin typeface="Arial" panose="020B0604020202020204" pitchFamily="34" charset="0"/>
                <a:cs typeface="Arial" panose="020B0604020202020204" pitchFamily="34" charset="0"/>
              </a:rPr>
              <a:t>(1462-1505), </a:t>
            </a:r>
            <a:r>
              <a:rPr lang="ru-RU" sz="3200" dirty="0">
                <a:solidFill>
                  <a:schemeClr val="tx1"/>
                </a:solidFill>
                <a:latin typeface="Arial" panose="020B0604020202020204" pitchFamily="34" charset="0"/>
                <a:cs typeface="Arial" panose="020B0604020202020204" pitchFamily="34" charset="0"/>
              </a:rPr>
              <a:t>государь всея Руси. «Иоанн, Божьей милостью государь и великий князь всея Руси, Владимирский, Московский, Новгородский, Псковский, Тверской, Пермский, Югорский и Болгарский и иных</a:t>
            </a:r>
            <a:r>
              <a:rPr lang="ru-RU" sz="3200" dirty="0" smtClean="0">
                <a:solidFill>
                  <a:schemeClr val="tx1"/>
                </a:solidFill>
                <a:latin typeface="Arial" panose="020B0604020202020204" pitchFamily="34" charset="0"/>
                <a:cs typeface="Arial" panose="020B0604020202020204" pitchFamily="34" charset="0"/>
              </a:rPr>
              <a:t>». </a:t>
            </a:r>
            <a:r>
              <a:rPr lang="ru-RU" sz="3200" dirty="0">
                <a:solidFill>
                  <a:schemeClr val="tx1"/>
                </a:solidFill>
                <a:latin typeface="Arial" panose="020B0604020202020204" pitchFamily="34" charset="0"/>
                <a:cs typeface="Arial" panose="020B0604020202020204" pitchFamily="34" charset="0"/>
              </a:rPr>
              <a:t>Сын московского великого князя Василия II Тёмного.</a:t>
            </a:r>
          </a:p>
        </p:txBody>
      </p:sp>
    </p:spTree>
    <p:extLst>
      <p:ext uri="{BB962C8B-B14F-4D97-AF65-F5344CB8AC3E}">
        <p14:creationId xmlns:p14="http://schemas.microsoft.com/office/powerpoint/2010/main" val="23501092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pPr algn="just"/>
            <a:r>
              <a:rPr lang="ru-RU" sz="2400" dirty="0">
                <a:solidFill>
                  <a:schemeClr val="tx1"/>
                </a:solidFill>
                <a:latin typeface="Arial" panose="020B0604020202020204" pitchFamily="34" charset="0"/>
                <a:cs typeface="Arial" panose="020B0604020202020204" pitchFamily="34" charset="0"/>
              </a:rPr>
              <a:t>В марте 1462 года тяжело заболел отец Ивана — великий князь Василий. Незадолго до этого он составил завещание, по которому делил великокняжеские земли между своими сыновьями. Как старший сын, Иван получал не только великое княжение, но и основную часть территории государства — 16 главных городов (не считая Москвы, которой он должен был владеть совместно с братьями). Остальным детям Василия было завещано всего 12 городов; при этом </a:t>
            </a:r>
            <a:r>
              <a:rPr lang="ru-RU" sz="2400" dirty="0" err="1">
                <a:solidFill>
                  <a:schemeClr val="tx1"/>
                </a:solidFill>
                <a:latin typeface="Arial" panose="020B0604020202020204" pitchFamily="34" charset="0"/>
                <a:cs typeface="Arial" panose="020B0604020202020204" pitchFamily="34" charset="0"/>
              </a:rPr>
              <a:t>бо́льшая</a:t>
            </a:r>
            <a:r>
              <a:rPr lang="ru-RU" sz="2400" dirty="0">
                <a:solidFill>
                  <a:schemeClr val="tx1"/>
                </a:solidFill>
                <a:latin typeface="Arial" panose="020B0604020202020204" pitchFamily="34" charset="0"/>
                <a:cs typeface="Arial" panose="020B0604020202020204" pitchFamily="34" charset="0"/>
              </a:rPr>
              <a:t> часть бывших столиц удельных княжеств (в частности, Галич — бывшая столица Дмитрия </a:t>
            </a:r>
            <a:r>
              <a:rPr lang="ru-RU" sz="2400" dirty="0" err="1">
                <a:solidFill>
                  <a:schemeClr val="tx1"/>
                </a:solidFill>
                <a:latin typeface="Arial" panose="020B0604020202020204" pitchFamily="34" charset="0"/>
                <a:cs typeface="Arial" panose="020B0604020202020204" pitchFamily="34" charset="0"/>
              </a:rPr>
              <a:t>Шемяки</a:t>
            </a:r>
            <a:r>
              <a:rPr lang="ru-RU" sz="2400" dirty="0">
                <a:solidFill>
                  <a:schemeClr val="tx1"/>
                </a:solidFill>
                <a:latin typeface="Arial" panose="020B0604020202020204" pitchFamily="34" charset="0"/>
                <a:cs typeface="Arial" panose="020B0604020202020204" pitchFamily="34" charset="0"/>
              </a:rPr>
              <a:t>) досталась новому великому князю. Когда 27 марта 1462 года Василий умер, Иван без каких-либо проблем стал новым великим князем и исполнил волю отца, наделив братьев землями согласно завещанию.</a:t>
            </a:r>
          </a:p>
        </p:txBody>
      </p:sp>
    </p:spTree>
    <p:extLst>
      <p:ext uri="{BB962C8B-B14F-4D97-AF65-F5344CB8AC3E}">
        <p14:creationId xmlns:p14="http://schemas.microsoft.com/office/powerpoint/2010/main" val="274192246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Внешняя политика при Иване </a:t>
            </a:r>
            <a:r>
              <a:rPr lang="en-US" dirty="0" smtClean="0"/>
              <a:t>III</a:t>
            </a:r>
            <a:endParaRPr lang="ru-RU" dirty="0"/>
          </a:p>
        </p:txBody>
      </p:sp>
      <p:sp>
        <p:nvSpPr>
          <p:cNvPr id="3" name="Объект 2"/>
          <p:cNvSpPr>
            <a:spLocks noGrp="1"/>
          </p:cNvSpPr>
          <p:nvPr>
            <p:ph idx="1"/>
          </p:nvPr>
        </p:nvSpPr>
        <p:spPr/>
        <p:txBody>
          <a:bodyPr>
            <a:normAutofit/>
          </a:bodyPr>
          <a:lstStyle/>
          <a:p>
            <a:pPr algn="just"/>
            <a:r>
              <a:rPr lang="ru-RU" sz="3200" dirty="0">
                <a:solidFill>
                  <a:schemeClr val="tx1"/>
                </a:solidFill>
                <a:latin typeface="Arial" panose="020B0604020202020204" pitchFamily="34" charset="0"/>
                <a:cs typeface="Arial" panose="020B0604020202020204" pitchFamily="34" charset="0"/>
              </a:rPr>
              <a:t>Во время княжения Ивана III в 1502 г. прекратила свое существование Золотая Орда</a:t>
            </a:r>
            <a:r>
              <a:rPr lang="ru-RU" sz="3200" dirty="0" smtClean="0">
                <a:solidFill>
                  <a:schemeClr val="tx1"/>
                </a:solidFill>
                <a:latin typeface="Arial" panose="020B0604020202020204" pitchFamily="34" charset="0"/>
                <a:cs typeface="Arial" panose="020B0604020202020204" pitchFamily="34" charset="0"/>
              </a:rPr>
              <a:t>.</a:t>
            </a:r>
            <a:endParaRPr lang="ru-RU" sz="3200" dirty="0">
              <a:solidFill>
                <a:schemeClr val="tx1"/>
              </a:solidFill>
              <a:latin typeface="Arial" panose="020B0604020202020204" pitchFamily="34" charset="0"/>
              <a:cs typeface="Arial" panose="020B0604020202020204" pitchFamily="34" charset="0"/>
            </a:endParaRPr>
          </a:p>
          <a:p>
            <a:pPr algn="just"/>
            <a:r>
              <a:rPr lang="ru-RU" sz="3200" dirty="0">
                <a:solidFill>
                  <a:schemeClr val="tx1"/>
                </a:solidFill>
                <a:latin typeface="Arial" panose="020B0604020202020204" pitchFamily="34" charset="0"/>
                <a:cs typeface="Arial" panose="020B0604020202020204" pitchFamily="34" charset="0"/>
              </a:rPr>
              <a:t>Москва и Литва часто воевали из-за Русских земель, находящихся под Литвой и Польшей. По мере усиления власти великого государя Московского всё больше русских князей со своими землями переходили от Литвы к Москве</a:t>
            </a:r>
            <a:r>
              <a:rPr lang="ru-RU" sz="3200" dirty="0" smtClean="0">
                <a:solidFill>
                  <a:schemeClr val="tx1"/>
                </a:solidFill>
                <a:latin typeface="Arial" panose="020B0604020202020204" pitchFamily="34" charset="0"/>
                <a:cs typeface="Arial" panose="020B0604020202020204" pitchFamily="34" charset="0"/>
              </a:rPr>
              <a:t>.</a:t>
            </a:r>
            <a:endParaRPr lang="ru-RU" sz="32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9387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709115" y="759853"/>
            <a:ext cx="7565505" cy="5572624"/>
          </a:xfrm>
        </p:spPr>
        <p:txBody>
          <a:bodyPr>
            <a:normAutofit fontScale="92500" lnSpcReduction="20000"/>
          </a:bodyPr>
          <a:lstStyle/>
          <a:p>
            <a:pPr algn="just"/>
            <a:r>
              <a:rPr lang="ru-RU" sz="2400" dirty="0">
                <a:solidFill>
                  <a:schemeClr val="tx1"/>
                </a:solidFill>
                <a:latin typeface="Arial" panose="020B0604020202020204" pitchFamily="34" charset="0"/>
                <a:cs typeface="Arial" panose="020B0604020202020204" pitchFamily="34" charset="0"/>
              </a:rPr>
              <a:t>После смерти Казимира Литва и Польша вновь разделились между его сыновьями, Александром и Альбрехтом, соответственно. Великий князь литовский Александр женился на дочери Ивана III Елене. Отношения между зятем и тестем ухудшались, и в 1500 г. Иван III объявил войну Литве, которая прошла успешно для Руси: были завоеваны части Смоленского, Новгород-Северского и Черниговского княжеств. В 1503 г. был подписан договор о перемирии на 6 лет. Иван III Васильевич отклонил предложение о вечном мире, пока не будут возвращены Смоленск и Киев</a:t>
            </a:r>
            <a:r>
              <a:rPr lang="ru-RU" sz="2400" dirty="0" smtClean="0">
                <a:solidFill>
                  <a:schemeClr val="tx1"/>
                </a:solidFill>
                <a:latin typeface="Arial" panose="020B0604020202020204" pitchFamily="34" charset="0"/>
                <a:cs typeface="Arial" panose="020B0604020202020204" pitchFamily="34" charset="0"/>
              </a:rPr>
              <a:t>.</a:t>
            </a:r>
            <a:endParaRPr lang="ru-RU" sz="2400" dirty="0">
              <a:solidFill>
                <a:schemeClr val="tx1"/>
              </a:solidFill>
              <a:latin typeface="Arial" panose="020B0604020202020204" pitchFamily="34" charset="0"/>
              <a:cs typeface="Arial" panose="020B0604020202020204" pitchFamily="34" charset="0"/>
            </a:endParaRPr>
          </a:p>
          <a:p>
            <a:pPr algn="just"/>
            <a:r>
              <a:rPr lang="ru-RU" sz="2400" dirty="0">
                <a:solidFill>
                  <a:schemeClr val="tx1"/>
                </a:solidFill>
                <a:latin typeface="Arial" panose="020B0604020202020204" pitchFamily="34" charset="0"/>
                <a:cs typeface="Arial" panose="020B0604020202020204" pitchFamily="34" charset="0"/>
              </a:rPr>
              <a:t>В итоге войны 1501-1503 гг. великий государь Московский принудил Ливонский орден платить дань (за г. Юрьев</a:t>
            </a:r>
            <a:r>
              <a:rPr lang="ru-RU" sz="2400" dirty="0" smtClean="0">
                <a:solidFill>
                  <a:schemeClr val="tx1"/>
                </a:solidFill>
                <a:latin typeface="Arial" panose="020B0604020202020204" pitchFamily="34" charset="0"/>
                <a:cs typeface="Arial" panose="020B0604020202020204" pitchFamily="34" charset="0"/>
              </a:rPr>
              <a:t>).</a:t>
            </a:r>
            <a:endParaRPr lang="ru-RU" sz="2400" dirty="0">
              <a:solidFill>
                <a:schemeClr val="tx1"/>
              </a:solidFill>
              <a:latin typeface="Arial" panose="020B0604020202020204" pitchFamily="34" charset="0"/>
              <a:cs typeface="Arial" panose="020B0604020202020204" pitchFamily="34" charset="0"/>
            </a:endParaRPr>
          </a:p>
          <a:p>
            <a:pPr algn="just"/>
            <a:r>
              <a:rPr lang="ru-RU" sz="2400" dirty="0">
                <a:solidFill>
                  <a:schemeClr val="tx1"/>
                </a:solidFill>
                <a:latin typeface="Arial" panose="020B0604020202020204" pitchFamily="34" charset="0"/>
                <a:cs typeface="Arial" panose="020B0604020202020204" pitchFamily="34" charset="0"/>
              </a:rPr>
              <a:t>Иван III Васильевич за время своего правления предпринимал несколько попыток подчинить Казанское царство. В 1470 г. Москва и Казань заключили мир, а в 1487 г. Иван III взял Казань и возвел на престол хана </a:t>
            </a:r>
            <a:r>
              <a:rPr lang="ru-RU" sz="2400" dirty="0" err="1">
                <a:solidFill>
                  <a:schemeClr val="tx1"/>
                </a:solidFill>
                <a:latin typeface="Arial" panose="020B0604020202020204" pitchFamily="34" charset="0"/>
                <a:cs typeface="Arial" panose="020B0604020202020204" pitchFamily="34" charset="0"/>
              </a:rPr>
              <a:t>Махмет-Аминя</a:t>
            </a:r>
            <a:r>
              <a:rPr lang="ru-RU" sz="2400" dirty="0">
                <a:solidFill>
                  <a:schemeClr val="tx1"/>
                </a:solidFill>
                <a:latin typeface="Arial" panose="020B0604020202020204" pitchFamily="34" charset="0"/>
                <a:cs typeface="Arial" panose="020B0604020202020204" pitchFamily="34" charset="0"/>
              </a:rPr>
              <a:t>, который 17 лет был верным послушником московского князя</a:t>
            </a:r>
            <a:r>
              <a:rPr lang="ru-RU" sz="2400" dirty="0" smtClean="0">
                <a:solidFill>
                  <a:schemeClr val="tx1"/>
                </a:solidFill>
                <a:latin typeface="Arial" panose="020B0604020202020204" pitchFamily="34" charset="0"/>
                <a:cs typeface="Arial" panose="020B0604020202020204" pitchFamily="34" charset="0"/>
              </a:rPr>
              <a:t>.</a:t>
            </a:r>
            <a:endParaRPr lang="ru-RU" sz="2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35804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Внутренняя политика при Иване </a:t>
            </a:r>
            <a:r>
              <a:rPr lang="en-US" dirty="0" smtClean="0"/>
              <a:t>III</a:t>
            </a:r>
            <a:endParaRPr lang="ru-RU" dirty="0"/>
          </a:p>
        </p:txBody>
      </p:sp>
      <p:sp>
        <p:nvSpPr>
          <p:cNvPr id="3" name="Объект 2"/>
          <p:cNvSpPr>
            <a:spLocks noGrp="1"/>
          </p:cNvSpPr>
          <p:nvPr>
            <p:ph idx="1"/>
          </p:nvPr>
        </p:nvSpPr>
        <p:spPr/>
        <p:txBody>
          <a:bodyPr>
            <a:noAutofit/>
          </a:bodyPr>
          <a:lstStyle/>
          <a:p>
            <a:pPr algn="just"/>
            <a:r>
              <a:rPr lang="ru-RU" dirty="0">
                <a:solidFill>
                  <a:schemeClr val="tx1"/>
                </a:solidFill>
                <a:latin typeface="Arial" panose="020B0604020202020204" pitchFamily="34" charset="0"/>
                <a:cs typeface="Arial" panose="020B0604020202020204" pitchFamily="34" charset="0"/>
              </a:rPr>
              <a:t>Заветной целью деятельности Ивана III было собирание земель вокруг Москвы, покончить с остатками удельной разобщенности ради создания единого государства. Жена Ивана III, Софья Палеолог, всячески поддерживала желание мужа расширить Московское государство и укрепить самодержавную власть</a:t>
            </a:r>
            <a:r>
              <a:rPr lang="ru-RU" dirty="0" smtClean="0">
                <a:solidFill>
                  <a:schemeClr val="tx1"/>
                </a:solidFill>
                <a:latin typeface="Arial" panose="020B0604020202020204" pitchFamily="34" charset="0"/>
                <a:cs typeface="Arial" panose="020B0604020202020204" pitchFamily="34" charset="0"/>
              </a:rPr>
              <a:t>.</a:t>
            </a:r>
            <a:endParaRPr lang="ru-RU" dirty="0">
              <a:solidFill>
                <a:schemeClr val="tx1"/>
              </a:solidFill>
              <a:latin typeface="Arial" panose="020B0604020202020204" pitchFamily="34" charset="0"/>
              <a:cs typeface="Arial" panose="020B0604020202020204" pitchFamily="34" charset="0"/>
            </a:endParaRPr>
          </a:p>
          <a:p>
            <a:pPr algn="just"/>
            <a:r>
              <a:rPr lang="ru-RU" dirty="0">
                <a:solidFill>
                  <a:schemeClr val="tx1"/>
                </a:solidFill>
                <a:latin typeface="Arial" panose="020B0604020202020204" pitchFamily="34" charset="0"/>
                <a:cs typeface="Arial" panose="020B0604020202020204" pitchFamily="34" charset="0"/>
              </a:rPr>
              <a:t>Полтора столетия Москва вымогала дань с Новгорода, отнимала земли и почти поставила новгородцев на колени, за что они ненавидели Москву. Понимая, что Иван III Васильевич окончательно хочет подчинить себе новгородцев, они освободили себя от присяги великому князю и образовали общество по спасению Новгорода, возглавляемое Марфой </a:t>
            </a:r>
            <a:r>
              <a:rPr lang="ru-RU" dirty="0" err="1">
                <a:solidFill>
                  <a:schemeClr val="tx1"/>
                </a:solidFill>
                <a:latin typeface="Arial" panose="020B0604020202020204" pitchFamily="34" charset="0"/>
                <a:cs typeface="Arial" panose="020B0604020202020204" pitchFamily="34" charset="0"/>
              </a:rPr>
              <a:t>Борецкой</a:t>
            </a:r>
            <a:r>
              <a:rPr lang="ru-RU" dirty="0">
                <a:solidFill>
                  <a:schemeClr val="tx1"/>
                </a:solidFill>
                <a:latin typeface="Arial" panose="020B0604020202020204" pitchFamily="34" charset="0"/>
                <a:cs typeface="Arial" panose="020B0604020202020204" pitchFamily="34" charset="0"/>
              </a:rPr>
              <a:t>, вдовой посадника</a:t>
            </a:r>
            <a:r>
              <a:rPr lang="ru-RU" dirty="0" smtClean="0">
                <a:solidFill>
                  <a:schemeClr val="tx1"/>
                </a:solidFill>
                <a:latin typeface="Arial" panose="020B0604020202020204" pitchFamily="34" charset="0"/>
                <a:cs typeface="Arial" panose="020B0604020202020204" pitchFamily="34" charset="0"/>
              </a:rPr>
              <a:t>.</a:t>
            </a:r>
            <a:endParaRPr lang="ru-RU" dirty="0">
              <a:solidFill>
                <a:schemeClr val="tx1"/>
              </a:solidFill>
              <a:latin typeface="Arial" panose="020B0604020202020204" pitchFamily="34" charset="0"/>
              <a:cs typeface="Arial" panose="020B0604020202020204" pitchFamily="34" charset="0"/>
            </a:endParaRPr>
          </a:p>
          <a:p>
            <a:pPr algn="just"/>
            <a:r>
              <a:rPr lang="ru-RU" dirty="0">
                <a:solidFill>
                  <a:schemeClr val="tx1"/>
                </a:solidFill>
                <a:latin typeface="Arial" panose="020B0604020202020204" pitchFamily="34" charset="0"/>
                <a:cs typeface="Arial" panose="020B0604020202020204" pitchFamily="34" charset="0"/>
              </a:rPr>
              <a:t>Новгород заключил договор с Казимиром, королем польским и великим князем литовским, по которому Новгород переходит под его верховную власть, но при этом сохраняет некую самостоятельность и право на православную веру, а Казимир обязуется защитить Новгород от посягательств московского князя.</a:t>
            </a:r>
          </a:p>
        </p:txBody>
      </p:sp>
    </p:spTree>
    <p:extLst>
      <p:ext uri="{BB962C8B-B14F-4D97-AF65-F5344CB8AC3E}">
        <p14:creationId xmlns:p14="http://schemas.microsoft.com/office/powerpoint/2010/main" val="281520810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Effect transition="in" filter="fade">
                                      <p:cBhvr>
                                        <p:cTn id="24" dur="1000"/>
                                        <p:tgtEl>
                                          <p:spTgt spid="3">
                                            <p:txEl>
                                              <p:pRg st="2" end="2"/>
                                            </p:txEl>
                                          </p:spTgt>
                                        </p:tgtEl>
                                      </p:cBhvr>
                                    </p:animEffect>
                                    <p:anim calcmode="lin" valueType="num">
                                      <p:cBhvr>
                                        <p:cTn id="25"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6"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pPr algn="just"/>
            <a:r>
              <a:rPr lang="ru-RU" dirty="0">
                <a:solidFill>
                  <a:schemeClr val="tx1"/>
                </a:solidFill>
                <a:latin typeface="Arial" panose="020B0604020202020204" pitchFamily="34" charset="0"/>
                <a:cs typeface="Arial" panose="020B0604020202020204" pitchFamily="34" charset="0"/>
              </a:rPr>
              <a:t>Два раза Иван III Васильевич посылал послов в Новгород с добрыми пожеланиями образумиться и вступить в земли Московские, митрополит московский пытался убедить новгородцев «исправиться», но всё тщетно. Пришлось Ивану III совершить поход на Новгород (1471 г.), в результате которого новгородцы были разбиты сначала на реке Ильмень, а затем </a:t>
            </a:r>
            <a:r>
              <a:rPr lang="ru-RU" dirty="0" err="1">
                <a:solidFill>
                  <a:schemeClr val="tx1"/>
                </a:solidFill>
                <a:latin typeface="Arial" panose="020B0604020202020204" pitchFamily="34" charset="0"/>
                <a:cs typeface="Arial" panose="020B0604020202020204" pitchFamily="34" charset="0"/>
              </a:rPr>
              <a:t>Шелонь</a:t>
            </a:r>
            <a:r>
              <a:rPr lang="ru-RU" dirty="0">
                <a:solidFill>
                  <a:schemeClr val="tx1"/>
                </a:solidFill>
                <a:latin typeface="Arial" panose="020B0604020202020204" pitchFamily="34" charset="0"/>
                <a:cs typeface="Arial" panose="020B0604020202020204" pitchFamily="34" charset="0"/>
              </a:rPr>
              <a:t>, Казимир же не пришел на помощь</a:t>
            </a:r>
            <a:r>
              <a:rPr lang="ru-RU" dirty="0" smtClean="0">
                <a:solidFill>
                  <a:schemeClr val="tx1"/>
                </a:solidFill>
                <a:latin typeface="Arial" panose="020B0604020202020204" pitchFamily="34" charset="0"/>
                <a:cs typeface="Arial" panose="020B0604020202020204" pitchFamily="34" charset="0"/>
              </a:rPr>
              <a:t>.</a:t>
            </a:r>
            <a:endParaRPr lang="ru-RU" dirty="0">
              <a:solidFill>
                <a:schemeClr val="tx1"/>
              </a:solidFill>
              <a:latin typeface="Arial" panose="020B0604020202020204" pitchFamily="34" charset="0"/>
              <a:cs typeface="Arial" panose="020B0604020202020204" pitchFamily="34" charset="0"/>
            </a:endParaRPr>
          </a:p>
          <a:p>
            <a:pPr algn="just"/>
            <a:r>
              <a:rPr lang="ru-RU" dirty="0">
                <a:solidFill>
                  <a:schemeClr val="tx1"/>
                </a:solidFill>
                <a:latin typeface="Arial" panose="020B0604020202020204" pitchFamily="34" charset="0"/>
                <a:cs typeface="Arial" panose="020B0604020202020204" pitchFamily="34" charset="0"/>
              </a:rPr>
              <a:t>В 1477 г. Иван III Васильевич потребовал от Новгорода полного признания его своим хозяином, что вызвало новый мятеж, который был подавлен. 13 января 1478 г. Великий Новгород полностью подчинился власти московского государя. Чтобы окончательно усмирить Новгород, Иван III в 1479 г. сменил новгородского архиепископа Феофила, неблагонадежных новгородцев переселил в московские земли, а на их земли поселил москвитян и других жителей.</a:t>
            </a:r>
          </a:p>
        </p:txBody>
      </p:sp>
    </p:spTree>
    <p:extLst>
      <p:ext uri="{BB962C8B-B14F-4D97-AF65-F5344CB8AC3E}">
        <p14:creationId xmlns:p14="http://schemas.microsoft.com/office/powerpoint/2010/main" val="329482655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noAutofit/>
          </a:bodyPr>
          <a:lstStyle/>
          <a:p>
            <a:pPr algn="just"/>
            <a:r>
              <a:rPr lang="ru-RU" sz="2400" dirty="0">
                <a:solidFill>
                  <a:schemeClr val="tx1"/>
                </a:solidFill>
                <a:latin typeface="Arial" panose="020B0604020202020204" pitchFamily="34" charset="0"/>
                <a:cs typeface="Arial" panose="020B0604020202020204" pitchFamily="34" charset="0"/>
              </a:rPr>
              <a:t>При помощи дипломатии и силы Иван III Васильевич подчинил себе и другие удельные княжества: Ярославское (1463 г.), Ростовское (1474 г.), Тверское (1485 г.), Вятские земли (1489 г.). Свою сестру Анну Иван выдал замуж за рязанского князя, тем самым обеспечив себе право вмешиваться в дела Рязани, а позднее и заполучил город по наследству от племянников.</a:t>
            </a:r>
          </a:p>
          <a:p>
            <a:pPr algn="just"/>
            <a:endParaRPr lang="ru-RU" sz="2400" dirty="0">
              <a:solidFill>
                <a:schemeClr val="tx1"/>
              </a:solidFill>
              <a:latin typeface="Arial" panose="020B0604020202020204" pitchFamily="34" charset="0"/>
              <a:cs typeface="Arial" panose="020B0604020202020204" pitchFamily="34" charset="0"/>
            </a:endParaRPr>
          </a:p>
          <a:p>
            <a:pPr algn="just"/>
            <a:r>
              <a:rPr lang="ru-RU" sz="2400" dirty="0">
                <a:solidFill>
                  <a:schemeClr val="tx1"/>
                </a:solidFill>
                <a:latin typeface="Arial" panose="020B0604020202020204" pitchFamily="34" charset="0"/>
                <a:cs typeface="Arial" panose="020B0604020202020204" pitchFamily="34" charset="0"/>
              </a:rPr>
              <a:t>Бесчеловечно поступал Иван с братьями, отнимая у них уделы и лишая их права какого-либо участия в государственных делах. Так, Андрей Большой и его сыновья были арестованы и заключены в тюрьму.</a:t>
            </a:r>
          </a:p>
        </p:txBody>
      </p:sp>
    </p:spTree>
    <p:extLst>
      <p:ext uri="{BB962C8B-B14F-4D97-AF65-F5344CB8AC3E}">
        <p14:creationId xmlns:p14="http://schemas.microsoft.com/office/powerpoint/2010/main" val="278117869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1000"/>
                                        <p:tgtEl>
                                          <p:spTgt spid="3">
                                            <p:txEl>
                                              <p:pRg st="2" end="2"/>
                                            </p:txEl>
                                          </p:spTgt>
                                        </p:tgtEl>
                                      </p:cBhvr>
                                    </p:animEffect>
                                    <p:anim calcmode="lin" valueType="num">
                                      <p:cBhvr>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Рама">
  <a:themeElements>
    <a:clrScheme name="Рама">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Рама">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Рама">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TM03457475[[fn=Рамка]]</Template>
  <TotalTime>33</TotalTime>
  <Words>967</Words>
  <Application>Microsoft Office PowerPoint</Application>
  <PresentationFormat>Широкоэкранный</PresentationFormat>
  <Paragraphs>41</Paragraphs>
  <Slides>12</Slides>
  <Notes>1</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Corbel</vt:lpstr>
      <vt:lpstr>Wingdings 2</vt:lpstr>
      <vt:lpstr>Рама</vt:lpstr>
      <vt:lpstr>Иван III Васильевич</vt:lpstr>
      <vt:lpstr>Содержание</vt:lpstr>
      <vt:lpstr>Иван III Васильевич</vt:lpstr>
      <vt:lpstr>Презентация PowerPoint</vt:lpstr>
      <vt:lpstr>Внешняя политика при Иване III</vt:lpstr>
      <vt:lpstr>Презентация PowerPoint</vt:lpstr>
      <vt:lpstr>Внутренняя политика при Иване III</vt:lpstr>
      <vt:lpstr>Презентация PowerPoint</vt:lpstr>
      <vt:lpstr>Презентация PowerPoint</vt:lpstr>
      <vt:lpstr>Реформы Ивана III</vt:lpstr>
      <vt:lpstr>Итоги правления</vt:lpstr>
      <vt:lpstr>Презентация PowerPoint</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Иван III Васильевич</dc:title>
  <dc:creator>Лада</dc:creator>
  <cp:lastModifiedBy>Лада Андреевская-Колдун</cp:lastModifiedBy>
  <cp:revision>5</cp:revision>
  <dcterms:created xsi:type="dcterms:W3CDTF">2017-11-28T09:44:03Z</dcterms:created>
  <dcterms:modified xsi:type="dcterms:W3CDTF">2020-01-02T12:43:31Z</dcterms:modified>
</cp:coreProperties>
</file>