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72" r:id="rId2"/>
    <p:sldId id="274" r:id="rId3"/>
    <p:sldId id="276" r:id="rId4"/>
    <p:sldId id="273" r:id="rId5"/>
    <p:sldId id="281" r:id="rId6"/>
    <p:sldId id="282" r:id="rId7"/>
    <p:sldId id="283" r:id="rId8"/>
    <p:sldId id="278" r:id="rId9"/>
    <p:sldId id="280" r:id="rId10"/>
    <p:sldId id="279" r:id="rId11"/>
    <p:sldId id="257" r:id="rId12"/>
    <p:sldId id="258" r:id="rId13"/>
    <p:sldId id="260" r:id="rId14"/>
    <p:sldId id="266" r:id="rId15"/>
    <p:sldId id="284" r:id="rId16"/>
    <p:sldId id="285" r:id="rId17"/>
    <p:sldId id="28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  <a:srgbClr val="A21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5EBE97-52AB-4A9C-80DB-924D97536D16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FAF2C-7BBA-4EA6-863A-EA8D95FAA8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F655B7-A563-4750-81D5-77C51618CDC4}" type="datetimeFigureOut">
              <a:rPr lang="ru-RU" smtClean="0"/>
              <a:t>24.01.2016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6D7ED8-0386-4218-B3F3-9D6BA28E3D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6D7ED8-0386-4218-B3F3-9D6BA28E3DFA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C71EC6-210F-42DE-9C53-41977AD35B3D}" type="datetimeFigureOut">
              <a:rPr lang="ru-RU" smtClean="0"/>
              <a:pPr/>
              <a:t>24.01.2016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mailto:chekh1981@mail.r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615238" cy="2809884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bg1"/>
                </a:solidFill>
              </a:rPr>
              <a:t>Использование алгоритмов при изучении орфографии</a:t>
            </a:r>
            <a:endParaRPr lang="ru-RU" sz="5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357166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Е, И </a:t>
            </a:r>
            <a:r>
              <a:rPr lang="ru-RU" sz="2800" b="1" dirty="0" smtClean="0"/>
              <a:t>на конце существительных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928670"/>
            <a:ext cx="73581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Шаг 1.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Поставь слово в начальную форму и посмотри, на что оно заканчивается.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9058" y="2071678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 МЯ?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2643182"/>
            <a:ext cx="16385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-</a:t>
            </a:r>
            <a:r>
              <a:rPr lang="ru-RU" sz="2000" dirty="0" smtClean="0"/>
              <a:t>Пиши </a:t>
            </a:r>
            <a:r>
              <a:rPr lang="ru-RU" sz="2000" dirty="0" smtClean="0">
                <a:solidFill>
                  <a:srgbClr val="008A3E"/>
                </a:solidFill>
              </a:rPr>
              <a:t>-</a:t>
            </a:r>
            <a:r>
              <a:rPr lang="ru-RU" sz="2000" b="1" dirty="0" smtClean="0">
                <a:solidFill>
                  <a:srgbClr val="008A3E"/>
                </a:solidFill>
              </a:rPr>
              <a:t>ЕНИ</a:t>
            </a:r>
          </a:p>
          <a:p>
            <a:pPr algn="ctr"/>
            <a:r>
              <a:rPr lang="ru-RU" sz="2000" dirty="0" err="1" smtClean="0">
                <a:solidFill>
                  <a:srgbClr val="002060"/>
                </a:solidFill>
              </a:rPr>
              <a:t>пламЕНИ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71934" y="3000372"/>
            <a:ext cx="192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На ИЙ, ИЯ, ИЕ?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728" y="3643314"/>
            <a:ext cx="14334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Пиши –</a:t>
            </a:r>
            <a:r>
              <a:rPr lang="ru-RU" sz="2000" b="1" dirty="0" smtClean="0">
                <a:solidFill>
                  <a:srgbClr val="008A3E"/>
                </a:solidFill>
              </a:rPr>
              <a:t>ИИ</a:t>
            </a:r>
          </a:p>
          <a:p>
            <a:r>
              <a:rPr lang="ru-RU" sz="2000" dirty="0" err="1" smtClean="0">
                <a:solidFill>
                  <a:srgbClr val="002060"/>
                </a:solidFill>
              </a:rPr>
              <a:t>гербарИИ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2066" y="3643314"/>
            <a:ext cx="3130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Определи склонение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071802" y="4286256"/>
            <a:ext cx="13756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1 </a:t>
            </a:r>
            <a:r>
              <a:rPr lang="ru-RU" sz="2000" dirty="0" err="1" smtClean="0">
                <a:solidFill>
                  <a:srgbClr val="FF0000"/>
                </a:solidFill>
              </a:rPr>
              <a:t>скл</a:t>
            </a:r>
            <a:r>
              <a:rPr lang="ru-RU" sz="2000" dirty="0" smtClean="0">
                <a:solidFill>
                  <a:srgbClr val="A21300"/>
                </a:solidFill>
              </a:rPr>
              <a:t>.</a:t>
            </a:r>
          </a:p>
          <a:p>
            <a:pPr algn="ctr"/>
            <a:r>
              <a:rPr lang="ru-RU" sz="2000" dirty="0" err="1" smtClean="0"/>
              <a:t>м,ж.р.-а,-я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159359" y="4214818"/>
            <a:ext cx="151355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2скл.</a:t>
            </a:r>
          </a:p>
          <a:p>
            <a:pPr algn="ctr"/>
            <a:r>
              <a:rPr lang="ru-RU" sz="2000" dirty="0" err="1" smtClean="0"/>
              <a:t>м,ср.р.-о,-е</a:t>
            </a:r>
            <a:r>
              <a:rPr lang="ru-RU" sz="2000" dirty="0" smtClean="0"/>
              <a:t>, </a:t>
            </a:r>
          </a:p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472906" y="4214818"/>
            <a:ext cx="7441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3скл.</a:t>
            </a:r>
          </a:p>
          <a:p>
            <a:r>
              <a:rPr lang="ru-RU" sz="2000" dirty="0" smtClean="0"/>
              <a:t>ж.р.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500826" y="4643446"/>
            <a:ext cx="214314" cy="2143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001024" y="4643446"/>
            <a:ext cx="214314" cy="2143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 стрелкой 17"/>
          <p:cNvCxnSpPr>
            <a:stCxn id="5" idx="2"/>
            <a:endCxn id="6" idx="0"/>
          </p:cNvCxnSpPr>
          <p:nvPr/>
        </p:nvCxnSpPr>
        <p:spPr>
          <a:xfrm flipH="1">
            <a:off x="4447790" y="1759667"/>
            <a:ext cx="17053" cy="312011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2357422" y="2428868"/>
            <a:ext cx="1714512" cy="285752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4786314" y="2428868"/>
            <a:ext cx="71438" cy="500066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2786050" y="3357562"/>
            <a:ext cx="1285884" cy="35719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H="1">
            <a:off x="4071934" y="4143380"/>
            <a:ext cx="1000132" cy="142876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H="1">
            <a:off x="6143636" y="4143380"/>
            <a:ext cx="214314" cy="214314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500694" y="3357562"/>
            <a:ext cx="500066" cy="214314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571736" y="2285992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4857752" y="242886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sp>
        <p:nvSpPr>
          <p:cNvPr id="38" name="TextBox 37"/>
          <p:cNvSpPr txBox="1"/>
          <p:nvPr/>
        </p:nvSpPr>
        <p:spPr>
          <a:xfrm>
            <a:off x="3071802" y="3214686"/>
            <a:ext cx="404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</a:t>
            </a:r>
            <a:endParaRPr lang="ru-RU" dirty="0"/>
          </a:p>
        </p:txBody>
      </p:sp>
      <p:sp>
        <p:nvSpPr>
          <p:cNvPr id="42" name="TextBox 41"/>
          <p:cNvSpPr txBox="1"/>
          <p:nvPr/>
        </p:nvSpPr>
        <p:spPr>
          <a:xfrm>
            <a:off x="6072198" y="3214686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нет</a:t>
            </a:r>
            <a:endParaRPr lang="ru-RU" dirty="0"/>
          </a:p>
        </p:txBody>
      </p:sp>
      <p:cxnSp>
        <p:nvCxnSpPr>
          <p:cNvPr id="48" name="Прямая со стрелкой 47"/>
          <p:cNvCxnSpPr/>
          <p:nvPr/>
        </p:nvCxnSpPr>
        <p:spPr>
          <a:xfrm>
            <a:off x="7072330" y="4143380"/>
            <a:ext cx="357190" cy="214314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3643306" y="4929198"/>
            <a:ext cx="0" cy="35719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>
            <a:off x="5857884" y="4857760"/>
            <a:ext cx="0" cy="428628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7929586" y="4929198"/>
            <a:ext cx="0" cy="35719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143108" y="5286388"/>
            <a:ext cx="24288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Подставь слово </a:t>
            </a:r>
            <a:r>
              <a:rPr lang="ru-RU" b="1" dirty="0" smtClean="0">
                <a:solidFill>
                  <a:srgbClr val="002060"/>
                </a:solidFill>
              </a:rPr>
              <a:t>РЕКА</a:t>
            </a:r>
          </a:p>
          <a:p>
            <a:r>
              <a:rPr lang="ru-RU" dirty="0" smtClean="0"/>
              <a:t>По </a:t>
            </a:r>
            <a:r>
              <a:rPr lang="ru-RU" dirty="0" err="1" smtClean="0"/>
              <a:t>дорожк</a:t>
            </a:r>
            <a:r>
              <a:rPr lang="ru-RU" dirty="0" smtClean="0">
                <a:solidFill>
                  <a:srgbClr val="C00000"/>
                </a:solidFill>
              </a:rPr>
              <a:t>?</a:t>
            </a:r>
            <a:r>
              <a:rPr lang="ru-RU" dirty="0" smtClean="0"/>
              <a:t> – по </a:t>
            </a:r>
            <a:r>
              <a:rPr lang="ru-RU" dirty="0" err="1" smtClean="0"/>
              <a:t>рек</a:t>
            </a:r>
            <a:r>
              <a:rPr lang="ru-RU" b="1" dirty="0" err="1" smtClean="0">
                <a:solidFill>
                  <a:srgbClr val="C00000"/>
                </a:solidFill>
              </a:rPr>
              <a:t>Е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По </a:t>
            </a:r>
            <a:r>
              <a:rPr lang="ru-RU" dirty="0" err="1" smtClean="0"/>
              <a:t>дорожк</a:t>
            </a:r>
            <a:r>
              <a:rPr lang="ru-RU" b="1" dirty="0" err="1" smtClean="0">
                <a:solidFill>
                  <a:srgbClr val="C00000"/>
                </a:solidFill>
              </a:rPr>
              <a:t>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357818" y="5286388"/>
            <a:ext cx="114005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Пиши </a:t>
            </a:r>
            <a:r>
              <a:rPr lang="ru-RU" sz="2000" b="1" dirty="0" smtClean="0">
                <a:solidFill>
                  <a:srgbClr val="002060"/>
                </a:solidFill>
              </a:rPr>
              <a:t>Е</a:t>
            </a:r>
          </a:p>
          <a:p>
            <a:r>
              <a:rPr lang="ru-RU" sz="2000" dirty="0" smtClean="0"/>
              <a:t>в </a:t>
            </a:r>
            <a:r>
              <a:rPr lang="ru-RU" sz="2000" dirty="0" err="1" smtClean="0"/>
              <a:t>овраг</a:t>
            </a:r>
            <a:r>
              <a:rPr lang="ru-RU" sz="2000" b="1" dirty="0" err="1" smtClean="0">
                <a:solidFill>
                  <a:srgbClr val="C00000"/>
                </a:solidFill>
              </a:rPr>
              <a:t>Е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70" name="TextBox 69"/>
          <p:cNvSpPr txBox="1"/>
          <p:nvPr/>
        </p:nvSpPr>
        <p:spPr>
          <a:xfrm>
            <a:off x="7215206" y="5286388"/>
            <a:ext cx="1746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Пиши </a:t>
            </a:r>
            <a:r>
              <a:rPr lang="ru-RU" b="1" dirty="0" smtClean="0">
                <a:solidFill>
                  <a:srgbClr val="002060"/>
                </a:solidFill>
              </a:rPr>
              <a:t>И</a:t>
            </a:r>
          </a:p>
          <a:p>
            <a:pPr algn="ctr"/>
            <a:r>
              <a:rPr lang="ru-RU" dirty="0" smtClean="0"/>
              <a:t>на </a:t>
            </a:r>
            <a:r>
              <a:rPr lang="ru-RU" dirty="0" err="1" smtClean="0"/>
              <a:t>пристан</a:t>
            </a:r>
            <a:r>
              <a:rPr lang="ru-RU" b="1" dirty="0" err="1" smtClean="0">
                <a:solidFill>
                  <a:srgbClr val="C00000"/>
                </a:solidFill>
              </a:rPr>
              <a:t>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04664"/>
            <a:ext cx="1656184" cy="1569660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9600" dirty="0" smtClean="0"/>
              <a:t>НН</a:t>
            </a:r>
            <a:endParaRPr lang="ru-RU" sz="9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1236" y="2780928"/>
            <a:ext cx="7543800" cy="8640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dirty="0" smtClean="0">
                <a:solidFill>
                  <a:srgbClr val="00B050"/>
                </a:solidFill>
                <a:latin typeface="+mj-lt"/>
              </a:rPr>
              <a:t>Действуй по алгоритму и не ошибёшься!</a:t>
            </a:r>
            <a:endParaRPr lang="ru-RU" sz="54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8104" y="404664"/>
            <a:ext cx="1080120" cy="1569660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9600" dirty="0" smtClean="0">
                <a:latin typeface="+mj-lt"/>
              </a:rPr>
              <a:t>Н</a:t>
            </a:r>
            <a:endParaRPr lang="ru-RU" sz="9600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77072" y="428146"/>
            <a:ext cx="11521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  <a:latin typeface="+mj-lt"/>
              </a:rPr>
              <a:t>?</a:t>
            </a:r>
            <a:endParaRPr lang="ru-RU" sz="96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4711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349625"/>
            <a:ext cx="45721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Действие №1</a:t>
            </a:r>
          </a:p>
          <a:p>
            <a:pPr algn="ctr"/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Определи часть речи!</a:t>
            </a:r>
            <a:endParaRPr lang="ru-RU" sz="3600" dirty="0">
              <a:solidFill>
                <a:srgbClr val="FF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555774" y="1549954"/>
            <a:ext cx="1998044" cy="654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53818" y="1549954"/>
            <a:ext cx="2034405" cy="654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78824" y="2276872"/>
            <a:ext cx="25539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Отымённая </a:t>
            </a:r>
          </a:p>
          <a:p>
            <a:pPr algn="ctr"/>
            <a:r>
              <a:rPr lang="ru-RU" dirty="0" smtClean="0"/>
              <a:t>(прил.отымённое, </a:t>
            </a:r>
          </a:p>
          <a:p>
            <a:pPr algn="ctr"/>
            <a:r>
              <a:rPr lang="ru-RU" dirty="0"/>
              <a:t>н</a:t>
            </a:r>
            <a:r>
              <a:rPr lang="ru-RU" dirty="0" smtClean="0"/>
              <a:t>ар. отымённое,</a:t>
            </a:r>
          </a:p>
          <a:p>
            <a:pPr algn="ctr"/>
            <a:r>
              <a:rPr lang="ru-RU" dirty="0"/>
              <a:t>с</a:t>
            </a:r>
            <a:r>
              <a:rPr lang="ru-RU" dirty="0" smtClean="0"/>
              <a:t>уществительное.)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436096" y="2325610"/>
            <a:ext cx="28286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70C0"/>
                </a:solidFill>
              </a:rPr>
              <a:t>Отглагольная</a:t>
            </a:r>
          </a:p>
          <a:p>
            <a:pPr algn="ctr"/>
            <a:r>
              <a:rPr lang="ru-RU" dirty="0" smtClean="0"/>
              <a:t>(причастие, </a:t>
            </a:r>
          </a:p>
          <a:p>
            <a:pPr algn="ctr"/>
            <a:r>
              <a:rPr lang="ru-RU" dirty="0"/>
              <a:t>о</a:t>
            </a:r>
            <a:r>
              <a:rPr lang="ru-RU" dirty="0" smtClean="0"/>
              <a:t>тглагольное прил.,</a:t>
            </a:r>
          </a:p>
          <a:p>
            <a:pPr algn="ctr"/>
            <a:r>
              <a:rPr lang="ru-RU" dirty="0"/>
              <a:t>о</a:t>
            </a:r>
            <a:r>
              <a:rPr lang="ru-RU" dirty="0" smtClean="0"/>
              <a:t>тглагольное нар.)</a:t>
            </a:r>
            <a:endParaRPr lang="ru-RU" dirty="0"/>
          </a:p>
        </p:txBody>
      </p:sp>
      <p:cxnSp>
        <p:nvCxnSpPr>
          <p:cNvPr id="14" name="Прямая со стрелкой 13"/>
          <p:cNvCxnSpPr>
            <a:stCxn id="11" idx="2"/>
          </p:cNvCxnSpPr>
          <p:nvPr/>
        </p:nvCxnSpPr>
        <p:spPr>
          <a:xfrm>
            <a:off x="2555776" y="3754200"/>
            <a:ext cx="0" cy="7549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12" idx="2"/>
          </p:cNvCxnSpPr>
          <p:nvPr/>
        </p:nvCxnSpPr>
        <p:spPr>
          <a:xfrm flipH="1">
            <a:off x="6850425" y="3802938"/>
            <a:ext cx="1" cy="7061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456443" y="4509120"/>
            <a:ext cx="28083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8A3E"/>
                </a:solidFill>
              </a:rPr>
              <a:t>Применяй правило №2</a:t>
            </a:r>
            <a:endParaRPr lang="ru-RU" sz="2800" dirty="0">
              <a:solidFill>
                <a:srgbClr val="008A3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27675" y="4533229"/>
            <a:ext cx="27612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8A3E"/>
                </a:solidFill>
              </a:rPr>
              <a:t>Применяй правило </a:t>
            </a:r>
            <a:r>
              <a:rPr lang="ru-RU" sz="2800" dirty="0" smtClean="0">
                <a:solidFill>
                  <a:srgbClr val="008A3E"/>
                </a:solidFill>
              </a:rPr>
              <a:t>№1</a:t>
            </a:r>
            <a:endParaRPr lang="ru-RU" sz="2800" dirty="0">
              <a:solidFill>
                <a:srgbClr val="008A3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901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369530"/>
            <a:ext cx="426193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Правило №1 </a:t>
            </a:r>
          </a:p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для отымённых (НЕ ОТ ГЛАГОЛА) слов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20647" y="1156576"/>
            <a:ext cx="71935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8A3E"/>
                </a:solidFill>
              </a:rPr>
              <a:t>Определи, от какого слова и  при помощи какого суффикса </a:t>
            </a:r>
          </a:p>
          <a:p>
            <a:pPr algn="ctr"/>
            <a:r>
              <a:rPr lang="ru-RU" sz="2000" b="1" dirty="0" smtClean="0">
                <a:solidFill>
                  <a:srgbClr val="008A3E"/>
                </a:solidFill>
              </a:rPr>
              <a:t>образовалось слово!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547648" y="1804699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НН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8815" y="1748709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Н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422" y="2284345"/>
            <a:ext cx="31111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             </a:t>
            </a:r>
            <a:r>
              <a:rPr lang="ru-RU" b="1" dirty="0" smtClean="0"/>
              <a:t>АН</a:t>
            </a:r>
            <a:r>
              <a:rPr lang="ru-RU" dirty="0" smtClean="0"/>
              <a:t> (</a:t>
            </a:r>
            <a:r>
              <a:rPr lang="ru-RU" dirty="0" err="1" smtClean="0"/>
              <a:t>кож-АН-ый</a:t>
            </a:r>
            <a:r>
              <a:rPr lang="ru-RU" dirty="0" smtClean="0"/>
              <a:t>)                </a:t>
            </a:r>
          </a:p>
          <a:p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78" y="2547296"/>
            <a:ext cx="76835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87" y="2996003"/>
            <a:ext cx="76835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29" y="3535477"/>
            <a:ext cx="76835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624" y="2655006"/>
            <a:ext cx="76835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624" y="3092912"/>
            <a:ext cx="76835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370" y="3541939"/>
            <a:ext cx="76835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6181" y="4038602"/>
            <a:ext cx="76835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306927" y="2813756"/>
            <a:ext cx="2224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ЯН</a:t>
            </a:r>
            <a:r>
              <a:rPr lang="ru-RU" dirty="0" smtClean="0"/>
              <a:t> (</a:t>
            </a:r>
            <a:r>
              <a:rPr lang="ru-RU" dirty="0" err="1" smtClean="0"/>
              <a:t>серебр</a:t>
            </a:r>
            <a:r>
              <a:rPr lang="ru-RU" dirty="0" smtClean="0"/>
              <a:t>-ЯН-</a:t>
            </a:r>
            <a:r>
              <a:rPr lang="ru-RU" dirty="0" err="1" smtClean="0"/>
              <a:t>ый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300515" y="3339739"/>
            <a:ext cx="2345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ИН</a:t>
            </a:r>
            <a:r>
              <a:rPr lang="ru-RU" dirty="0" smtClean="0"/>
              <a:t> (</a:t>
            </a:r>
            <a:r>
              <a:rPr lang="ru-RU" dirty="0" err="1" smtClean="0"/>
              <a:t>топол</a:t>
            </a:r>
            <a:r>
              <a:rPr lang="ru-RU" dirty="0" smtClean="0"/>
              <a:t>-ИН-</a:t>
            </a:r>
            <a:r>
              <a:rPr lang="ru-RU" dirty="0" err="1" smtClean="0"/>
              <a:t>ый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147065" y="2470340"/>
            <a:ext cx="36238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1.                </a:t>
            </a:r>
            <a:r>
              <a:rPr lang="ru-RU" b="1" dirty="0" smtClean="0"/>
              <a:t>ОНН</a:t>
            </a:r>
            <a:r>
              <a:rPr lang="ru-RU" dirty="0" smtClean="0"/>
              <a:t> (</a:t>
            </a:r>
            <a:r>
              <a:rPr lang="ru-RU" dirty="0" err="1" smtClean="0"/>
              <a:t>станци</a:t>
            </a:r>
            <a:r>
              <a:rPr lang="ru-RU" dirty="0" smtClean="0"/>
              <a:t>-ОНН-</a:t>
            </a:r>
            <a:r>
              <a:rPr lang="ru-RU" dirty="0" err="1" smtClean="0"/>
              <a:t>ый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261352" y="2882330"/>
            <a:ext cx="2403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ЕНН </a:t>
            </a:r>
            <a:r>
              <a:rPr lang="ru-RU" dirty="0" smtClean="0"/>
              <a:t>(солом-ЕНН-</a:t>
            </a:r>
            <a:r>
              <a:rPr lang="ru-RU" dirty="0" err="1" smtClean="0"/>
              <a:t>ый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268722" y="3295232"/>
            <a:ext cx="2331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ЁНН</a:t>
            </a:r>
            <a:r>
              <a:rPr lang="ru-RU" dirty="0" smtClean="0"/>
              <a:t> (</a:t>
            </a:r>
            <a:r>
              <a:rPr lang="ru-RU" dirty="0" err="1" smtClean="0"/>
              <a:t>отым</a:t>
            </a:r>
            <a:r>
              <a:rPr lang="ru-RU" dirty="0" smtClean="0"/>
              <a:t>-ЁНН-</a:t>
            </a:r>
            <a:r>
              <a:rPr lang="ru-RU" dirty="0" err="1" smtClean="0"/>
              <a:t>ый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686" y="3279930"/>
            <a:ext cx="427037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2479" y="2226722"/>
            <a:ext cx="427037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6070" y="3183173"/>
            <a:ext cx="427037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308" y="2787449"/>
            <a:ext cx="427037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9309" y="2323631"/>
            <a:ext cx="427037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493" y="2773090"/>
            <a:ext cx="427037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323976" y="3805980"/>
            <a:ext cx="2946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r>
              <a:rPr lang="ru-RU" b="1" dirty="0" smtClean="0"/>
              <a:t>.            Н </a:t>
            </a:r>
            <a:r>
              <a:rPr lang="ru-RU" b="1" dirty="0" err="1" smtClean="0"/>
              <a:t>Н</a:t>
            </a:r>
            <a:r>
              <a:rPr lang="ru-RU" b="1" dirty="0" smtClean="0"/>
              <a:t> </a:t>
            </a:r>
            <a:r>
              <a:rPr lang="ru-RU" dirty="0" smtClean="0"/>
              <a:t>(карман-Н-</a:t>
            </a:r>
            <a:r>
              <a:rPr lang="ru-RU" dirty="0" err="1" smtClean="0"/>
              <a:t>ый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289" y="3717873"/>
            <a:ext cx="219075" cy="17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1072331" y="3611677"/>
            <a:ext cx="469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+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0838" y="3965620"/>
            <a:ext cx="27277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8A3E"/>
                </a:solidFill>
              </a:rPr>
              <a:t>ветре</a:t>
            </a:r>
            <a:r>
              <a:rPr lang="ru-RU" sz="3200" b="1" dirty="0" smtClean="0">
                <a:solidFill>
                  <a:srgbClr val="C00000"/>
                </a:solidFill>
              </a:rPr>
              <a:t>н</a:t>
            </a:r>
            <a:r>
              <a:rPr lang="ru-RU" sz="3200" b="1" dirty="0" smtClean="0">
                <a:solidFill>
                  <a:srgbClr val="008A3E"/>
                </a:solidFill>
              </a:rPr>
              <a:t>ый</a:t>
            </a:r>
            <a:endParaRPr lang="ru-RU" sz="3200" b="1" dirty="0">
              <a:solidFill>
                <a:srgbClr val="008A3E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86615" y="4401978"/>
            <a:ext cx="2027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Н</a:t>
            </a:r>
            <a:r>
              <a:rPr lang="ru-RU" dirty="0" smtClean="0">
                <a:solidFill>
                  <a:srgbClr val="C00000"/>
                </a:solidFill>
              </a:rPr>
              <a:t>о! </a:t>
            </a:r>
            <a:r>
              <a:rPr lang="ru-RU" dirty="0" smtClean="0"/>
              <a:t>безветре</a:t>
            </a:r>
            <a:r>
              <a:rPr lang="ru-RU" dirty="0" smtClean="0">
                <a:solidFill>
                  <a:srgbClr val="C00000"/>
                </a:solidFill>
              </a:rPr>
              <a:t>нн</a:t>
            </a:r>
            <a:r>
              <a:rPr lang="ru-RU" dirty="0" smtClean="0"/>
              <a:t>ый,</a:t>
            </a:r>
          </a:p>
          <a:p>
            <a:r>
              <a:rPr lang="ru-RU" dirty="0" smtClean="0"/>
              <a:t>       подветре</a:t>
            </a:r>
            <a:r>
              <a:rPr lang="ru-RU" dirty="0" smtClean="0">
                <a:solidFill>
                  <a:srgbClr val="C00000"/>
                </a:solidFill>
              </a:rPr>
              <a:t>нн</a:t>
            </a:r>
            <a:r>
              <a:rPr lang="ru-RU" dirty="0" smtClean="0"/>
              <a:t>ый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6702464" y="3966093"/>
            <a:ext cx="4764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+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007464" y="4458246"/>
            <a:ext cx="218200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8A3E"/>
                </a:solidFill>
              </a:rPr>
              <a:t>с</a:t>
            </a:r>
            <a:r>
              <a:rPr lang="ru-RU" sz="2800" b="1" dirty="0" smtClean="0">
                <a:solidFill>
                  <a:srgbClr val="008A3E"/>
                </a:solidFill>
              </a:rPr>
              <a:t>текля</a:t>
            </a:r>
            <a:r>
              <a:rPr lang="ru-RU" sz="2800" b="1" dirty="0" smtClean="0">
                <a:solidFill>
                  <a:srgbClr val="C00000"/>
                </a:solidFill>
              </a:rPr>
              <a:t>нн</a:t>
            </a:r>
            <a:r>
              <a:rPr lang="ru-RU" sz="2800" b="1" dirty="0" smtClean="0">
                <a:solidFill>
                  <a:srgbClr val="008A3E"/>
                </a:solidFill>
              </a:rPr>
              <a:t>ый</a:t>
            </a:r>
          </a:p>
          <a:p>
            <a:r>
              <a:rPr lang="ru-RU" sz="2800" b="1" dirty="0">
                <a:solidFill>
                  <a:srgbClr val="008A3E"/>
                </a:solidFill>
              </a:rPr>
              <a:t>о</a:t>
            </a:r>
            <a:r>
              <a:rPr lang="ru-RU" sz="2800" b="1" dirty="0" smtClean="0">
                <a:solidFill>
                  <a:srgbClr val="008A3E"/>
                </a:solidFill>
              </a:rPr>
              <a:t>ловя</a:t>
            </a:r>
            <a:r>
              <a:rPr lang="ru-RU" sz="2800" b="1" dirty="0" smtClean="0">
                <a:solidFill>
                  <a:srgbClr val="C00000"/>
                </a:solidFill>
              </a:rPr>
              <a:t>нн</a:t>
            </a:r>
            <a:r>
              <a:rPr lang="ru-RU" sz="2800" b="1" dirty="0" smtClean="0">
                <a:solidFill>
                  <a:srgbClr val="008A3E"/>
                </a:solidFill>
              </a:rPr>
              <a:t>ый </a:t>
            </a:r>
          </a:p>
          <a:p>
            <a:r>
              <a:rPr lang="ru-RU" sz="2800" b="1" dirty="0" smtClean="0">
                <a:solidFill>
                  <a:srgbClr val="008A3E"/>
                </a:solidFill>
              </a:rPr>
              <a:t>деревя</a:t>
            </a:r>
            <a:r>
              <a:rPr lang="ru-RU" sz="2800" b="1" dirty="0" smtClean="0">
                <a:solidFill>
                  <a:srgbClr val="C00000"/>
                </a:solidFill>
              </a:rPr>
              <a:t>нн</a:t>
            </a:r>
            <a:r>
              <a:rPr lang="ru-RU" sz="2800" b="1" dirty="0" smtClean="0">
                <a:solidFill>
                  <a:srgbClr val="008A3E"/>
                </a:solidFill>
              </a:rPr>
              <a:t>ый</a:t>
            </a:r>
            <a:endParaRPr lang="ru-RU" sz="2800" b="1" dirty="0">
              <a:solidFill>
                <a:srgbClr val="008A3E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06680" y="4550799"/>
            <a:ext cx="2609808" cy="16312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Запомни!!!</a:t>
            </a:r>
          </a:p>
          <a:p>
            <a:pPr algn="ctr"/>
            <a:r>
              <a:rPr lang="ru-RU" sz="2000" dirty="0" smtClean="0"/>
              <a:t>Румяный, багряный,</a:t>
            </a:r>
          </a:p>
          <a:p>
            <a:pPr algn="ctr"/>
            <a:r>
              <a:rPr lang="ru-RU" sz="2000" dirty="0"/>
              <a:t>р</a:t>
            </a:r>
            <a:r>
              <a:rPr lang="ru-RU" sz="2000" dirty="0" smtClean="0"/>
              <a:t>ьяный, пьяный,</a:t>
            </a:r>
          </a:p>
          <a:p>
            <a:pPr algn="ctr"/>
            <a:r>
              <a:rPr lang="ru-RU" sz="2000" dirty="0" smtClean="0"/>
              <a:t>пряный, свиной,</a:t>
            </a:r>
          </a:p>
          <a:p>
            <a:pPr algn="ctr"/>
            <a:r>
              <a:rPr lang="ru-RU" sz="2000" dirty="0" smtClean="0"/>
              <a:t>зелёный</a:t>
            </a:r>
          </a:p>
        </p:txBody>
      </p:sp>
    </p:spTree>
    <p:extLst>
      <p:ext uri="{BB962C8B-B14F-4D97-AF65-F5344CB8AC3E}">
        <p14:creationId xmlns="" xmlns:p14="http://schemas.microsoft.com/office/powerpoint/2010/main" val="166716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67067" y="238267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Правило№2</a:t>
            </a:r>
            <a:endParaRPr lang="ru-RU" sz="32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7919" y="823042"/>
            <a:ext cx="4324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u="sng" dirty="0" smtClean="0">
                <a:solidFill>
                  <a:srgbClr val="00B050"/>
                </a:solidFill>
              </a:rPr>
              <a:t>1. Полая или краткая форма?</a:t>
            </a:r>
            <a:endParaRPr lang="ru-RU" sz="2400" b="1" u="sng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0152" y="127335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Полная форма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9560" y="1284043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Краткая форма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031" y="1745708"/>
            <a:ext cx="3463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8A3E"/>
                </a:solidFill>
              </a:rPr>
              <a:t>2.Определи часть речи!</a:t>
            </a:r>
            <a:endParaRPr lang="ru-RU" sz="2400" b="1" dirty="0">
              <a:solidFill>
                <a:srgbClr val="008A3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79198" y="2476962"/>
            <a:ext cx="2056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70C0"/>
                </a:solidFill>
              </a:rPr>
              <a:t>Причастие</a:t>
            </a:r>
          </a:p>
          <a:p>
            <a:pPr algn="ctr"/>
            <a:r>
              <a:rPr lang="ru-RU" sz="2000" dirty="0" smtClean="0"/>
              <a:t>(можно заменить</a:t>
            </a:r>
          </a:p>
          <a:p>
            <a:pPr algn="ctr"/>
            <a:r>
              <a:rPr lang="ru-RU" sz="2000" dirty="0" smtClean="0"/>
              <a:t> глаголом)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2039003" y="2461573"/>
            <a:ext cx="209384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70C0"/>
                </a:solidFill>
              </a:rPr>
              <a:t>Отглаг</a:t>
            </a:r>
            <a:r>
              <a:rPr lang="ru-RU" sz="2000" b="1" dirty="0" smtClean="0">
                <a:solidFill>
                  <a:srgbClr val="0070C0"/>
                </a:solidFill>
              </a:rPr>
              <a:t>. </a:t>
            </a:r>
            <a:r>
              <a:rPr lang="ru-RU" sz="2000" b="1" dirty="0">
                <a:solidFill>
                  <a:srgbClr val="0070C0"/>
                </a:solidFill>
              </a:rPr>
              <a:t>п</a:t>
            </a:r>
            <a:r>
              <a:rPr lang="ru-RU" sz="2000" b="1" dirty="0" smtClean="0">
                <a:solidFill>
                  <a:srgbClr val="0070C0"/>
                </a:solidFill>
              </a:rPr>
              <a:t>рил.,</a:t>
            </a:r>
          </a:p>
          <a:p>
            <a:pPr algn="ctr"/>
            <a:r>
              <a:rPr lang="ru-RU" sz="2000" b="1" dirty="0" err="1">
                <a:solidFill>
                  <a:srgbClr val="0070C0"/>
                </a:solidFill>
              </a:rPr>
              <a:t>о</a:t>
            </a:r>
            <a:r>
              <a:rPr lang="ru-RU" sz="2000" b="1" dirty="0" err="1" smtClean="0">
                <a:solidFill>
                  <a:srgbClr val="0070C0"/>
                </a:solidFill>
              </a:rPr>
              <a:t>тглаг</a:t>
            </a:r>
            <a:r>
              <a:rPr lang="ru-RU" sz="2000" b="1" dirty="0" smtClean="0">
                <a:solidFill>
                  <a:srgbClr val="0070C0"/>
                </a:solidFill>
              </a:rPr>
              <a:t>. </a:t>
            </a:r>
            <a:r>
              <a:rPr lang="ru-RU" sz="2000" b="1" dirty="0">
                <a:solidFill>
                  <a:srgbClr val="0070C0"/>
                </a:solidFill>
              </a:rPr>
              <a:t>н</a:t>
            </a:r>
            <a:r>
              <a:rPr lang="ru-RU" sz="2000" b="1" dirty="0" smtClean="0">
                <a:solidFill>
                  <a:srgbClr val="0070C0"/>
                </a:solidFill>
              </a:rPr>
              <a:t>ар.</a:t>
            </a:r>
          </a:p>
          <a:p>
            <a:pPr algn="ctr"/>
            <a:r>
              <a:rPr lang="ru-RU" sz="2000" dirty="0" smtClean="0"/>
              <a:t>(Нельзя заменить</a:t>
            </a:r>
          </a:p>
          <a:p>
            <a:pPr algn="ctr"/>
            <a:r>
              <a:rPr lang="ru-RU" sz="2000" dirty="0" smtClean="0"/>
              <a:t> глаголом)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129515" y="3573016"/>
            <a:ext cx="1639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Тучи рассеяны</a:t>
            </a:r>
          </a:p>
          <a:p>
            <a:r>
              <a:rPr lang="ru-RU" i="1" dirty="0" smtClean="0"/>
              <a:t>=рассеялись</a:t>
            </a:r>
            <a:endParaRPr lang="ru-RU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042377" y="3817353"/>
            <a:ext cx="1993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Дети рассеянны</a:t>
            </a:r>
          </a:p>
          <a:p>
            <a:r>
              <a:rPr lang="ru-RU" i="1" dirty="0" smtClean="0"/>
              <a:t>=невнимательные</a:t>
            </a:r>
            <a:endParaRPr lang="ru-RU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3638" y="4588049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292080" y="1619507"/>
            <a:ext cx="30912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8A3E"/>
                </a:solidFill>
              </a:rPr>
              <a:t>2.Есть </a:t>
            </a:r>
            <a:r>
              <a:rPr lang="ru-RU" sz="2400" b="1" dirty="0" err="1" smtClean="0">
                <a:solidFill>
                  <a:srgbClr val="008A3E"/>
                </a:solidFill>
              </a:rPr>
              <a:t>ованн</a:t>
            </a:r>
            <a:r>
              <a:rPr lang="ru-RU" sz="2400" b="1" dirty="0" smtClean="0">
                <a:solidFill>
                  <a:srgbClr val="008A3E"/>
                </a:solidFill>
              </a:rPr>
              <a:t>, </a:t>
            </a:r>
            <a:r>
              <a:rPr lang="ru-RU" sz="2400" b="1" dirty="0" err="1" smtClean="0">
                <a:solidFill>
                  <a:srgbClr val="008A3E"/>
                </a:solidFill>
              </a:rPr>
              <a:t>ёванн</a:t>
            </a:r>
            <a:r>
              <a:rPr lang="ru-RU" sz="2400" b="1" dirty="0" smtClean="0">
                <a:solidFill>
                  <a:srgbClr val="008A3E"/>
                </a:solidFill>
              </a:rPr>
              <a:t>?</a:t>
            </a:r>
            <a:endParaRPr lang="ru-RU" sz="2400" b="1" dirty="0">
              <a:solidFill>
                <a:srgbClr val="008A3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64068" y="4849659"/>
            <a:ext cx="24565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Сколько в полной,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Столько в краткой.</a:t>
            </a:r>
          </a:p>
          <a:p>
            <a:pPr algn="ctr"/>
            <a:r>
              <a:rPr lang="ru-RU" sz="2000" dirty="0" smtClean="0"/>
              <a:t>(чаще НН)</a:t>
            </a:r>
            <a:endParaRPr lang="ru-RU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4740249" y="1988839"/>
            <a:ext cx="5982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да</a:t>
            </a:r>
            <a:endParaRPr lang="ru-RU" sz="3200" b="1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08190" y="2784738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НН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633626" y="2111786"/>
            <a:ext cx="806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нет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91866" y="2784738"/>
            <a:ext cx="3585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8A3E"/>
                </a:solidFill>
              </a:rPr>
              <a:t>3.Есть зависимое слово?</a:t>
            </a:r>
            <a:endParaRPr lang="ru-RU" sz="2400" b="1" dirty="0">
              <a:solidFill>
                <a:srgbClr val="008A3E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93224" y="3492625"/>
            <a:ext cx="5982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да</a:t>
            </a:r>
            <a:endParaRPr lang="ru-RU" sz="3200" b="1" dirty="0">
              <a:solidFill>
                <a:srgbClr val="FFC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75667" y="3429000"/>
            <a:ext cx="806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нет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81913" y="4357216"/>
            <a:ext cx="2458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8A3E"/>
                </a:solidFill>
              </a:rPr>
              <a:t>4.Определи вид!</a:t>
            </a:r>
            <a:endParaRPr lang="ru-RU" sz="2400" b="1" dirty="0">
              <a:solidFill>
                <a:srgbClr val="008A3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35194" y="5097086"/>
            <a:ext cx="7553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</a:rPr>
              <a:t>СВ</a:t>
            </a:r>
            <a:endParaRPr lang="ru-RU" sz="3200" b="1" dirty="0">
              <a:solidFill>
                <a:srgbClr val="FFC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75667" y="5097086"/>
            <a:ext cx="10743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НСВ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142193" y="5681861"/>
            <a:ext cx="822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НН</a:t>
            </a:r>
            <a:endParaRPr lang="ru-RU" sz="3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7881429" y="568186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</a:t>
            </a:r>
            <a:endParaRPr lang="ru-RU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811013" y="4140520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НН</a:t>
            </a:r>
            <a:endParaRPr lang="ru-RU" sz="2400" b="1" dirty="0"/>
          </a:p>
        </p:txBody>
      </p:sp>
      <p:cxnSp>
        <p:nvCxnSpPr>
          <p:cNvPr id="29" name="Прямая со стрелкой 28"/>
          <p:cNvCxnSpPr/>
          <p:nvPr/>
        </p:nvCxnSpPr>
        <p:spPr>
          <a:xfrm>
            <a:off x="6752116" y="1078349"/>
            <a:ext cx="732356" cy="334427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>
            <a:stCxn id="3" idx="1"/>
          </p:cNvCxnSpPr>
          <p:nvPr/>
        </p:nvCxnSpPr>
        <p:spPr>
          <a:xfrm flipH="1">
            <a:off x="1547664" y="1053875"/>
            <a:ext cx="880255" cy="358901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1669680" y="1619507"/>
            <a:ext cx="0" cy="230832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6" idx="2"/>
          </p:cNvCxnSpPr>
          <p:nvPr/>
        </p:nvCxnSpPr>
        <p:spPr>
          <a:xfrm flipH="1">
            <a:off x="981203" y="2207373"/>
            <a:ext cx="819777" cy="353942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>
            <a:stCxn id="6" idx="2"/>
          </p:cNvCxnSpPr>
          <p:nvPr/>
        </p:nvCxnSpPr>
        <p:spPr>
          <a:xfrm>
            <a:off x="1800980" y="2207373"/>
            <a:ext cx="980733" cy="353942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endCxn id="11" idx="0"/>
          </p:cNvCxnSpPr>
          <p:nvPr/>
        </p:nvCxnSpPr>
        <p:spPr>
          <a:xfrm>
            <a:off x="845432" y="4140520"/>
            <a:ext cx="0" cy="447529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endCxn id="15" idx="3"/>
          </p:cNvCxnSpPr>
          <p:nvPr/>
        </p:nvCxnSpPr>
        <p:spPr>
          <a:xfrm flipH="1">
            <a:off x="5338490" y="1988839"/>
            <a:ext cx="1252039" cy="292388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6590529" y="1988839"/>
            <a:ext cx="1290900" cy="292388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H="1">
            <a:off x="5039370" y="2472677"/>
            <a:ext cx="1" cy="3959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/>
          <p:nvPr/>
        </p:nvCxnSpPr>
        <p:spPr>
          <a:xfrm flipH="1">
            <a:off x="7411160" y="2573614"/>
            <a:ext cx="470269" cy="29498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10" idx="2"/>
          </p:cNvCxnSpPr>
          <p:nvPr/>
        </p:nvCxnSpPr>
        <p:spPr>
          <a:xfrm>
            <a:off x="3039124" y="4463684"/>
            <a:ext cx="0" cy="477483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 flipH="1">
            <a:off x="5964509" y="3139340"/>
            <a:ext cx="1153785" cy="582047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>
            <a:off x="7118294" y="3139340"/>
            <a:ext cx="763135" cy="433676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H="1">
            <a:off x="7411160" y="3896181"/>
            <a:ext cx="625781" cy="567504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flipH="1">
            <a:off x="6355499" y="4702426"/>
            <a:ext cx="762795" cy="526774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5" name="Прямая со стрелкой 1024"/>
          <p:cNvCxnSpPr/>
          <p:nvPr/>
        </p:nvCxnSpPr>
        <p:spPr>
          <a:xfrm>
            <a:off x="7118294" y="4702426"/>
            <a:ext cx="918647" cy="526774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Прямая со стрелкой 1032"/>
          <p:cNvCxnSpPr/>
          <p:nvPr/>
        </p:nvCxnSpPr>
        <p:spPr>
          <a:xfrm flipH="1">
            <a:off x="5673838" y="5535666"/>
            <a:ext cx="248008" cy="292388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5" name="Прямая со стрелкой 1034"/>
          <p:cNvCxnSpPr/>
          <p:nvPr/>
        </p:nvCxnSpPr>
        <p:spPr>
          <a:xfrm>
            <a:off x="8051842" y="5517032"/>
            <a:ext cx="54279" cy="329656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Прямая со стрелкой 1036"/>
          <p:cNvCxnSpPr/>
          <p:nvPr/>
        </p:nvCxnSpPr>
        <p:spPr>
          <a:xfrm flipH="1">
            <a:off x="5115152" y="3930424"/>
            <a:ext cx="353855" cy="2939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5627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00042"/>
            <a:ext cx="63579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Формы работы с алгоритмом: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214422"/>
            <a:ext cx="87154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2060"/>
                </a:solidFill>
              </a:rPr>
              <a:t>Объяснить написание слов, используя готовый алгоритм.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2060"/>
                </a:solidFill>
              </a:rPr>
              <a:t>Дополнить алгоритм с пропущенными звеньями (шагами).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2060"/>
                </a:solidFill>
              </a:rPr>
              <a:t>Восстановить нарушенную последовательность алгоритма.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2060"/>
                </a:solidFill>
              </a:rPr>
              <a:t>В алгоритме есть примеры, но не прописаны «шаги».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002060"/>
                </a:solidFill>
              </a:rPr>
              <a:t>Разработать алгоритм самостоятельно.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85794"/>
            <a:ext cx="7358114" cy="452431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Работа с алгоритмами при изучении орфографии требует постоянного анализа, синтеза, сопоставления, противопоставления, конкретизации, рассуждения, доказательства, то есть как нельзя лучше способствует умственному развитию детей.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1000108"/>
            <a:ext cx="7000924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Спасибо за внимание!</a:t>
            </a:r>
          </a:p>
          <a:p>
            <a:r>
              <a:rPr lang="ru-RU" dirty="0" smtClean="0"/>
              <a:t> </a:t>
            </a:r>
            <a:endParaRPr lang="en-US" dirty="0" smtClean="0"/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endParaRPr lang="en-US" dirty="0" smtClean="0">
              <a:hlinkClick r:id="rId2"/>
            </a:endParaRPr>
          </a:p>
          <a:p>
            <a:pPr algn="ctr"/>
            <a:r>
              <a:rPr lang="en-US" sz="3200" dirty="0" smtClean="0">
                <a:hlinkClick r:id="rId2"/>
              </a:rPr>
              <a:t>chekh1981@mail.ru</a:t>
            </a:r>
            <a:endParaRPr lang="en-US" sz="3200" dirty="0" smtClean="0"/>
          </a:p>
          <a:p>
            <a:pPr algn="ctr"/>
            <a:r>
              <a:rPr lang="en-US" sz="3200" dirty="0" smtClean="0"/>
              <a:t>chekh.jimdo.com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701AM3WX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322434"/>
            <a:ext cx="8286776" cy="5535566"/>
          </a:xfrm>
          <a:prstGeom prst="rect">
            <a:avLst/>
          </a:prstGeom>
        </p:spPr>
      </p:pic>
      <p:sp>
        <p:nvSpPr>
          <p:cNvPr id="4" name="Овальная выноска 3"/>
          <p:cNvSpPr/>
          <p:nvPr/>
        </p:nvSpPr>
        <p:spPr>
          <a:xfrm>
            <a:off x="571472" y="285728"/>
            <a:ext cx="7572428" cy="3071834"/>
          </a:xfrm>
          <a:prstGeom prst="wedgeEllipseCallout">
            <a:avLst>
              <a:gd name="adj1" fmla="val -471"/>
              <a:gd name="adj2" fmla="val 68870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928662" y="571480"/>
            <a:ext cx="7143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«Как наиболее быстро и эффективно научить детей правильно писать и почему орфография так тяжело даётся большинству ребят?»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74b8113dc7f8adba884b506f27aa5c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2928934"/>
            <a:ext cx="7358082" cy="4887085"/>
          </a:xfrm>
          <a:prstGeom prst="rect">
            <a:avLst/>
          </a:prstGeom>
        </p:spPr>
      </p:pic>
      <p:sp>
        <p:nvSpPr>
          <p:cNvPr id="12" name="Выноска-облако 11"/>
          <p:cNvSpPr/>
          <p:nvPr/>
        </p:nvSpPr>
        <p:spPr>
          <a:xfrm>
            <a:off x="357158" y="1857364"/>
            <a:ext cx="2571768" cy="1500198"/>
          </a:xfrm>
          <a:prstGeom prst="cloudCallout">
            <a:avLst>
              <a:gd name="adj1" fmla="val 117445"/>
              <a:gd name="adj2" fmla="val 52953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Выноска-облако 10"/>
          <p:cNvSpPr/>
          <p:nvPr/>
        </p:nvSpPr>
        <p:spPr>
          <a:xfrm>
            <a:off x="3143240" y="1142984"/>
            <a:ext cx="2571768" cy="1500198"/>
          </a:xfrm>
          <a:prstGeom prst="cloudCallout">
            <a:avLst>
              <a:gd name="adj1" fmla="val 34340"/>
              <a:gd name="adj2" fmla="val 86734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Выноска-облако 9"/>
          <p:cNvSpPr/>
          <p:nvPr/>
        </p:nvSpPr>
        <p:spPr>
          <a:xfrm>
            <a:off x="6429388" y="1142984"/>
            <a:ext cx="2571768" cy="1500198"/>
          </a:xfrm>
          <a:prstGeom prst="cloudCallout">
            <a:avLst>
              <a:gd name="adj1" fmla="val -51335"/>
              <a:gd name="adj2" fmla="val 91141"/>
            </a:avLst>
          </a:prstGeom>
          <a:solidFill>
            <a:schemeClr val="tx2">
              <a:lumMod val="25000"/>
              <a:lumOff val="75000"/>
            </a:schemeClr>
          </a:solidFill>
          <a:ln>
            <a:solidFill>
              <a:schemeClr val="tx2">
                <a:lumMod val="25000"/>
                <a:lumOff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928926" y="500042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С чего начать?!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000240"/>
            <a:ext cx="24288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Подбирать проверочное?!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500430" y="1285860"/>
            <a:ext cx="2286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Определять часть речи?!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6858016" y="1285860"/>
            <a:ext cx="21431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Разбирать по составу?!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643042" y="3286124"/>
            <a:ext cx="2143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solidFill>
                  <a:srgbClr val="C00000"/>
                </a:solidFill>
              </a:rPr>
              <a:t>РечОнка</a:t>
            </a:r>
            <a:r>
              <a:rPr lang="ru-RU" sz="3600" dirty="0" smtClean="0">
                <a:solidFill>
                  <a:srgbClr val="C00000"/>
                </a:solidFill>
              </a:rPr>
              <a:t>?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3042" y="4000504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err="1" smtClean="0">
                <a:solidFill>
                  <a:srgbClr val="C00000"/>
                </a:solidFill>
              </a:rPr>
              <a:t>РечЁнка</a:t>
            </a:r>
            <a:r>
              <a:rPr lang="ru-RU" sz="3600" dirty="0" smtClean="0">
                <a:solidFill>
                  <a:srgbClr val="C00000"/>
                </a:solidFill>
              </a:rPr>
              <a:t>?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еловек-схемы-технологического-процесса-3d-220595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0232" y="3643314"/>
            <a:ext cx="4572000" cy="3745523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42852"/>
            <a:ext cx="8786842" cy="431482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    «Алгоритм – такое предписание, которое определяет содержание и последовательность операций, превращающих исходные данные в искомый материал».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357166"/>
            <a:ext cx="478634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Свойства алгоритма: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8596" y="1214422"/>
            <a:ext cx="82153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– </a:t>
            </a:r>
            <a:r>
              <a:rPr lang="ru-RU" sz="2800" b="1" dirty="0" smtClean="0"/>
              <a:t>дискретность алгоритма</a:t>
            </a:r>
            <a:r>
              <a:rPr lang="ru-RU" sz="2800" dirty="0" smtClean="0"/>
              <a:t> – свойство алгоритма, означающее, что процесс решения задачи, определяемый алгоритмом, разделен на отдельные элементарные действия (шаги). Алгоритм представляет последовательность указаний и команд, определяющих порядок выполнения шагов процесса;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357166"/>
            <a:ext cx="478634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Свойства алгоритма: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80996" y="1366822"/>
            <a:ext cx="82153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– </a:t>
            </a:r>
            <a:r>
              <a:rPr lang="ru-RU" sz="2800" b="1" dirty="0" smtClean="0"/>
              <a:t>определенность алгоритма</a:t>
            </a:r>
            <a:r>
              <a:rPr lang="ru-RU" sz="2800" dirty="0" smtClean="0"/>
              <a:t> – свойство алгоритма, означающее, что каждая его команда понятна исполнителю, не оставляя при этом места для ее неоднозначного толкования и неопределенного исполнения. Описание алгоритма должно быть таким, чтобы его мог выполнить пользователь.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7422" y="357166"/>
            <a:ext cx="478634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Свойства алгоритма: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80996" y="1366822"/>
            <a:ext cx="821537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– </a:t>
            </a:r>
            <a:r>
              <a:rPr lang="ru-RU" sz="2800" b="1" dirty="0" smtClean="0"/>
              <a:t>результативность алгоритма</a:t>
            </a:r>
            <a:r>
              <a:rPr lang="ru-RU" sz="2800" dirty="0" smtClean="0"/>
              <a:t> – свойство алгоритма, означающее, что решение задачи происходит за конечное число шагов и за конечное время. </a:t>
            </a:r>
          </a:p>
          <a:p>
            <a:endParaRPr lang="ru-RU" sz="2800" dirty="0" smtClean="0"/>
          </a:p>
          <a:p>
            <a:r>
              <a:rPr lang="ru-RU" sz="2800" dirty="0" smtClean="0"/>
              <a:t>– </a:t>
            </a:r>
            <a:r>
              <a:rPr lang="ru-RU" sz="2800" b="1" dirty="0" smtClean="0"/>
              <a:t>массовость алгоритма</a:t>
            </a:r>
            <a:r>
              <a:rPr lang="ru-RU" sz="2800" dirty="0" smtClean="0"/>
              <a:t> – свойство алгоритма, означающее, что каждый алгоритм, разработанный для решения некоторой задачи, должен быть применим для решения задач этого типа при всех допустимых значениях исходных данных.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01122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latin typeface="+mn-lt"/>
              </a:rPr>
              <a:t>Галч</a:t>
            </a:r>
            <a:r>
              <a:rPr lang="ru-RU" sz="2700" b="1" dirty="0" smtClean="0">
                <a:solidFill>
                  <a:srgbClr val="FF0000"/>
                </a:solidFill>
                <a:latin typeface="+mn-lt"/>
              </a:rPr>
              <a:t>?</a:t>
            </a:r>
            <a:r>
              <a:rPr lang="ru-RU" sz="2700" b="1" dirty="0" smtClean="0">
                <a:latin typeface="+mn-lt"/>
              </a:rPr>
              <a:t>нок,   копч</a:t>
            </a:r>
            <a:r>
              <a:rPr lang="ru-RU" sz="2700" b="1" dirty="0" smtClean="0">
                <a:solidFill>
                  <a:srgbClr val="FF0000"/>
                </a:solidFill>
                <a:latin typeface="+mn-lt"/>
              </a:rPr>
              <a:t>?</a:t>
            </a:r>
            <a:r>
              <a:rPr lang="ru-RU" sz="2700" b="1" dirty="0" smtClean="0">
                <a:latin typeface="+mn-lt"/>
              </a:rPr>
              <a:t>ный,  ш</a:t>
            </a:r>
            <a:r>
              <a:rPr lang="ru-RU" sz="2700" b="1" dirty="0" smtClean="0">
                <a:solidFill>
                  <a:srgbClr val="FF0000"/>
                </a:solidFill>
                <a:latin typeface="+mn-lt"/>
              </a:rPr>
              <a:t>?</a:t>
            </a:r>
            <a:r>
              <a:rPr lang="ru-RU" sz="2700" b="1" dirty="0" smtClean="0">
                <a:latin typeface="+mn-lt"/>
              </a:rPr>
              <a:t>лковый, ш</a:t>
            </a:r>
            <a:r>
              <a:rPr lang="ru-RU" sz="2700" b="1" dirty="0" smtClean="0">
                <a:solidFill>
                  <a:srgbClr val="FF0000"/>
                </a:solidFill>
                <a:latin typeface="+mn-lt"/>
              </a:rPr>
              <a:t>?</a:t>
            </a:r>
            <a:r>
              <a:rPr lang="ru-RU" sz="2700" b="1" dirty="0" smtClean="0">
                <a:latin typeface="+mn-lt"/>
              </a:rPr>
              <a:t>рты, печ</a:t>
            </a:r>
            <a:r>
              <a:rPr lang="ru-RU" sz="2700" b="1" dirty="0" smtClean="0">
                <a:solidFill>
                  <a:srgbClr val="FF0000"/>
                </a:solidFill>
                <a:latin typeface="+mn-lt"/>
              </a:rPr>
              <a:t>?</a:t>
            </a:r>
            <a:r>
              <a:rPr lang="ru-RU" sz="2700" b="1" dirty="0" smtClean="0">
                <a:latin typeface="+mn-lt"/>
              </a:rPr>
              <a:t>т…</a:t>
            </a:r>
            <a:r>
              <a:rPr lang="ru-RU" sz="2800" b="1" dirty="0" smtClean="0">
                <a:latin typeface="+mn-lt"/>
              </a:rPr>
              <a:t/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Сомневаетесь?  О или Ё?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57224" y="1357298"/>
            <a:ext cx="7164784" cy="1785950"/>
          </a:xfrm>
        </p:spPr>
        <p:txBody>
          <a:bodyPr anchor="ctr">
            <a:normAutofit lnSpcReduction="10000"/>
          </a:bodyPr>
          <a:lstStyle/>
          <a:p>
            <a:pPr marL="360000" lvl="8" indent="0" algn="ctr">
              <a:spcBef>
                <a:spcPts val="0"/>
              </a:spcBef>
              <a:buNone/>
            </a:pPr>
            <a:r>
              <a:rPr lang="ru-RU" sz="2000" dirty="0" smtClean="0"/>
              <a:t>Шаг1  </a:t>
            </a:r>
            <a:r>
              <a:rPr lang="ru-RU" sz="2600" dirty="0" smtClean="0"/>
              <a:t>Проверь, ГДЕ орфограмма, </a:t>
            </a:r>
          </a:p>
          <a:p>
            <a:pPr marL="360000" lvl="8" indent="0" algn="ctr">
              <a:spcBef>
                <a:spcPts val="0"/>
              </a:spcBef>
              <a:buNone/>
            </a:pPr>
            <a:r>
              <a:rPr lang="ru-RU" sz="2600" dirty="0" smtClean="0">
                <a:solidFill>
                  <a:srgbClr val="00B050"/>
                </a:solidFill>
              </a:rPr>
              <a:t>В КОРНЕ </a:t>
            </a:r>
            <a:r>
              <a:rPr lang="ru-RU" sz="2600" dirty="0" smtClean="0"/>
              <a:t>или </a:t>
            </a:r>
            <a:r>
              <a:rPr lang="ru-RU" sz="2600" dirty="0" smtClean="0">
                <a:solidFill>
                  <a:srgbClr val="0070C0"/>
                </a:solidFill>
              </a:rPr>
              <a:t>ЗА КОРНЕМ?</a:t>
            </a:r>
          </a:p>
          <a:p>
            <a:pPr marL="360000" lvl="8" indent="0">
              <a:spcBef>
                <a:spcPts val="0"/>
              </a:spcBef>
              <a:buNone/>
            </a:pPr>
            <a:endParaRPr lang="ru-RU" sz="2400" dirty="0">
              <a:solidFill>
                <a:srgbClr val="0070C0"/>
              </a:solidFill>
            </a:endParaRPr>
          </a:p>
          <a:p>
            <a:pPr marL="360000" lvl="8" indent="0">
              <a:spcBef>
                <a:spcPts val="0"/>
              </a:spcBef>
              <a:buNone/>
            </a:pPr>
            <a:endParaRPr lang="ru-RU" sz="2400" dirty="0" smtClean="0"/>
          </a:p>
          <a:p>
            <a:pPr marL="360000" lvl="8" indent="0">
              <a:spcBef>
                <a:spcPts val="0"/>
              </a:spcBef>
              <a:buNone/>
            </a:pPr>
            <a:r>
              <a:rPr lang="ru-RU" sz="1400" dirty="0" smtClean="0"/>
              <a:t>                        </a:t>
            </a:r>
            <a:endParaRPr lang="ru-RU" sz="12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786050" y="2214554"/>
            <a:ext cx="1296144" cy="39352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000628" y="2143116"/>
            <a:ext cx="1296144" cy="379065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714612" y="3143248"/>
            <a:ext cx="551987" cy="360040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H="1">
            <a:off x="1571604" y="3143248"/>
            <a:ext cx="576064" cy="278225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6715140" y="3071810"/>
            <a:ext cx="3990" cy="28575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>
            <a:off x="1142976" y="4643446"/>
            <a:ext cx="0" cy="71438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43042" y="2571744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8A3E"/>
                </a:solidFill>
              </a:rPr>
              <a:t>В корне</a:t>
            </a:r>
            <a:endParaRPr lang="ru-RU" sz="3200" dirty="0">
              <a:solidFill>
                <a:srgbClr val="008A3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7884" y="2571744"/>
            <a:ext cx="17203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За конем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4282" y="3500438"/>
            <a:ext cx="2202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Есть чередование</a:t>
            </a:r>
          </a:p>
          <a:p>
            <a:pPr algn="ctr"/>
            <a:r>
              <a:rPr lang="ru-RU" sz="2400" dirty="0" err="1" smtClean="0">
                <a:solidFill>
                  <a:srgbClr val="C00000"/>
                </a:solidFill>
              </a:rPr>
              <a:t>шЁлк</a:t>
            </a:r>
            <a:r>
              <a:rPr lang="ru-RU" sz="2400" dirty="0" smtClean="0">
                <a:solidFill>
                  <a:srgbClr val="C00000"/>
                </a:solidFill>
              </a:rPr>
              <a:t> - </a:t>
            </a:r>
            <a:r>
              <a:rPr lang="ru-RU" sz="2400" dirty="0" err="1" smtClean="0">
                <a:solidFill>
                  <a:srgbClr val="C00000"/>
                </a:solidFill>
              </a:rPr>
              <a:t>шЕлка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71736" y="3500438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Нет чередования</a:t>
            </a:r>
          </a:p>
          <a:p>
            <a:pPr algn="ctr"/>
            <a:r>
              <a:rPr lang="ru-RU" sz="2400" dirty="0" err="1" smtClean="0">
                <a:solidFill>
                  <a:srgbClr val="C00000"/>
                </a:solidFill>
              </a:rPr>
              <a:t>шОрты</a:t>
            </a:r>
            <a:r>
              <a:rPr lang="ru-RU" sz="2400" dirty="0" smtClean="0">
                <a:solidFill>
                  <a:srgbClr val="C00000"/>
                </a:solidFill>
              </a:rPr>
              <a:t>, </a:t>
            </a:r>
            <a:r>
              <a:rPr lang="ru-RU" sz="2400" dirty="0" err="1" smtClean="0">
                <a:solidFill>
                  <a:srgbClr val="C00000"/>
                </a:solidFill>
              </a:rPr>
              <a:t>шОв</a:t>
            </a:r>
            <a:endParaRPr lang="ru-RU" sz="2400" dirty="0">
              <a:solidFill>
                <a:srgbClr val="C00000"/>
              </a:solidFill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 flipH="1">
            <a:off x="5786446" y="4500570"/>
            <a:ext cx="714380" cy="285752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000892" y="4500570"/>
            <a:ext cx="571504" cy="35719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3500430" y="4714884"/>
            <a:ext cx="0" cy="714380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28662" y="5357826"/>
            <a:ext cx="492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Ё</a:t>
            </a:r>
            <a:endParaRPr lang="ru-RU" sz="3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286116" y="5429264"/>
            <a:ext cx="5437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О</a:t>
            </a:r>
            <a:endParaRPr lang="ru-RU" sz="3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572132" y="3357562"/>
            <a:ext cx="23574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8A3E"/>
                </a:solidFill>
              </a:rPr>
              <a:t>Отглагольное </a:t>
            </a:r>
            <a:r>
              <a:rPr lang="ru-RU" sz="2400" dirty="0" smtClean="0"/>
              <a:t>слово или </a:t>
            </a:r>
            <a:r>
              <a:rPr lang="ru-RU" sz="2400" b="1" dirty="0" smtClean="0">
                <a:solidFill>
                  <a:srgbClr val="008A3E"/>
                </a:solidFill>
              </a:rPr>
              <a:t>отымённое?</a:t>
            </a:r>
            <a:endParaRPr lang="ru-RU" sz="2400" b="1" dirty="0">
              <a:solidFill>
                <a:srgbClr val="008A3E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01" y="4786322"/>
            <a:ext cx="24288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u="sng" dirty="0" err="1" smtClean="0">
                <a:solidFill>
                  <a:srgbClr val="008A3E"/>
                </a:solidFill>
              </a:rPr>
              <a:t>Отглаг</a:t>
            </a:r>
            <a:r>
              <a:rPr lang="ru-RU" b="1" u="sng" dirty="0" smtClean="0">
                <a:solidFill>
                  <a:srgbClr val="008A3E"/>
                </a:solidFill>
              </a:rPr>
              <a:t>.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Печёт (печь)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Копчёный (коптить)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15206" y="4857760"/>
            <a:ext cx="178595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008A3E"/>
                </a:solidFill>
              </a:rPr>
              <a:t>Отымённое</a:t>
            </a:r>
          </a:p>
          <a:p>
            <a:r>
              <a:rPr lang="ru-RU" sz="2000" dirty="0" err="1" smtClean="0">
                <a:solidFill>
                  <a:srgbClr val="C00000"/>
                </a:solidFill>
              </a:rPr>
              <a:t>галчОнок</a:t>
            </a:r>
            <a:endParaRPr lang="ru-RU" sz="2000" dirty="0" smtClean="0">
              <a:solidFill>
                <a:srgbClr val="C00000"/>
              </a:solidFill>
            </a:endParaRPr>
          </a:p>
          <a:p>
            <a:r>
              <a:rPr lang="ru-RU" sz="2000" dirty="0" err="1" smtClean="0">
                <a:solidFill>
                  <a:srgbClr val="C00000"/>
                </a:solidFill>
              </a:rPr>
              <a:t>свечОй</a:t>
            </a:r>
            <a:endParaRPr lang="ru-RU" sz="2000" dirty="0" smtClean="0">
              <a:solidFill>
                <a:srgbClr val="C00000"/>
              </a:solidFill>
            </a:endParaRPr>
          </a:p>
          <a:p>
            <a:endParaRPr lang="ru-RU" sz="2000" dirty="0" smtClean="0">
              <a:solidFill>
                <a:srgbClr val="C00000"/>
              </a:solidFill>
            </a:endParaRPr>
          </a:p>
        </p:txBody>
      </p:sp>
      <p:cxnSp>
        <p:nvCxnSpPr>
          <p:cNvPr id="36" name="Прямая со стрелкой 35"/>
          <p:cNvCxnSpPr/>
          <p:nvPr/>
        </p:nvCxnSpPr>
        <p:spPr>
          <a:xfrm>
            <a:off x="7786710" y="5786454"/>
            <a:ext cx="0" cy="428628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5643570" y="5715016"/>
            <a:ext cx="0" cy="500066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Прямоугольник 41"/>
          <p:cNvSpPr/>
          <p:nvPr/>
        </p:nvSpPr>
        <p:spPr>
          <a:xfrm>
            <a:off x="7572396" y="6143644"/>
            <a:ext cx="5036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5357818" y="6143644"/>
            <a:ext cx="601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Ё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1349146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3-89650_1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3000372"/>
            <a:ext cx="5572164" cy="370548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857232"/>
            <a:ext cx="4643470" cy="9541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Проблема в корне – не зевай:</a:t>
            </a:r>
          </a:p>
          <a:p>
            <a:r>
              <a:rPr lang="ru-RU" sz="2800" dirty="0" smtClean="0"/>
              <a:t>Ё на Е скорей меняй!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4929158" y="857232"/>
            <a:ext cx="4214842" cy="954107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У глагольных после корня</a:t>
            </a:r>
          </a:p>
          <a:p>
            <a:r>
              <a:rPr lang="ru-RU" sz="2800" dirty="0" smtClean="0"/>
              <a:t>Букву Ё пиши спокойно!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500298" y="2000240"/>
            <a:ext cx="4000528" cy="95410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именных за корнем О</a:t>
            </a:r>
          </a:p>
          <a:p>
            <a:r>
              <a:rPr lang="ru-RU" sz="2800" dirty="0" smtClean="0"/>
              <a:t>Это знаем мы давно!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2353</TotalTime>
  <Words>552</Words>
  <Application>Microsoft Office PowerPoint</Application>
  <PresentationFormat>Экран (4:3)</PresentationFormat>
  <Paragraphs>166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NewsPrint</vt:lpstr>
      <vt:lpstr>Использование алгоритмов при изучении орфографии</vt:lpstr>
      <vt:lpstr>Слайд 2</vt:lpstr>
      <vt:lpstr>Слайд 3</vt:lpstr>
      <vt:lpstr>Слайд 4</vt:lpstr>
      <vt:lpstr>Слайд 5</vt:lpstr>
      <vt:lpstr>Слайд 6</vt:lpstr>
      <vt:lpstr>Слайд 7</vt:lpstr>
      <vt:lpstr>Галч?нок,   копч?ный,  ш?лковый, ш?рты, печ?т… Сомневаетесь?  О или Ё? </vt:lpstr>
      <vt:lpstr>Слайд 9</vt:lpstr>
      <vt:lpstr>Слайд 10</vt:lpstr>
      <vt:lpstr>НН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Н,НН во всех частях речи</dc:title>
  <dc:creator>ЧехМИ</dc:creator>
  <cp:lastModifiedBy>user</cp:lastModifiedBy>
  <cp:revision>75</cp:revision>
  <dcterms:created xsi:type="dcterms:W3CDTF">2015-06-24T11:55:08Z</dcterms:created>
  <dcterms:modified xsi:type="dcterms:W3CDTF">2016-01-24T17:43:44Z</dcterms:modified>
</cp:coreProperties>
</file>