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6.xml" ContentType="application/vnd.openxmlformats-officedocument.themeOverr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7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8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9" r:id="rId8"/>
    <p:sldId id="263" r:id="rId9"/>
    <p:sldId id="264" r:id="rId10"/>
    <p:sldId id="265" r:id="rId11"/>
    <p:sldId id="266" r:id="rId12"/>
    <p:sldId id="267" r:id="rId13"/>
    <p:sldId id="268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69" r:id="rId22"/>
    <p:sldId id="270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35" autoAdjust="0"/>
    <p:restoredTop sz="94660"/>
  </p:normalViewPr>
  <p:slideViewPr>
    <p:cSldViewPr snapToGrid="0">
      <p:cViewPr varScale="1">
        <p:scale>
          <a:sx n="88" d="100"/>
          <a:sy n="88" d="100"/>
        </p:scale>
        <p:origin x="76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_____Microsoft_Excel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_____Microsoft_Excel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_____Microsoft_Excel2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_____Microsoft_Excel3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package" Target="../embeddings/_____Microsoft_Excel4.xlsx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&#1044;&#1080;&#1072;&#1075;&#1088;&#1072;&#1084;&#1084;&#1072;%20&#1074;%20Microsoft%20PowerPoint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package" Target="../embeddings/_____Microsoft_Excel5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Довольны ли Вы выбранной Вами</a:t>
            </a:r>
            <a:r>
              <a:rPr lang="ru-RU" baseline="0"/>
              <a:t> специальностью/профессией?</a:t>
            </a:r>
            <a:endParaRPr lang="ru-RU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E887-4A14-9E0D-C28A0A34C79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E887-4A14-9E0D-C28A0A34C7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E887-4A14-9E0D-C28A0A34C79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E887-4A14-9E0D-C28A0A34C792}"/>
              </c:ext>
            </c:extLst>
          </c:dPt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887-4A14-9E0D-C28A0A34C792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Лист1!$A$1:$A$4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50/50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Лист1!$B$1:$B$4</c:f>
              <c:numCache>
                <c:formatCode>General</c:formatCode>
                <c:ptCount val="4"/>
                <c:pt idx="0">
                  <c:v>12</c:v>
                </c:pt>
                <c:pt idx="1">
                  <c:v>2</c:v>
                </c:pt>
                <c:pt idx="2">
                  <c:v>16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887-4A14-9E0D-C28A0A34C79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Устраивает ли Вас качество</a:t>
            </a:r>
            <a:r>
              <a:rPr lang="ru-RU" baseline="0"/>
              <a:t> образования и преподаваемых дисциплин в КГБ ПОУ ККТиС?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0F7-49B4-8A94-00F7DB7611C5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0F7-49B4-8A94-00F7DB7611C5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0F7-49B4-8A94-00F7DB7611C5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0F7-49B4-8A94-00F7DB7611C5}"/>
              </c:ext>
            </c:extLst>
          </c:dPt>
          <c:dLbls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20F7-49B4-8A94-00F7DB7611C5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Лист1!$A$19:$A$22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50/50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Лист1!$B$19:$B$22</c:f>
              <c:numCache>
                <c:formatCode>General</c:formatCode>
                <c:ptCount val="4"/>
                <c:pt idx="0">
                  <c:v>15</c:v>
                </c:pt>
                <c:pt idx="1">
                  <c:v>4</c:v>
                </c:pt>
                <c:pt idx="2">
                  <c:v>11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0F7-49B4-8A94-00F7DB7611C5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3"/>
        <c:delete val="1"/>
      </c:legendEntry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Планируете ли Вы получать высшее образование</a:t>
            </a:r>
            <a:r>
              <a:rPr lang="ru-RU" baseline="0"/>
              <a:t> после колледжа?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2691-486B-B3F2-69834945F43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2691-486B-B3F2-69834945F43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2691-486B-B3F2-69834945F43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2691-486B-B3F2-69834945F432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Лист1!$A$38:$A$41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50/50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Лист1!$B$38:$B$41</c:f>
              <c:numCache>
                <c:formatCode>General</c:formatCode>
                <c:ptCount val="4"/>
                <c:pt idx="0">
                  <c:v>15</c:v>
                </c:pt>
                <c:pt idx="1">
                  <c:v>3</c:v>
                </c:pt>
                <c:pt idx="2">
                  <c:v>6</c:v>
                </c:pt>
                <c:pt idx="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691-486B-B3F2-69834945F43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57967606486088064"/>
          <c:y val="0.28888513935758026"/>
          <c:w val="0.4088296843461518"/>
          <c:h val="0.6323484564429446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Планируете ли Вы работать по получаемой Вами специальности/профессии?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27A-4CE6-B7C5-8A10BA73974A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27A-4CE6-B7C5-8A10BA73974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27A-4CE6-B7C5-8A10BA73974A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27A-4CE6-B7C5-8A10BA73974A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Лист1!$A$54:$A$57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50/50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Лист1!$B$54:$B$57</c:f>
              <c:numCache>
                <c:formatCode>General</c:formatCode>
                <c:ptCount val="4"/>
                <c:pt idx="0">
                  <c:v>13</c:v>
                </c:pt>
                <c:pt idx="1">
                  <c:v>3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027A-4CE6-B7C5-8A10BA73974A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2480853642467604"/>
          <c:y val="0.33738870876434562"/>
          <c:w val="0.3616779524583329"/>
          <c:h val="0.522981686112765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Планируете ли Вы получать второе образование в КГБ ПОУ ККТиС?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D73-44D1-984E-C5BD8F12B42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D73-44D1-984E-C5BD8F12B42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D73-44D1-984E-C5BD8F12B42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D73-44D1-984E-C5BD8F12B420}"/>
              </c:ext>
            </c:extLst>
          </c:dPt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D73-44D1-984E-C5BD8F12B420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Лист1!$A$72:$A$75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50/50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Лист1!$B$72:$B$75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3</c:v>
                </c:pt>
                <c:pt idx="3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D73-44D1-984E-C5BD8F12B420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0"/>
        <c:delete val="1"/>
      </c:legendEntry>
      <c:layout>
        <c:manualLayout>
          <c:xMode val="edge"/>
          <c:yMode val="edge"/>
          <c:x val="0.65452242868727439"/>
          <c:y val="0.3935254330278839"/>
          <c:w val="0.33200348982247097"/>
          <c:h val="0.3823452136756227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Довольны ли Вы работой</a:t>
            </a:r>
            <a:r>
              <a:rPr lang="ru-RU" baseline="0"/>
              <a:t> преподавателя в КГБ ПОУ ККТиС?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18B5-4398-A5BF-3FD3C4E34759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18B5-4398-A5BF-3FD3C4E3475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18B5-4398-A5BF-3FD3C4E34759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18B5-4398-A5BF-3FD3C4E34759}"/>
              </c:ext>
            </c:extLst>
          </c:dPt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8B5-4398-A5BF-3FD3C4E34759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18B5-4398-A5BF-3FD3C4E34759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'[Диаграмма в Microsoft PowerPoint]Лист1'!$A$1:$A$4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50/50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'[Диаграмма в Microsoft PowerPoint]Лист1'!$B$1:$B$4</c:f>
              <c:numCache>
                <c:formatCode>General</c:formatCode>
                <c:ptCount val="4"/>
                <c:pt idx="0">
                  <c:v>3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8B5-4398-A5BF-3FD3C4E34759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77507279363061288"/>
          <c:y val="0.36998228392021765"/>
          <c:w val="0.21137758889713759"/>
          <c:h val="0.2848601627831822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Устраивает ли Вас качество</a:t>
            </a:r>
            <a:r>
              <a:rPr lang="ru-RU" baseline="0"/>
              <a:t> управления в КГБ ПОУ ККТиС?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AD33-4F1B-BA3B-BDFDD41CD732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AD33-4F1B-BA3B-BDFDD41CD732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AD33-4F1B-BA3B-BDFDD41CD732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AD33-4F1B-BA3B-BDFDD41CD732}"/>
              </c:ext>
            </c:extLst>
          </c:dPt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D33-4F1B-BA3B-BDFDD41CD732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D33-4F1B-BA3B-BDFDD41CD732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Лист1!$A$20:$A$23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50/50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Лист1!$B$20:$B$23</c:f>
              <c:numCache>
                <c:formatCode>General</c:formatCode>
                <c:ptCount val="4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D33-4F1B-BA3B-BDFDD41CD732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Планируете ли Вы в дальнейшем работать в КГБ</a:t>
            </a:r>
            <a:r>
              <a:rPr lang="ru-RU" baseline="0"/>
              <a:t> ПОУ ККТиС?</a:t>
            </a:r>
            <a:endParaRPr lang="ru-RU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A5E-47E1-A265-8DD549D374E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A5E-47E1-A265-8DD549D374E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A5E-47E1-A265-8DD549D374E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A5E-47E1-A265-8DD549D374ED}"/>
              </c:ext>
            </c:extLst>
          </c:dPt>
          <c:dLbls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FA5E-47E1-A265-8DD549D374ED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FA5E-47E1-A265-8DD549D374ED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FA5E-47E1-A265-8DD549D374ED}"/>
                </c:ext>
              </c:extLst>
            </c:dLbl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Лист1!$A$40:$A$43</c:f>
              <c:strCache>
                <c:ptCount val="4"/>
                <c:pt idx="0">
                  <c:v>Да</c:v>
                </c:pt>
                <c:pt idx="1">
                  <c:v>Нет</c:v>
                </c:pt>
                <c:pt idx="2">
                  <c:v>50/50</c:v>
                </c:pt>
                <c:pt idx="3">
                  <c:v>Затрудняюсь ответить</c:v>
                </c:pt>
              </c:strCache>
            </c:strRef>
          </c:cat>
          <c:val>
            <c:numRef>
              <c:f>Лист1!$B$40:$B$43</c:f>
              <c:numCache>
                <c:formatCode>General</c:formatCode>
                <c:ptCount val="4"/>
                <c:pt idx="0">
                  <c:v>4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A5E-47E1-A265-8DD549D374E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1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ru-RU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53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8434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091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4965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679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0147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9093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82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0461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4118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729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2545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E16230C-55DD-405A-8922-81451A26ED0F}" type="datetimeFigureOut">
              <a:rPr lang="ru-RU" smtClean="0"/>
              <a:t>16.11.2019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A0C8900-188C-4E23-B836-2212E0151F5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682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76423" y="1497884"/>
            <a:ext cx="8791575" cy="2387600"/>
          </a:xfrm>
        </p:spPr>
        <p:txBody>
          <a:bodyPr anchor="ctr">
            <a:normAutofit/>
          </a:bodyPr>
          <a:lstStyle/>
          <a:p>
            <a:pPr algn="ctr"/>
            <a:r>
              <a:rPr lang="ru-RU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Научно-исследовательская работа на тему: «Проблемы образования в России на примере Колледжа технологий и сервиса»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6424" y="3953813"/>
            <a:ext cx="8791575" cy="2331075"/>
          </a:xfrm>
        </p:spPr>
        <p:txBody>
          <a:bodyPr anchor="ctr">
            <a:normAutofit lnSpcReduction="10000"/>
          </a:bodyPr>
          <a:lstStyle/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Выполнила студентка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Группы 1231 КГБ ПОУ ККТиС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Чумакова Лада Михайловна.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Научный руководитель: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Безгин Сергей Владимирович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876423" y="90152"/>
            <a:ext cx="8791575" cy="1339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None/>
              <a:defRPr sz="2000" kern="1200" cap="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Министерство образования и науки Хабаровского края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КГБ ПОУ «Комсомольский-на-Амуре Колледж </a:t>
            </a:r>
          </a:p>
          <a:p>
            <a:pPr algn="ctr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Технологий и сервиса»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70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00766" y="734096"/>
            <a:ext cx="10431888" cy="5434884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5 лет детей зачисляют в начальную школу, где они учатся до 11-ти и проходят только три предмета - родной язык, основы математики и один по выбору. Уровень освоенных знаний проверяется на промежуточных экзаменах. С переходом в среднюю школу в программу добавляется курс точных наук и дополнительные предметы: 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история; 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география; 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основы религии и искусства;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музыка; 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иностранный язык. </a:t>
            </a:r>
          </a:p>
          <a:p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окончании школы среднего уровня в шестнадцатилетнем возрасте учащиеся сдают обязательный выпускной экзамен и получают диплом о среднем образовании, однако он не дает права поступать в высшие учебные заведения. Чтобы претендовать на зачисление в вузы Великобритании, необходимо иметь сертификат A-</a:t>
            </a:r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который получают по окончании школ по подготовке к университетам - так называемых </a:t>
            </a:r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Six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Обучение в них длится два года, на протяжении этого периода глубоко изучаются 4-6 выбранных предметов. В конце сдается экзамен, который и дает право на получение высшего образования.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61FF01A-8E50-49F8-9CA2-E28FFA388A7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58064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Сходства систем России и Великобритании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России, как и в Великобритании, сформирована система высшего образования.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введением ЕГЭ схема поступления в вузы в России стала ближе к британской.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672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Различия систем России и Великобритании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высшего образования в Англии полностью соответствует Европейской, а в России переход еще полностью не закончен.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 России получить высшее образование можно не только на платной основе, но и бесплатно, то в Англии – только на платной основе. Вместе с тем, если российские студенты должны вносить деньги в ходе учебного процесса, то в Англии лишь после получения диплома и трудоустройства на работу с минимальной заработной платой в размере 21 тысячи фунтов в год.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Большее распространение, чем в Англии, в России получили такие формы обучения, как заочная и вечерняя. </a:t>
            </a:r>
          </a:p>
          <a:p>
            <a:pPr marL="0" indent="0" algn="just">
              <a:buNone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России высшее образование предполагает прежде всего получение специальности, а в Англии получение ученой или докторской степени.</a:t>
            </a:r>
          </a:p>
        </p:txBody>
      </p:sp>
    </p:spTree>
    <p:extLst>
      <p:ext uri="{BB962C8B-B14F-4D97-AF65-F5344CB8AC3E}">
        <p14:creationId xmlns:p14="http://schemas.microsoft.com/office/powerpoint/2010/main" val="784812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252515"/>
            <a:ext cx="5148974" cy="3666424"/>
          </a:xfrm>
        </p:spPr>
        <p:txBody>
          <a:bodyPr anchor="ctr">
            <a:noAutofit/>
          </a:bodyPr>
          <a:lstStyle/>
          <a:p>
            <a:pPr algn="just"/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проведен опрос среди обучающихся групп: 721, 1221 и 1231, и преподавателей КГБ ПОУ «Комсомольский-на-Амуре колледж технологий и сервиса». В опросе участвовало 34 человека (30 студентов и 4 преподавателя).</a:t>
            </a:r>
          </a:p>
          <a:p>
            <a:pPr algn="just"/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1-й вопрос «Довольны ли Вы выбранной Вами специальностью/профессией?» 40% обучающихся (12 человек) ответило «Да», 7% (2 человека) ответило «Нет», 53% (16 человек) ответило «50/50».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13657828"/>
              </p:ext>
            </p:extLst>
          </p:nvPr>
        </p:nvGraphicFramePr>
        <p:xfrm>
          <a:off x="6426558" y="1845734"/>
          <a:ext cx="5674888" cy="4052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661800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2179798"/>
            <a:ext cx="5148974" cy="3666424"/>
          </a:xfrm>
        </p:spPr>
        <p:txBody>
          <a:bodyPr anchor="ctr">
            <a:noAutofit/>
          </a:bodyPr>
          <a:lstStyle/>
          <a:p>
            <a:pPr algn="just"/>
            <a:r>
              <a:rPr lang="ru-RU" sz="30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2-й вопрос «Устраивает ли Вас качество образования и преподаваемых дисциплин в КГБ ПОУ ККТиС?» 50% обучающихся (15 человек) ответило «Да», 13% (4 человека) ответило «Нет», 37% (11 человек) ответило «50/50».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5993871"/>
              </p:ext>
            </p:extLst>
          </p:nvPr>
        </p:nvGraphicFramePr>
        <p:xfrm>
          <a:off x="6490952" y="2036692"/>
          <a:ext cx="5701048" cy="38043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379407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933811"/>
            <a:ext cx="5264883" cy="3810166"/>
          </a:xfrm>
        </p:spPr>
        <p:txBody>
          <a:bodyPr anchor="ctr">
            <a:no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3-й вопрос «Планируете ли Вы получать высшее образование после колледжа?» 54% обучающихся (15 человек) ответило «Да», 11% (3 человека) ответило «Нет», 21% (6 человек) ответило «50/50» и 14% (4 человека) затруднились ответить.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0092372"/>
              </p:ext>
            </p:extLst>
          </p:nvPr>
        </p:nvGraphicFramePr>
        <p:xfrm>
          <a:off x="6501952" y="2203384"/>
          <a:ext cx="5524501" cy="32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3825804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33811"/>
            <a:ext cx="5148974" cy="3666424"/>
          </a:xfrm>
        </p:spPr>
        <p:txBody>
          <a:bodyPr anchor="ctr">
            <a:no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4-й вопрос «Планируете ли Вы работать по получаемой Вами специальности/профессии?» 43% обучающихся (13 человек) ответило «Да», 10% (3 человека) ответило «Нет», 37% (11 человек) ответило «50/50» и 10% (3 человека) затруднились ответить.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6524538"/>
              </p:ext>
            </p:extLst>
          </p:nvPr>
        </p:nvGraphicFramePr>
        <p:xfrm>
          <a:off x="6457680" y="2003359"/>
          <a:ext cx="5638801" cy="34004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9429681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9856" y="1973736"/>
            <a:ext cx="5148974" cy="3666424"/>
          </a:xfrm>
        </p:spPr>
        <p:txBody>
          <a:bodyPr anchor="ctr">
            <a:no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5-й вопрос «Планируете ли Вы получать второе образование в КГБ ПОУ ККТиС?» 87% обучающихся (26 человек) ответило «Нет», 10% (3 человека) ответило «50 на 50», 3% (1 человек) затруднилось ответить, и никто не планирует получать второе образование в колледже.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9579560"/>
              </p:ext>
            </p:extLst>
          </p:nvPr>
        </p:nvGraphicFramePr>
        <p:xfrm>
          <a:off x="6412202" y="1933811"/>
          <a:ext cx="5655302" cy="39697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4719659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73736"/>
            <a:ext cx="5148974" cy="3666424"/>
          </a:xfrm>
        </p:spPr>
        <p:txBody>
          <a:bodyPr anchor="ctr">
            <a:noAutofit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 также проведен опрос среди 4-х преподавателей.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вопрос «Довольны ли Вы работой преподавателя в КГБ ПОУ ККТиС?» 75% преподавателей (3 человека) ответили «Да» и 25% (1 человек) ответило «50 на 50».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6209577"/>
              </p:ext>
            </p:extLst>
          </p:nvPr>
        </p:nvGraphicFramePr>
        <p:xfrm>
          <a:off x="6568225" y="2084632"/>
          <a:ext cx="5623775" cy="35555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7571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5614" y="1973736"/>
            <a:ext cx="5148974" cy="3666424"/>
          </a:xfrm>
        </p:spPr>
        <p:txBody>
          <a:bodyPr anchor="ctr"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вопрос «Устраивает ли Вас качество управления в КГБ ПОУ ККТиС» 75% преподавателей (3 человека) ответило «Да» и 25% (1 человек) ответило «Нет».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7628102"/>
              </p:ext>
            </p:extLst>
          </p:nvPr>
        </p:nvGraphicFramePr>
        <p:xfrm>
          <a:off x="6522411" y="1992085"/>
          <a:ext cx="5457825" cy="36480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520640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СОДЕРЖАНИЕ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845734"/>
            <a:ext cx="10058400" cy="4555066"/>
          </a:xfrm>
        </p:spPr>
        <p:txBody>
          <a:bodyPr anchor="ctr">
            <a:normAutofit fontScale="70000" lnSpcReduction="20000"/>
          </a:bodyPr>
          <a:lstStyle/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Введение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Актуальность темы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исследования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 исследования</a:t>
            </a:r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Основная часть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 системы образования в России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Характеристика системы образования в Великобритании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Сходства систем России и Великобритании</a:t>
            </a:r>
          </a:p>
          <a:p>
            <a:pPr marL="457200" lvl="0" indent="-457200">
              <a:lnSpc>
                <a:spcPct val="107000"/>
              </a:lnSpc>
              <a:spcAft>
                <a:spcPts val="0"/>
              </a:spcAft>
              <a:buFont typeface="+mj-lt"/>
              <a:buAutoNum type="alphaLcParenR"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Различия систем России и Великобритании</a:t>
            </a:r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Анкетирование</a:t>
            </a:r>
          </a:p>
          <a:p>
            <a:pPr marL="0" lvl="0" indent="0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Личное мнение о Колледже технологий и сервиса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3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Выводы о проделанной научно-исследовательской работе и рекомендации</a:t>
            </a:r>
          </a:p>
          <a:p>
            <a:pPr marL="457200" indent="-457200" algn="just">
              <a:buFont typeface="+mj-lt"/>
              <a:buAutoNum type="arabicPeriod"/>
            </a:pP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6038E06-2BDB-4A94-93E5-F0F8A28EC42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7773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38492" y="1973736"/>
            <a:ext cx="5148974" cy="3666424"/>
          </a:xfrm>
        </p:spPr>
        <p:txBody>
          <a:bodyPr anchor="ctr">
            <a:noAutofit/>
          </a:bodyPr>
          <a:lstStyle/>
          <a:p>
            <a:pPr algn="just"/>
            <a:r>
              <a:rPr lang="ru-RU" sz="36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вопрос «Планируете ли Вы в дальнейшем работать в КГБ ПОУ ККТиС?» 100% преподавателей (4 человека) ответило «Да».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86067291"/>
              </p:ext>
            </p:extLst>
          </p:nvPr>
        </p:nvGraphicFramePr>
        <p:xfrm>
          <a:off x="6518186" y="2282948"/>
          <a:ext cx="554355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91754953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3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Личное мнение о Колледже технологий и сервиса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845733"/>
            <a:ext cx="10377797" cy="4271731"/>
          </a:xfrm>
        </p:spPr>
        <p:txBody>
          <a:bodyPr anchor="ctr">
            <a:normAutofit fontScale="85000" lnSpcReduction="20000"/>
          </a:bodyPr>
          <a:lstStyle/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обучаюсь в КГБ ПОУ «Комсомольский-на-Амуре колледж технологий и сервиса» по специальности 38.02.05 «Товароведение и экспертиза качества потребительских товаров» с 2017 года. 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я выбрала этот колледж? Потому что на базе знаний, которые дает колледж, легче поступить в университет.</a:t>
            </a:r>
          </a:p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Никогда не забуду своих преподавателей, они мне дают все возможные знания, даже помогают в написании работ и предлагают поучаствовать в олимпиадах, конкурсах, фестивалях и мероприятиях, в большей степени я участвую в конкурсах 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 или под руководством преподавателей.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 получения образования товароведа-эксперта, я планирую пойти работать по специальности и учиться заочно в ФГБОУ ВПО «АмГПГУ» на преподавателя истории и обществознания, и потом вернуться в свой первый и любимый колледж, но только уже не учиться, а обучать студентов.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0237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Выводы о проделанной научно-исследовательской работе и рекомендации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80" y="1933811"/>
            <a:ext cx="10880072" cy="4389715"/>
          </a:xfrm>
        </p:spPr>
        <p:txBody>
          <a:bodyPr anchor="ctr">
            <a:noAutofit/>
          </a:bodyPr>
          <a:lstStyle/>
          <a:p>
            <a:pPr algn="just"/>
            <a:r>
              <a:rPr lang="ru-RU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данной работе была рассмотрена проблема современного образования в России. Хочется сделать вывод, что нужен активный поиск современных социальных и педагогических технологий развития образования. Прежняя традиционная позиция — ожидание указаний сверху — вряд ли сегодня принесёт успех. Проблема состоит в изучении потребностей субъектов образовательного процесса и создании благоприятных условий для их удовлетворения.</a:t>
            </a:r>
          </a:p>
          <a:p>
            <a:pPr algn="just"/>
            <a:r>
              <a:rPr lang="ru-RU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Проведено анкетирование, по результатам которого было установлено, что большинство обучающихся Комсомольского-на-Амуре колледжа технологий и сервиса не определились со своей будущей специальностью (профессией) и при поступлении не совсем понимали, какие испытания им предстоят во время обучения </a:t>
            </a:r>
            <a:r>
              <a:rPr lang="ru-RU" sz="21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колледже.</a:t>
            </a:r>
            <a:endParaRPr lang="ru-RU" sz="21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1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Рекомендовано при поступлении помимо написания заявления выбирать индивидуальную программу обучения: т.е. выбрать определенные предметы, которые пригодятся для специальности (профессии).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CEF6674-BABC-4F8D-AC2B-23C3C8BCC4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54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темы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279" y="1845733"/>
            <a:ext cx="10506585" cy="4426278"/>
          </a:xfrm>
        </p:spPr>
        <p:txBody>
          <a:bodyPr anchor="ctr">
            <a:noAutofit/>
          </a:bodyPr>
          <a:lstStyle/>
          <a:p>
            <a:pPr indent="457200" algn="just">
              <a:lnSpc>
                <a:spcPct val="100000"/>
              </a:lnSpc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настоящее время, в веке информационных технологий проблемы современного образования в Российской Федерации неизменно занимают в России одно из первых мест в общественном дискурсе и в целях повышения эффективности образования.</a:t>
            </a:r>
          </a:p>
          <a:p>
            <a:pPr marL="0" indent="4572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эволюцией человеческого общества происходит изменение всех форм жизнедеятельности. Особенно это касается и студентов нашего Колледжа технологий и сервиса. После 9 или 11 класса будущие абитуриенты задумываются и не всегда осознают, а правильную ли специальность (профессию) они выбрали, чтобы в дальнейшем работать или учиться в высших учебных заведениях.</a:t>
            </a:r>
          </a:p>
          <a:p>
            <a:pPr indent="457200" algn="just">
              <a:lnSpc>
                <a:spcPct val="100000"/>
              </a:lnSpc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заметные из проблем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переход к вариативной системе образования, диверсификация образовательных учреждений, появление рынка учебной литературы, легитимизация рынка образовательных услуг, информатизация системы образования, рост числа учебных заведений, сокращение объемов бюджетного финансирования учебных заведений.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D1177A3-A44B-4B9D-987C-B9B26D2BA7B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108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Autofit/>
          </a:bodyPr>
          <a:lstStyle/>
          <a:p>
            <a:pPr algn="just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Исследовать системы образования Российской Федерации и Великобритании, выявить сходства и различия, проанкетировать обучающихся и преподавателей КГБ ПОУ «Комсомольский-на-Амуре колледж технологий и сервиса».</a:t>
            </a:r>
          </a:p>
          <a:p>
            <a:pPr algn="just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Создать буклет с рекомендации по образованию и выбором своей будущей специальности/профессии.</a:t>
            </a:r>
          </a:p>
          <a:p>
            <a:pPr algn="just"/>
            <a:r>
              <a:rPr lang="ru-RU" sz="32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Познакомить обучающихся с Федеральным законом Российской Федерации «Об образовании».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D839358-4F92-4DE4-AB45-99E1A9BFE97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887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исследования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Выявить, в чем схожесть и различие систем образования России и Великобритании?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Проанкетировать обучающихся и преподавателей колледжа.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Систематизировать и проанализировать результаты анкетирования.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основе литературы выявить количество тех, кто доволен программой преподаваемых дисциплин, а кто не очень?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Дать рекомендации студентам в виде листовок.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5C4AF53-8AA8-4B93-80EA-36B09CC01A0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2007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 fontScale="90000"/>
          </a:bodyPr>
          <a:lstStyle/>
          <a:p>
            <a:pPr algn="ctr"/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Основная часть.</a:t>
            </a:r>
            <a:b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Характеристика системы образования в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>
            <a:normAutofit fontScale="92500" lnSpcReduction="20000"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образования в Российской Федерации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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комплекс обучающих программ, регламентированных государственными стандартами образования, и реализующих их образовательных сетей, состоящих из независимых друг от друга учреждений, подчиненных контролирующим и управляющим органам.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Российская система образования - это мощная совокупность четырех сотрудничающих структур. Федеральные стандарты и образовательные требования, которые определяют информационную составляющую учебных программ. В стране реализуются два вида программ – общеобразовательные и специализированные, то есть профессиональные. Оба вида подразделяются на основные и дополнительные. К основным общеобразовательным программам относят:</a:t>
            </a:r>
          </a:p>
          <a:p>
            <a:pPr algn="just">
              <a:buClrTx/>
              <a:buFont typeface="Symbol" panose="05050102010706020507" pitchFamily="18" charset="2"/>
              <a:buChar char="-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дошкольные; </a:t>
            </a:r>
          </a:p>
          <a:p>
            <a:pPr algn="just">
              <a:buClrTx/>
              <a:buFont typeface="Symbol" panose="05050102010706020507" pitchFamily="18" charset="2"/>
              <a:buChar char="-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начальные; </a:t>
            </a:r>
          </a:p>
          <a:p>
            <a:pPr algn="just">
              <a:buClrTx/>
              <a:buFont typeface="Symbol" panose="05050102010706020507" pitchFamily="18" charset="2"/>
              <a:buChar char="-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основные;</a:t>
            </a:r>
          </a:p>
          <a:p>
            <a:pPr algn="just">
              <a:buClrTx/>
              <a:buFont typeface="Symbol" panose="05050102010706020507" pitchFamily="18" charset="2"/>
              <a:buChar char="-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средние (полные)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010C276-B3C6-4DC9-905F-91DC05EF33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2071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67736" y="540912"/>
            <a:ext cx="10058400" cy="4091809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профессиональные программы подразделяются следующим образом: </a:t>
            </a:r>
          </a:p>
          <a:p>
            <a:pPr algn="just"/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средние профессиональные;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высшие профессиональные (</a:t>
            </a:r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бакалавриат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специалитет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магистратура);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послевузовское профессиональное обучение. 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Современная система образования в России предполагает несколько форм обучения: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стенах аудиторий (очная, очно-заочная (вечерняя), заочная);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внутрисемейное;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самообразование;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экстернат. </a:t>
            </a:r>
          </a:p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Также допускается сочетание перечисленных учебных форм.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9623972-797F-4E0D-9A96-D14CEEF8D4C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3340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C86ED6-1373-4768-A9D6-2E61CCEAA0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4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Характеристика системы образования в Великобритании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just"/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Система образования в Великобритании опирается на собственные тысячелетние традиции воспитания подрастающего поколения и считается мировым эталоном обучения. Многие университеты и частные школы Соединенного Королевства известны своей богатой историей и качеством знаний выпускников. </a:t>
            </a:r>
            <a:endParaRPr lang="ru-RU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Современная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английская система образования включает четыре этапа: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Начальное образование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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от 5 до 11 лет.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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11 до 16 лет.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 err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Послешкольное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 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16 до 18 лет. </a:t>
            </a:r>
          </a:p>
          <a:p>
            <a:pPr marL="457200" indent="-457200" algn="just">
              <a:buFont typeface="+mj-lt"/>
              <a:buAutoNum type="arabicPeriod"/>
            </a:pP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Высшее 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Symbol" panose="05050102010706020507" pitchFamily="18" charset="2"/>
              </a:rPr>
              <a:t></a:t>
            </a:r>
            <a:r>
              <a:rPr lang="ru-RU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 18 лет.</a:t>
            </a:r>
          </a:p>
        </p:txBody>
      </p:sp>
    </p:spTree>
    <p:extLst>
      <p:ext uri="{BB962C8B-B14F-4D97-AF65-F5344CB8AC3E}">
        <p14:creationId xmlns:p14="http://schemas.microsoft.com/office/powerpoint/2010/main" val="23713483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58344" y="579549"/>
            <a:ext cx="9919308" cy="5118065"/>
          </a:xfrm>
        </p:spPr>
        <p:txBody>
          <a:bodyPr anchor="ctr">
            <a:noAutofit/>
          </a:bodyPr>
          <a:lstStyle/>
          <a:p>
            <a:pPr algn="just"/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системе школьного образования в Великобритании существуют следующие виды учебных заведений: </a:t>
            </a:r>
          </a:p>
          <a:p>
            <a:pPr algn="just"/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Единые школы, где обучение ведется по стандартной программе;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школы - их основная цель - подготовка к поступлению в вуз; 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Современные школы - ориентированы на получение практических знаний по разным профессиям. </a:t>
            </a:r>
          </a:p>
          <a:p>
            <a:pPr algn="just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Перед тем как пойти в школу, ребенок обязан пройти курс дошкольной подготовки, во время которой особо не нагружают знаниями, а больше времени уделяют воспитанию и развивающим играм.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0D12C39-984E-4C65-8854-00F6ECE047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52" y="90152"/>
            <a:ext cx="1687133" cy="1687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868756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D26EA377-59BD-4C9C-9D94-EE8416EE4C79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821</TotalTime>
  <Words>1726</Words>
  <Application>Microsoft Office PowerPoint</Application>
  <PresentationFormat>Широкоэкранный</PresentationFormat>
  <Paragraphs>118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Symbol</vt:lpstr>
      <vt:lpstr>Times New Roman</vt:lpstr>
      <vt:lpstr>Ретро</vt:lpstr>
      <vt:lpstr>Научно-исследовательская работа на тему: «Проблемы образования в России на примере Колледжа технологий и сервиса»</vt:lpstr>
      <vt:lpstr>СОДЕРЖАНИЕ</vt:lpstr>
      <vt:lpstr>Актуальность темы</vt:lpstr>
      <vt:lpstr>Цель исследования</vt:lpstr>
      <vt:lpstr>Задачи исследования</vt:lpstr>
      <vt:lpstr>Основная часть. Характеристика системы образования в России</vt:lpstr>
      <vt:lpstr>Презентация PowerPoint</vt:lpstr>
      <vt:lpstr>Характеристика системы образования в Великобритании</vt:lpstr>
      <vt:lpstr>Презентация PowerPoint</vt:lpstr>
      <vt:lpstr>Презентация PowerPoint</vt:lpstr>
      <vt:lpstr>Сходства систем России и Великобритании</vt:lpstr>
      <vt:lpstr>Различия систем России и Великобритании</vt:lpstr>
      <vt:lpstr>Анкетирование</vt:lpstr>
      <vt:lpstr>Анкетирование</vt:lpstr>
      <vt:lpstr>Анкетирование</vt:lpstr>
      <vt:lpstr>Анкетирование</vt:lpstr>
      <vt:lpstr>Анкетирование</vt:lpstr>
      <vt:lpstr>Анкетирование</vt:lpstr>
      <vt:lpstr>Анкетирование</vt:lpstr>
      <vt:lpstr>Анкетирование</vt:lpstr>
      <vt:lpstr>Личное мнение о Колледже технологий и сервиса</vt:lpstr>
      <vt:lpstr>Выводы о проделанной научно-исследовательской работе и рекомендации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Научно-исследовательская работа на тему: «Проблемы образования в России на примере Колледжа технологий и сервиса»</dc:title>
  <dc:creator>Лада Андреевская-Колдун;Сергей Безгин</dc:creator>
  <cp:lastModifiedBy>_ _DragonS</cp:lastModifiedBy>
  <cp:revision>72</cp:revision>
  <dcterms:created xsi:type="dcterms:W3CDTF">2019-01-20T02:06:07Z</dcterms:created>
  <dcterms:modified xsi:type="dcterms:W3CDTF">2019-11-16T05:21:53Z</dcterms:modified>
</cp:coreProperties>
</file>