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5" r:id="rId2"/>
    <p:sldId id="257" r:id="rId3"/>
    <p:sldId id="266" r:id="rId4"/>
    <p:sldId id="261" r:id="rId5"/>
    <p:sldId id="267" r:id="rId6"/>
    <p:sldId id="283" r:id="rId7"/>
    <p:sldId id="269" r:id="rId8"/>
    <p:sldId id="268" r:id="rId9"/>
    <p:sldId id="276" r:id="rId10"/>
    <p:sldId id="278" r:id="rId11"/>
    <p:sldId id="274" r:id="rId12"/>
    <p:sldId id="279" r:id="rId13"/>
    <p:sldId id="282" r:id="rId14"/>
    <p:sldId id="281" r:id="rId15"/>
    <p:sldId id="277" r:id="rId16"/>
    <p:sldId id="260" r:id="rId17"/>
    <p:sldId id="284" r:id="rId18"/>
    <p:sldId id="285" r:id="rId19"/>
    <p:sldId id="286" r:id="rId20"/>
    <p:sldId id="287" r:id="rId21"/>
    <p:sldId id="288" r:id="rId22"/>
    <p:sldId id="26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1E"/>
    <a:srgbClr val="007996"/>
    <a:srgbClr val="00708A"/>
    <a:srgbClr val="8BE9FF"/>
    <a:srgbClr val="37D9FF"/>
    <a:srgbClr val="00CCFF"/>
    <a:srgbClr val="00667E"/>
    <a:srgbClr val="0051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08" autoAdjust="0"/>
  </p:normalViewPr>
  <p:slideViewPr>
    <p:cSldViewPr snapToGrid="0">
      <p:cViewPr varScale="1">
        <p:scale>
          <a:sx n="67" d="100"/>
          <a:sy n="67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AC62BB-30A8-4146-9F99-8A644024F67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9304E3-09BB-4DE8-BACE-318FB908E30D}">
      <dgm:prSet phldrT="[Текст]" custT="1"/>
      <dgm:spPr>
        <a:solidFill>
          <a:srgbClr val="00CC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5300" dirty="0" smtClean="0"/>
            <a:t>     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</a:t>
          </a:r>
          <a:r>
            <a:rPr lang="ru-RU" sz="5300" b="1" i="1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индивидуальная;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3B22AB-E28E-483E-AA27-1BADA4624E3E}" type="parTrans" cxnId="{2B0D53F1-B99E-45B3-BF7E-3B0A26F6C505}">
      <dgm:prSet/>
      <dgm:spPr/>
      <dgm:t>
        <a:bodyPr/>
        <a:lstStyle/>
        <a:p>
          <a:endParaRPr lang="ru-RU"/>
        </a:p>
      </dgm:t>
    </dgm:pt>
    <dgm:pt modelId="{08A70484-8DC8-4F6D-A410-889C07215613}" type="sibTrans" cxnId="{2B0D53F1-B99E-45B3-BF7E-3B0A26F6C505}">
      <dgm:prSet/>
      <dgm:spPr>
        <a:solidFill>
          <a:srgbClr val="00CCFF"/>
        </a:solidFill>
      </dgm:spPr>
      <dgm:t>
        <a:bodyPr/>
        <a:lstStyle/>
        <a:p>
          <a:endParaRPr lang="ru-RU"/>
        </a:p>
      </dgm:t>
    </dgm:pt>
    <dgm:pt modelId="{B473DD5E-995F-4E6F-9895-F8CD7215277C}">
      <dgm:prSet phldrT="[Текст]" custT="1"/>
      <dgm:spPr>
        <a:solidFill>
          <a:srgbClr val="37D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5100" dirty="0" smtClean="0"/>
            <a:t>      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</a:t>
          </a:r>
          <a:r>
            <a:rPr lang="ru-RU" sz="2800" b="1" i="1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подгрупповая (дизайн- бюро);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A9E0A9-7461-4933-9AE2-5965F563CF8E}" type="parTrans" cxnId="{6561354C-71DF-4847-A8A5-0662DC9DD12E}">
      <dgm:prSet/>
      <dgm:spPr/>
      <dgm:t>
        <a:bodyPr/>
        <a:lstStyle/>
        <a:p>
          <a:endParaRPr lang="ru-RU"/>
        </a:p>
      </dgm:t>
    </dgm:pt>
    <dgm:pt modelId="{C2422EEC-A1D6-4CC2-B384-9492B435E803}" type="sibTrans" cxnId="{6561354C-71DF-4847-A8A5-0662DC9DD12E}">
      <dgm:prSet/>
      <dgm:spPr/>
      <dgm:t>
        <a:bodyPr/>
        <a:lstStyle/>
        <a:p>
          <a:endParaRPr lang="ru-RU"/>
        </a:p>
      </dgm:t>
    </dgm:pt>
    <dgm:pt modelId="{014BFECB-8E9E-4BBD-9EF4-BDAD7059CFD8}">
      <dgm:prSet phldrT="[Текст]" custT="1"/>
      <dgm:spPr>
        <a:solidFill>
          <a:srgbClr val="8BE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5100" dirty="0" smtClean="0"/>
            <a:t>      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</a:t>
          </a:r>
          <a:r>
            <a:rPr lang="ru-RU" sz="2800" b="1" i="1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фронтальная 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B4EABB-DC10-4328-9D15-FF3344B8509B}" type="parTrans" cxnId="{EF87B6CE-0B77-42DF-9D99-C6D03EA0568B}">
      <dgm:prSet/>
      <dgm:spPr/>
      <dgm:t>
        <a:bodyPr/>
        <a:lstStyle/>
        <a:p>
          <a:endParaRPr lang="ru-RU"/>
        </a:p>
      </dgm:t>
    </dgm:pt>
    <dgm:pt modelId="{82C880E4-783F-4C55-9552-5C29358204D5}" type="sibTrans" cxnId="{EF87B6CE-0B77-42DF-9D99-C6D03EA0568B}">
      <dgm:prSet/>
      <dgm:spPr/>
      <dgm:t>
        <a:bodyPr/>
        <a:lstStyle/>
        <a:p>
          <a:endParaRPr lang="ru-RU"/>
        </a:p>
      </dgm:t>
    </dgm:pt>
    <dgm:pt modelId="{3F7A1CDB-BABD-4877-A61F-48CA714F3C9E}" type="pres">
      <dgm:prSet presAssocID="{56AC62BB-30A8-4146-9F99-8A644024F67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96A680F-D303-453E-9AC2-C59CF26B75E8}" type="pres">
      <dgm:prSet presAssocID="{56AC62BB-30A8-4146-9F99-8A644024F67E}" presName="Name1" presStyleCnt="0"/>
      <dgm:spPr/>
    </dgm:pt>
    <dgm:pt modelId="{BBBB2CA5-134D-4EA5-9E5B-AFD0D75DD265}" type="pres">
      <dgm:prSet presAssocID="{56AC62BB-30A8-4146-9F99-8A644024F67E}" presName="cycle" presStyleCnt="0"/>
      <dgm:spPr/>
    </dgm:pt>
    <dgm:pt modelId="{E0EB9441-A363-48D2-BA1E-DF847A291700}" type="pres">
      <dgm:prSet presAssocID="{56AC62BB-30A8-4146-9F99-8A644024F67E}" presName="srcNode" presStyleLbl="node1" presStyleIdx="0" presStyleCnt="3"/>
      <dgm:spPr/>
    </dgm:pt>
    <dgm:pt modelId="{17929E7F-9E2E-421A-8284-5BF1C00A5E67}" type="pres">
      <dgm:prSet presAssocID="{56AC62BB-30A8-4146-9F99-8A644024F67E}" presName="conn" presStyleLbl="parChTrans1D2" presStyleIdx="0" presStyleCnt="1"/>
      <dgm:spPr/>
      <dgm:t>
        <a:bodyPr/>
        <a:lstStyle/>
        <a:p>
          <a:endParaRPr lang="ru-RU"/>
        </a:p>
      </dgm:t>
    </dgm:pt>
    <dgm:pt modelId="{18F1358D-84A9-4A5B-8F9C-BC20A2884C40}" type="pres">
      <dgm:prSet presAssocID="{56AC62BB-30A8-4146-9F99-8A644024F67E}" presName="extraNode" presStyleLbl="node1" presStyleIdx="0" presStyleCnt="3"/>
      <dgm:spPr/>
    </dgm:pt>
    <dgm:pt modelId="{3F4A8A4B-9617-4C7D-9735-B62E2DB5EE9B}" type="pres">
      <dgm:prSet presAssocID="{56AC62BB-30A8-4146-9F99-8A644024F67E}" presName="dstNode" presStyleLbl="node1" presStyleIdx="0" presStyleCnt="3"/>
      <dgm:spPr/>
    </dgm:pt>
    <dgm:pt modelId="{D8AC1B8E-22B9-4799-A47C-EB015FC9D16B}" type="pres">
      <dgm:prSet presAssocID="{F49304E3-09BB-4DE8-BACE-318FB908E30D}" presName="text_1" presStyleLbl="node1" presStyleIdx="0" presStyleCnt="3" custScaleY="130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5FE3D-AC68-4EE7-9907-5E51A78B641B}" type="pres">
      <dgm:prSet presAssocID="{F49304E3-09BB-4DE8-BACE-318FB908E30D}" presName="accent_1" presStyleCnt="0"/>
      <dgm:spPr/>
    </dgm:pt>
    <dgm:pt modelId="{D69E5E13-F7D5-4066-856B-AAB1796F3F87}" type="pres">
      <dgm:prSet presAssocID="{F49304E3-09BB-4DE8-BACE-318FB908E30D}" presName="accentRepeatNode" presStyleLbl="solidFgAcc1" presStyleIdx="0" presStyleCnt="3"/>
      <dgm:spPr>
        <a:solidFill>
          <a:srgbClr val="00CC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C8BF852-D8E4-4262-B688-68D04CC72EC9}" type="pres">
      <dgm:prSet presAssocID="{B473DD5E-995F-4E6F-9895-F8CD7215277C}" presName="text_2" presStyleLbl="node1" presStyleIdx="1" presStyleCnt="3" custScaleY="124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CDD17-841A-4362-AE54-C6B5FFA3C0C1}" type="pres">
      <dgm:prSet presAssocID="{B473DD5E-995F-4E6F-9895-F8CD7215277C}" presName="accent_2" presStyleCnt="0"/>
      <dgm:spPr/>
    </dgm:pt>
    <dgm:pt modelId="{6528A1CD-D207-4079-A46C-19262DE62778}" type="pres">
      <dgm:prSet presAssocID="{B473DD5E-995F-4E6F-9895-F8CD7215277C}" presName="accentRepeatNode" presStyleLbl="solidFgAcc1" presStyleIdx="1" presStyleCnt="3"/>
      <dgm:spPr>
        <a:solidFill>
          <a:srgbClr val="37D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C7F21015-B606-4CFB-8DC5-D8518AB30624}" type="pres">
      <dgm:prSet presAssocID="{014BFECB-8E9E-4BBD-9EF4-BDAD7059CFD8}" presName="text_3" presStyleLbl="node1" presStyleIdx="2" presStyleCnt="3" custScaleY="1258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54918-54B2-4883-9C4B-A977B0CAAC13}" type="pres">
      <dgm:prSet presAssocID="{014BFECB-8E9E-4BBD-9EF4-BDAD7059CFD8}" presName="accent_3" presStyleCnt="0"/>
      <dgm:spPr/>
    </dgm:pt>
    <dgm:pt modelId="{F95CF2A0-6509-4CC9-B951-215A04D9B178}" type="pres">
      <dgm:prSet presAssocID="{014BFECB-8E9E-4BBD-9EF4-BDAD7059CFD8}" presName="accentRepeatNode" presStyleLbl="solidFgAcc1" presStyleIdx="2" presStyleCnt="3"/>
      <dgm:spPr>
        <a:solidFill>
          <a:srgbClr val="8BE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3B328478-5046-4CF8-9564-10CC2F5B23D4}" type="presOf" srcId="{B473DD5E-995F-4E6F-9895-F8CD7215277C}" destId="{1C8BF852-D8E4-4262-B688-68D04CC72EC9}" srcOrd="0" destOrd="0" presId="urn:microsoft.com/office/officeart/2008/layout/VerticalCurvedList"/>
    <dgm:cxn modelId="{EF87B6CE-0B77-42DF-9D99-C6D03EA0568B}" srcId="{56AC62BB-30A8-4146-9F99-8A644024F67E}" destId="{014BFECB-8E9E-4BBD-9EF4-BDAD7059CFD8}" srcOrd="2" destOrd="0" parTransId="{2CB4EABB-DC10-4328-9D15-FF3344B8509B}" sibTransId="{82C880E4-783F-4C55-9552-5C29358204D5}"/>
    <dgm:cxn modelId="{6561354C-71DF-4847-A8A5-0662DC9DD12E}" srcId="{56AC62BB-30A8-4146-9F99-8A644024F67E}" destId="{B473DD5E-995F-4E6F-9895-F8CD7215277C}" srcOrd="1" destOrd="0" parTransId="{F7A9E0A9-7461-4933-9AE2-5965F563CF8E}" sibTransId="{C2422EEC-A1D6-4CC2-B384-9492B435E803}"/>
    <dgm:cxn modelId="{16DB6EEC-81B4-4AAF-A4E1-BC23B647C13D}" type="presOf" srcId="{08A70484-8DC8-4F6D-A410-889C07215613}" destId="{17929E7F-9E2E-421A-8284-5BF1C00A5E67}" srcOrd="0" destOrd="0" presId="urn:microsoft.com/office/officeart/2008/layout/VerticalCurvedList"/>
    <dgm:cxn modelId="{EBBB2B2B-8EF9-42B0-A9B9-5AA4A2763A55}" type="presOf" srcId="{014BFECB-8E9E-4BBD-9EF4-BDAD7059CFD8}" destId="{C7F21015-B606-4CFB-8DC5-D8518AB30624}" srcOrd="0" destOrd="0" presId="urn:microsoft.com/office/officeart/2008/layout/VerticalCurvedList"/>
    <dgm:cxn modelId="{D7D702AB-41DD-4451-90CB-5A647502452A}" type="presOf" srcId="{56AC62BB-30A8-4146-9F99-8A644024F67E}" destId="{3F7A1CDB-BABD-4877-A61F-48CA714F3C9E}" srcOrd="0" destOrd="0" presId="urn:microsoft.com/office/officeart/2008/layout/VerticalCurvedList"/>
    <dgm:cxn modelId="{2CD3D668-A73E-4007-8B6A-170673625DE3}" type="presOf" srcId="{F49304E3-09BB-4DE8-BACE-318FB908E30D}" destId="{D8AC1B8E-22B9-4799-A47C-EB015FC9D16B}" srcOrd="0" destOrd="0" presId="urn:microsoft.com/office/officeart/2008/layout/VerticalCurvedList"/>
    <dgm:cxn modelId="{2B0D53F1-B99E-45B3-BF7E-3B0A26F6C505}" srcId="{56AC62BB-30A8-4146-9F99-8A644024F67E}" destId="{F49304E3-09BB-4DE8-BACE-318FB908E30D}" srcOrd="0" destOrd="0" parTransId="{1E3B22AB-E28E-483E-AA27-1BADA4624E3E}" sibTransId="{08A70484-8DC8-4F6D-A410-889C07215613}"/>
    <dgm:cxn modelId="{D826E19D-7D52-4178-A5A3-E7AF8413813C}" type="presParOf" srcId="{3F7A1CDB-BABD-4877-A61F-48CA714F3C9E}" destId="{E96A680F-D303-453E-9AC2-C59CF26B75E8}" srcOrd="0" destOrd="0" presId="urn:microsoft.com/office/officeart/2008/layout/VerticalCurvedList"/>
    <dgm:cxn modelId="{EFD82334-99E9-4948-BD84-41CA67B2128F}" type="presParOf" srcId="{E96A680F-D303-453E-9AC2-C59CF26B75E8}" destId="{BBBB2CA5-134D-4EA5-9E5B-AFD0D75DD265}" srcOrd="0" destOrd="0" presId="urn:microsoft.com/office/officeart/2008/layout/VerticalCurvedList"/>
    <dgm:cxn modelId="{6B8D7BD8-4D48-40B9-9593-2B5178CF6E09}" type="presParOf" srcId="{BBBB2CA5-134D-4EA5-9E5B-AFD0D75DD265}" destId="{E0EB9441-A363-48D2-BA1E-DF847A291700}" srcOrd="0" destOrd="0" presId="urn:microsoft.com/office/officeart/2008/layout/VerticalCurvedList"/>
    <dgm:cxn modelId="{8E0F4C0A-7940-4980-810E-B5E03FA4ACCC}" type="presParOf" srcId="{BBBB2CA5-134D-4EA5-9E5B-AFD0D75DD265}" destId="{17929E7F-9E2E-421A-8284-5BF1C00A5E67}" srcOrd="1" destOrd="0" presId="urn:microsoft.com/office/officeart/2008/layout/VerticalCurvedList"/>
    <dgm:cxn modelId="{E24AAC26-55FA-4D93-AEC1-6B60D1B20897}" type="presParOf" srcId="{BBBB2CA5-134D-4EA5-9E5B-AFD0D75DD265}" destId="{18F1358D-84A9-4A5B-8F9C-BC20A2884C40}" srcOrd="2" destOrd="0" presId="urn:microsoft.com/office/officeart/2008/layout/VerticalCurvedList"/>
    <dgm:cxn modelId="{2BADF605-8B2B-4080-8CC1-40C4A356AA4C}" type="presParOf" srcId="{BBBB2CA5-134D-4EA5-9E5B-AFD0D75DD265}" destId="{3F4A8A4B-9617-4C7D-9735-B62E2DB5EE9B}" srcOrd="3" destOrd="0" presId="urn:microsoft.com/office/officeart/2008/layout/VerticalCurvedList"/>
    <dgm:cxn modelId="{F04B2A70-2436-4E78-98BF-9C435CE5CBF9}" type="presParOf" srcId="{E96A680F-D303-453E-9AC2-C59CF26B75E8}" destId="{D8AC1B8E-22B9-4799-A47C-EB015FC9D16B}" srcOrd="1" destOrd="0" presId="urn:microsoft.com/office/officeart/2008/layout/VerticalCurvedList"/>
    <dgm:cxn modelId="{AD8A7AE9-9722-4426-9995-A85855A15F63}" type="presParOf" srcId="{E96A680F-D303-453E-9AC2-C59CF26B75E8}" destId="{4055FE3D-AC68-4EE7-9907-5E51A78B641B}" srcOrd="2" destOrd="0" presId="urn:microsoft.com/office/officeart/2008/layout/VerticalCurvedList"/>
    <dgm:cxn modelId="{17E0CECA-780C-4BBA-846F-B3785C97FBF0}" type="presParOf" srcId="{4055FE3D-AC68-4EE7-9907-5E51A78B641B}" destId="{D69E5E13-F7D5-4066-856B-AAB1796F3F87}" srcOrd="0" destOrd="0" presId="urn:microsoft.com/office/officeart/2008/layout/VerticalCurvedList"/>
    <dgm:cxn modelId="{108E6B93-1886-44FD-9222-888DC5B57E53}" type="presParOf" srcId="{E96A680F-D303-453E-9AC2-C59CF26B75E8}" destId="{1C8BF852-D8E4-4262-B688-68D04CC72EC9}" srcOrd="3" destOrd="0" presId="urn:microsoft.com/office/officeart/2008/layout/VerticalCurvedList"/>
    <dgm:cxn modelId="{D76F1F97-B220-4FDA-9416-53BEF6650738}" type="presParOf" srcId="{E96A680F-D303-453E-9AC2-C59CF26B75E8}" destId="{C4BCDD17-841A-4362-AE54-C6B5FFA3C0C1}" srcOrd="4" destOrd="0" presId="urn:microsoft.com/office/officeart/2008/layout/VerticalCurvedList"/>
    <dgm:cxn modelId="{210F3585-86D5-471C-A488-2EA2A34D9AC6}" type="presParOf" srcId="{C4BCDD17-841A-4362-AE54-C6B5FFA3C0C1}" destId="{6528A1CD-D207-4079-A46C-19262DE62778}" srcOrd="0" destOrd="0" presId="urn:microsoft.com/office/officeart/2008/layout/VerticalCurvedList"/>
    <dgm:cxn modelId="{A1E80F48-4BEA-4ECF-827B-D32E378F23E1}" type="presParOf" srcId="{E96A680F-D303-453E-9AC2-C59CF26B75E8}" destId="{C7F21015-B606-4CFB-8DC5-D8518AB30624}" srcOrd="5" destOrd="0" presId="urn:microsoft.com/office/officeart/2008/layout/VerticalCurvedList"/>
    <dgm:cxn modelId="{F2AEB2B9-7836-4775-BBC8-BFBC95D330B2}" type="presParOf" srcId="{E96A680F-D303-453E-9AC2-C59CF26B75E8}" destId="{1FB54918-54B2-4883-9C4B-A977B0CAAC13}" srcOrd="6" destOrd="0" presId="urn:microsoft.com/office/officeart/2008/layout/VerticalCurvedList"/>
    <dgm:cxn modelId="{F7679710-CA1A-40B9-8088-2BC4006E566C}" type="presParOf" srcId="{1FB54918-54B2-4883-9C4B-A977B0CAAC13}" destId="{F95CF2A0-6509-4CC9-B951-215A04D9B17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516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систематизирована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667E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систематизирована с замечаниями (не более 2 замечаний); 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CC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100" b="1" dirty="0" smtClean="0"/>
            <a:t>        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информация систематизирована с замечаниями (3 и более замечаний); 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37D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не систематизирована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4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4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4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4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4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4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4" custScaleX="142857" custScaleY="2138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516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отражен в работе;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667E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(не более 2 замечаний); 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CC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dirty="0" smtClean="0"/>
            <a:t>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(3 и более замечаний); 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8BE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в работе не отражен; 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4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4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4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4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4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4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4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516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Сан Пина, психолого- педагогическим;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667E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одно замечание;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CC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dirty="0" smtClean="0"/>
            <a:t>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два замечания;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8BE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материал оформлен без соблюдений требований.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4" custScaleX="142931" custScaleY="33937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4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4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4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4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4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4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181E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</a:t>
          </a:r>
          <a:r>
            <a:rPr lang="ru-RU" sz="28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оответствие содержания материала выбранной теме и возрастной группе в ДОО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516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г</a:t>
          </a:r>
          <a:r>
            <a:rPr lang="ru-RU" sz="28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рамотность изложения и качество оформления творческого задания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799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dirty="0" smtClean="0"/>
            <a:t>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самостоятельность выполнения работы, глубина проработки материала;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00CC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8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28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боснованность и доказательность выводов;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E6520D65-95BD-4E3C-B990-B18D1451D635}">
      <dgm:prSet phldrT="[Текст]" custT="1"/>
      <dgm:spPr>
        <a:solidFill>
          <a:srgbClr val="8BE9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smtClean="0">
              <a:latin typeface="Times New Roman" panose="02020603050405020304" pitchFamily="18" charset="0"/>
              <a:cs typeface="Times New Roman" panose="02020603050405020304" pitchFamily="18" charset="0"/>
            </a:rPr>
            <a:t>     -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практическая значимость работы.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C81AB6-2B6B-4115-A0AF-240FEB3557D7}" type="parTrans" cxnId="{5BBD81E7-CCE2-453A-8E50-6F3C36EF7510}">
      <dgm:prSet/>
      <dgm:spPr/>
      <dgm:t>
        <a:bodyPr/>
        <a:lstStyle/>
        <a:p>
          <a:endParaRPr lang="ru-RU"/>
        </a:p>
      </dgm:t>
    </dgm:pt>
    <dgm:pt modelId="{9B474BA9-BE76-43F7-8109-8975289987EF}" type="sibTrans" cxnId="{5BBD81E7-CCE2-453A-8E50-6F3C36EF7510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5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5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5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5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5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5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5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5">
        <dgm:presLayoutVars>
          <dgm:bulletEnabled val="1"/>
        </dgm:presLayoutVars>
      </dgm:prSet>
      <dgm:spPr/>
    </dgm:pt>
    <dgm:pt modelId="{E2785737-67A7-4397-8334-E234EECDC03C}" type="pres">
      <dgm:prSet presAssocID="{6EA11CDB-22CB-41B4-8DCF-07187390B7CB}" presName="spaceBetweenRectangles" presStyleCnt="0"/>
      <dgm:spPr/>
    </dgm:pt>
    <dgm:pt modelId="{907D04CE-F076-49E0-B077-3787B4C52C0A}" type="pres">
      <dgm:prSet presAssocID="{E6520D65-95BD-4E3C-B990-B18D1451D635}" presName="parentLin" presStyleCnt="0"/>
      <dgm:spPr/>
    </dgm:pt>
    <dgm:pt modelId="{1512B042-0B12-467C-822B-DC87FBBA8B1C}" type="pres">
      <dgm:prSet presAssocID="{E6520D65-95BD-4E3C-B990-B18D1451D635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3206FBC-76BA-4138-A1B1-5E17DA8736B1}" type="pres">
      <dgm:prSet presAssocID="{E6520D65-95BD-4E3C-B990-B18D1451D635}" presName="parentText" presStyleLbl="node1" presStyleIdx="4" presStyleCnt="5" custScaleX="142857" custScaleY="2034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3D8C3-320E-4111-939D-E0BA4A56E091}" type="pres">
      <dgm:prSet presAssocID="{E6520D65-95BD-4E3C-B990-B18D1451D635}" presName="negativeSpace" presStyleCnt="0"/>
      <dgm:spPr/>
    </dgm:pt>
    <dgm:pt modelId="{85BD9CA0-B381-444C-8005-8799DDC151D5}" type="pres">
      <dgm:prSet presAssocID="{E6520D65-95BD-4E3C-B990-B18D1451D63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94754C1D-6057-4B11-818E-7321149EB704}" type="presOf" srcId="{E6520D65-95BD-4E3C-B990-B18D1451D635}" destId="{63206FBC-76BA-4138-A1B1-5E17DA8736B1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FCED6AB5-E044-4950-B2C7-931D80886AAD}" type="presOf" srcId="{E6520D65-95BD-4E3C-B990-B18D1451D635}" destId="{1512B042-0B12-467C-822B-DC87FBBA8B1C}" srcOrd="0" destOrd="0" presId="urn:microsoft.com/office/officeart/2005/8/layout/list1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5BBD81E7-CCE2-453A-8E50-6F3C36EF7510}" srcId="{E369BF0F-AACE-4EE4-B55B-1E8833723D7C}" destId="{E6520D65-95BD-4E3C-B990-B18D1451D635}" srcOrd="4" destOrd="0" parTransId="{5BC81AB6-2B6B-4115-A0AF-240FEB3557D7}" sibTransId="{9B474BA9-BE76-43F7-8109-8975289987EF}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  <dgm:cxn modelId="{C5356E88-680F-4531-A31C-3FE18B75626F}" type="presParOf" srcId="{5B9CC9F9-6FCE-4242-8ED2-894E2B6D513D}" destId="{E2785737-67A7-4397-8334-E234EECDC03C}" srcOrd="15" destOrd="0" presId="urn:microsoft.com/office/officeart/2005/8/layout/list1"/>
    <dgm:cxn modelId="{B4F16886-FFBD-4B6C-B37E-155215000C85}" type="presParOf" srcId="{5B9CC9F9-6FCE-4242-8ED2-894E2B6D513D}" destId="{907D04CE-F076-49E0-B077-3787B4C52C0A}" srcOrd="16" destOrd="0" presId="urn:microsoft.com/office/officeart/2005/8/layout/list1"/>
    <dgm:cxn modelId="{DCD1A4DB-A7DB-4E21-8375-ECB3D53006FE}" type="presParOf" srcId="{907D04CE-F076-49E0-B077-3787B4C52C0A}" destId="{1512B042-0B12-467C-822B-DC87FBBA8B1C}" srcOrd="0" destOrd="0" presId="urn:microsoft.com/office/officeart/2005/8/layout/list1"/>
    <dgm:cxn modelId="{1FA7E99C-3DCE-4251-BAFE-2F29292F44E2}" type="presParOf" srcId="{907D04CE-F076-49E0-B077-3787B4C52C0A}" destId="{63206FBC-76BA-4138-A1B1-5E17DA8736B1}" srcOrd="1" destOrd="0" presId="urn:microsoft.com/office/officeart/2005/8/layout/list1"/>
    <dgm:cxn modelId="{2A4C7939-BC68-44A1-8845-EEF456C316C4}" type="presParOf" srcId="{5B9CC9F9-6FCE-4242-8ED2-894E2B6D513D}" destId="{E653D8C3-320E-4111-939D-E0BA4A56E091}" srcOrd="17" destOrd="0" presId="urn:microsoft.com/office/officeart/2005/8/layout/list1"/>
    <dgm:cxn modelId="{49FB956E-CB84-47DC-9BDE-580CFDD3477C}" type="presParOf" srcId="{5B9CC9F9-6FCE-4242-8ED2-894E2B6D513D}" destId="{85BD9CA0-B381-444C-8005-8799DDC151D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29E7F-9E2E-421A-8284-5BF1C00A5E67}">
      <dsp:nvSpPr>
        <dsp:cNvPr id="0" name=""/>
        <dsp:cNvSpPr/>
      </dsp:nvSpPr>
      <dsp:spPr>
        <a:xfrm>
          <a:off x="-3344826" y="-514449"/>
          <a:ext cx="3988488" cy="3988488"/>
        </a:xfrm>
        <a:prstGeom prst="blockArc">
          <a:avLst>
            <a:gd name="adj1" fmla="val 18900000"/>
            <a:gd name="adj2" fmla="val 2700000"/>
            <a:gd name="adj3" fmla="val 542"/>
          </a:avLst>
        </a:prstGeom>
        <a:solidFill>
          <a:srgbClr val="00CCFF"/>
        </a:solidFill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AC1B8E-22B9-4799-A47C-EB015FC9D16B}">
      <dsp:nvSpPr>
        <dsp:cNvPr id="0" name=""/>
        <dsp:cNvSpPr/>
      </dsp:nvSpPr>
      <dsp:spPr>
        <a:xfrm>
          <a:off x="413889" y="205969"/>
          <a:ext cx="7430060" cy="771896"/>
        </a:xfrm>
        <a:prstGeom prst="rect">
          <a:avLst/>
        </a:prstGeom>
        <a:solidFill>
          <a:srgbClr val="00CC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835" tIns="134620" rIns="134620" bIns="134620" numCol="1" spcCol="1270" anchor="ctr" anchorCtr="0">
          <a:noAutofit/>
        </a:bodyPr>
        <a:lstStyle/>
        <a:p>
          <a:pPr lvl="0" algn="l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smtClean="0"/>
            <a:t>     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</a:t>
          </a:r>
          <a:r>
            <a:rPr lang="ru-RU" sz="5300" b="1" i="1" kern="1200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индивидуальная;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3889" y="205969"/>
        <a:ext cx="7430060" cy="771896"/>
      </dsp:txXfrm>
    </dsp:sp>
    <dsp:sp modelId="{D69E5E13-F7D5-4066-856B-AAB1796F3F87}">
      <dsp:nvSpPr>
        <dsp:cNvPr id="0" name=""/>
        <dsp:cNvSpPr/>
      </dsp:nvSpPr>
      <dsp:spPr>
        <a:xfrm>
          <a:off x="43941" y="221969"/>
          <a:ext cx="739897" cy="739897"/>
        </a:xfrm>
        <a:prstGeom prst="ellipse">
          <a:avLst/>
        </a:prstGeom>
        <a:solidFill>
          <a:srgbClr val="00CC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8BF852-D8E4-4262-B688-68D04CC72EC9}">
      <dsp:nvSpPr>
        <dsp:cNvPr id="0" name=""/>
        <dsp:cNvSpPr/>
      </dsp:nvSpPr>
      <dsp:spPr>
        <a:xfrm>
          <a:off x="629052" y="1110438"/>
          <a:ext cx="7214898" cy="738713"/>
        </a:xfrm>
        <a:prstGeom prst="rect">
          <a:avLst/>
        </a:prstGeom>
        <a:solidFill>
          <a:srgbClr val="37D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835" tIns="129540" rIns="129540" bIns="12954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     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</a:t>
          </a:r>
          <a:r>
            <a:rPr lang="ru-RU" sz="2800" b="1" i="1" kern="1200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подгрупповая (дизайн- бюро);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9052" y="1110438"/>
        <a:ext cx="7214898" cy="738713"/>
      </dsp:txXfrm>
    </dsp:sp>
    <dsp:sp modelId="{6528A1CD-D207-4079-A46C-19262DE62778}">
      <dsp:nvSpPr>
        <dsp:cNvPr id="0" name=""/>
        <dsp:cNvSpPr/>
      </dsp:nvSpPr>
      <dsp:spPr>
        <a:xfrm>
          <a:off x="259103" y="1109846"/>
          <a:ext cx="739897" cy="739897"/>
        </a:xfrm>
        <a:prstGeom prst="ellipse">
          <a:avLst/>
        </a:prstGeom>
        <a:solidFill>
          <a:srgbClr val="37D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F21015-B606-4CFB-8DC5-D8518AB30624}">
      <dsp:nvSpPr>
        <dsp:cNvPr id="0" name=""/>
        <dsp:cNvSpPr/>
      </dsp:nvSpPr>
      <dsp:spPr>
        <a:xfrm>
          <a:off x="413889" y="1995071"/>
          <a:ext cx="7430060" cy="745201"/>
        </a:xfrm>
        <a:prstGeom prst="rect">
          <a:avLst/>
        </a:prstGeom>
        <a:solidFill>
          <a:srgbClr val="8BE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835" tIns="129540" rIns="129540" bIns="129540" numCol="1" spcCol="1270" anchor="ctr" anchorCtr="0">
          <a:noAutofit/>
        </a:bodyPr>
        <a:lstStyle/>
        <a:p>
          <a:pPr lvl="0" algn="l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      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</a:t>
          </a:r>
          <a:r>
            <a:rPr lang="ru-RU" sz="2800" b="1" i="1" kern="1200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фронтальная 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3889" y="1995071"/>
        <a:ext cx="7430060" cy="745201"/>
      </dsp:txXfrm>
    </dsp:sp>
    <dsp:sp modelId="{F95CF2A0-6509-4CC9-B951-215A04D9B178}">
      <dsp:nvSpPr>
        <dsp:cNvPr id="0" name=""/>
        <dsp:cNvSpPr/>
      </dsp:nvSpPr>
      <dsp:spPr>
        <a:xfrm>
          <a:off x="43941" y="1997723"/>
          <a:ext cx="739897" cy="739897"/>
        </a:xfrm>
        <a:prstGeom prst="ellipse">
          <a:avLst/>
        </a:prstGeom>
        <a:solidFill>
          <a:srgbClr val="8BE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821269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80144"/>
          <a:ext cx="10276232" cy="933004"/>
        </a:xfrm>
        <a:prstGeom prst="roundRect">
          <a:avLst/>
        </a:prstGeom>
        <a:solidFill>
          <a:srgbClr val="00516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систематизирована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358" y="125690"/>
        <a:ext cx="10185140" cy="841912"/>
      </dsp:txXfrm>
    </dsp:sp>
    <dsp:sp modelId="{3FDED55D-004D-4155-8D33-98E045BBD39B}">
      <dsp:nvSpPr>
        <dsp:cNvPr id="0" name=""/>
        <dsp:cNvSpPr/>
      </dsp:nvSpPr>
      <dsp:spPr>
        <a:xfrm>
          <a:off x="0" y="1789812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219069"/>
          <a:ext cx="10276232" cy="762623"/>
        </a:xfrm>
        <a:prstGeom prst="roundRect">
          <a:avLst/>
        </a:prstGeom>
        <a:solidFill>
          <a:srgbClr val="00667E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систематизирована с замечаниями (не более 2 замечаний); </a:t>
          </a:r>
        </a:p>
      </dsp:txBody>
      <dsp:txXfrm>
        <a:off x="551040" y="1256297"/>
        <a:ext cx="10201776" cy="688167"/>
      </dsp:txXfrm>
    </dsp:sp>
    <dsp:sp modelId="{A1460F0C-BB71-4617-BF76-4833498060E7}">
      <dsp:nvSpPr>
        <dsp:cNvPr id="0" name=""/>
        <dsp:cNvSpPr/>
      </dsp:nvSpPr>
      <dsp:spPr>
        <a:xfrm>
          <a:off x="0" y="2901878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2187612"/>
          <a:ext cx="10276232" cy="906145"/>
        </a:xfrm>
        <a:prstGeom prst="roundRect">
          <a:avLst/>
        </a:prstGeom>
        <a:solidFill>
          <a:srgbClr val="00CC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        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информация систематизирована с замечаниями (3 и более замечаний); </a:t>
          </a:r>
        </a:p>
      </dsp:txBody>
      <dsp:txXfrm>
        <a:off x="558046" y="2231846"/>
        <a:ext cx="10187764" cy="817677"/>
      </dsp:txXfrm>
    </dsp:sp>
    <dsp:sp modelId="{EAA5F8AF-2F14-4B5B-9ED1-2C4DFE743229}">
      <dsp:nvSpPr>
        <dsp:cNvPr id="0" name=""/>
        <dsp:cNvSpPr/>
      </dsp:nvSpPr>
      <dsp:spPr>
        <a:xfrm>
          <a:off x="0" y="3928280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299678"/>
          <a:ext cx="10276232" cy="820482"/>
        </a:xfrm>
        <a:prstGeom prst="roundRect">
          <a:avLst/>
        </a:prstGeom>
        <a:solidFill>
          <a:srgbClr val="37D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не систематизирована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3865" y="3339731"/>
        <a:ext cx="10196126" cy="7403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741236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57121"/>
          <a:ext cx="10276232" cy="861235"/>
        </a:xfrm>
        <a:prstGeom prst="roundRect">
          <a:avLst/>
        </a:prstGeom>
        <a:solidFill>
          <a:srgbClr val="00516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отражен в работе;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854" y="99163"/>
        <a:ext cx="10192148" cy="777151"/>
      </dsp:txXfrm>
    </dsp:sp>
    <dsp:sp modelId="{3FDED55D-004D-4155-8D33-98E045BBD39B}">
      <dsp:nvSpPr>
        <dsp:cNvPr id="0" name=""/>
        <dsp:cNvSpPr/>
      </dsp:nvSpPr>
      <dsp:spPr>
        <a:xfrm>
          <a:off x="0" y="1635276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108436"/>
          <a:ext cx="10276232" cy="703959"/>
        </a:xfrm>
        <a:prstGeom prst="roundRect">
          <a:avLst/>
        </a:prstGeom>
        <a:solidFill>
          <a:srgbClr val="00667E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(не более 2 замечаний); </a:t>
          </a:r>
        </a:p>
      </dsp:txBody>
      <dsp:txXfrm>
        <a:off x="548176" y="1142800"/>
        <a:ext cx="10207504" cy="635231"/>
      </dsp:txXfrm>
    </dsp:sp>
    <dsp:sp modelId="{A1460F0C-BB71-4617-BF76-4833498060E7}">
      <dsp:nvSpPr>
        <dsp:cNvPr id="0" name=""/>
        <dsp:cNvSpPr/>
      </dsp:nvSpPr>
      <dsp:spPr>
        <a:xfrm>
          <a:off x="0" y="266179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2002476"/>
          <a:ext cx="10276232" cy="836442"/>
        </a:xfrm>
        <a:prstGeom prst="roundRect">
          <a:avLst/>
        </a:prstGeom>
        <a:solidFill>
          <a:srgbClr val="00CC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(3 и более замечаний); </a:t>
          </a:r>
        </a:p>
      </dsp:txBody>
      <dsp:txXfrm>
        <a:off x="554644" y="2043308"/>
        <a:ext cx="10194568" cy="754778"/>
      </dsp:txXfrm>
    </dsp:sp>
    <dsp:sp modelId="{EAA5F8AF-2F14-4B5B-9ED1-2C4DFE743229}">
      <dsp:nvSpPr>
        <dsp:cNvPr id="0" name=""/>
        <dsp:cNvSpPr/>
      </dsp:nvSpPr>
      <dsp:spPr>
        <a:xfrm>
          <a:off x="0" y="3502794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028998"/>
          <a:ext cx="10276232" cy="650916"/>
        </a:xfrm>
        <a:prstGeom prst="roundRect">
          <a:avLst/>
        </a:prstGeom>
        <a:solidFill>
          <a:srgbClr val="8BE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в работе не отражен; 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587" y="3060773"/>
        <a:ext cx="10212682" cy="5873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1071270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285" y="46184"/>
          <a:ext cx="10271010" cy="1202205"/>
        </a:xfrm>
        <a:prstGeom prst="roundRect">
          <a:avLst/>
        </a:prstGeom>
        <a:solidFill>
          <a:srgbClr val="00516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Сан Пина, психолого- педагогическим;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972" y="104871"/>
        <a:ext cx="10153636" cy="1084831"/>
      </dsp:txXfrm>
    </dsp:sp>
    <dsp:sp modelId="{3FDED55D-004D-4155-8D33-98E045BBD39B}">
      <dsp:nvSpPr>
        <dsp:cNvPr id="0" name=""/>
        <dsp:cNvSpPr/>
      </dsp:nvSpPr>
      <dsp:spPr>
        <a:xfrm>
          <a:off x="0" y="1965310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438470"/>
          <a:ext cx="10276232" cy="703959"/>
        </a:xfrm>
        <a:prstGeom prst="roundRect">
          <a:avLst/>
        </a:prstGeom>
        <a:solidFill>
          <a:srgbClr val="00667E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одно замечание;</a:t>
          </a:r>
        </a:p>
      </dsp:txBody>
      <dsp:txXfrm>
        <a:off x="548176" y="1472834"/>
        <a:ext cx="10207504" cy="635231"/>
      </dsp:txXfrm>
    </dsp:sp>
    <dsp:sp modelId="{A1460F0C-BB71-4617-BF76-4833498060E7}">
      <dsp:nvSpPr>
        <dsp:cNvPr id="0" name=""/>
        <dsp:cNvSpPr/>
      </dsp:nvSpPr>
      <dsp:spPr>
        <a:xfrm>
          <a:off x="0" y="2991832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2332510"/>
          <a:ext cx="10276232" cy="836442"/>
        </a:xfrm>
        <a:prstGeom prst="roundRect">
          <a:avLst/>
        </a:prstGeom>
        <a:solidFill>
          <a:srgbClr val="00CC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два замечания;</a:t>
          </a:r>
        </a:p>
      </dsp:txBody>
      <dsp:txXfrm>
        <a:off x="554644" y="2373342"/>
        <a:ext cx="10194568" cy="754778"/>
      </dsp:txXfrm>
    </dsp:sp>
    <dsp:sp modelId="{EAA5F8AF-2F14-4B5B-9ED1-2C4DFE743229}">
      <dsp:nvSpPr>
        <dsp:cNvPr id="0" name=""/>
        <dsp:cNvSpPr/>
      </dsp:nvSpPr>
      <dsp:spPr>
        <a:xfrm>
          <a:off x="0" y="383282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359032"/>
          <a:ext cx="10276232" cy="650916"/>
        </a:xfrm>
        <a:prstGeom prst="roundRect">
          <a:avLst/>
        </a:prstGeom>
        <a:solidFill>
          <a:srgbClr val="8BE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материал оформлен без соблюдений требований.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587" y="3390807"/>
        <a:ext cx="10212682" cy="5873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713019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28903"/>
          <a:ext cx="10276232" cy="861235"/>
        </a:xfrm>
        <a:prstGeom prst="roundRect">
          <a:avLst/>
        </a:prstGeom>
        <a:solidFill>
          <a:srgbClr val="00181E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</a:t>
          </a:r>
          <a:r>
            <a:rPr lang="ru-RU" sz="2800" b="1" i="1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оответствие содержания материала выбранной теме и возрастной группе в ДОО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854" y="70945"/>
        <a:ext cx="10192148" cy="777151"/>
      </dsp:txXfrm>
    </dsp:sp>
    <dsp:sp modelId="{3FDED55D-004D-4155-8D33-98E045BBD39B}">
      <dsp:nvSpPr>
        <dsp:cNvPr id="0" name=""/>
        <dsp:cNvSpPr/>
      </dsp:nvSpPr>
      <dsp:spPr>
        <a:xfrm>
          <a:off x="0" y="160705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080219"/>
          <a:ext cx="10276232" cy="703959"/>
        </a:xfrm>
        <a:prstGeom prst="roundRect">
          <a:avLst/>
        </a:prstGeom>
        <a:solidFill>
          <a:srgbClr val="00516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г</a:t>
          </a:r>
          <a:r>
            <a:rPr lang="ru-RU" sz="2800" b="1" i="1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рамотность изложения и качество оформления творческого задания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</dsp:txBody>
      <dsp:txXfrm>
        <a:off x="548176" y="1114583"/>
        <a:ext cx="10207504" cy="635231"/>
      </dsp:txXfrm>
    </dsp:sp>
    <dsp:sp modelId="{A1460F0C-BB71-4617-BF76-4833498060E7}">
      <dsp:nvSpPr>
        <dsp:cNvPr id="0" name=""/>
        <dsp:cNvSpPr/>
      </dsp:nvSpPr>
      <dsp:spPr>
        <a:xfrm>
          <a:off x="0" y="2633581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1974258"/>
          <a:ext cx="10276232" cy="836442"/>
        </a:xfrm>
        <a:prstGeom prst="roundRect">
          <a:avLst/>
        </a:prstGeom>
        <a:solidFill>
          <a:srgbClr val="00799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самостоятельность выполнения работы, глубина проработки материала;</a:t>
          </a:r>
        </a:p>
      </dsp:txBody>
      <dsp:txXfrm>
        <a:off x="554644" y="2015090"/>
        <a:ext cx="10194568" cy="754778"/>
      </dsp:txXfrm>
    </dsp:sp>
    <dsp:sp modelId="{EAA5F8AF-2F14-4B5B-9ED1-2C4DFE743229}">
      <dsp:nvSpPr>
        <dsp:cNvPr id="0" name=""/>
        <dsp:cNvSpPr/>
      </dsp:nvSpPr>
      <dsp:spPr>
        <a:xfrm>
          <a:off x="0" y="3474577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000781"/>
          <a:ext cx="10276232" cy="650916"/>
        </a:xfrm>
        <a:prstGeom prst="roundRect">
          <a:avLst/>
        </a:prstGeom>
        <a:solidFill>
          <a:srgbClr val="00CC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8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2800" b="1" i="1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боснованность и доказательность выводов;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587" y="3032556"/>
        <a:ext cx="10212682" cy="587366"/>
      </dsp:txXfrm>
    </dsp:sp>
    <dsp:sp modelId="{85BD9CA0-B381-444C-8005-8799DDC151D5}">
      <dsp:nvSpPr>
        <dsp:cNvPr id="0" name=""/>
        <dsp:cNvSpPr/>
      </dsp:nvSpPr>
      <dsp:spPr>
        <a:xfrm>
          <a:off x="0" y="4385404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06FBC-76BA-4138-A1B1-5E17DA8736B1}">
      <dsp:nvSpPr>
        <dsp:cNvPr id="0" name=""/>
        <dsp:cNvSpPr/>
      </dsp:nvSpPr>
      <dsp:spPr>
        <a:xfrm>
          <a:off x="513812" y="3841777"/>
          <a:ext cx="10276232" cy="720747"/>
        </a:xfrm>
        <a:prstGeom prst="roundRect">
          <a:avLst/>
        </a:prstGeom>
        <a:solidFill>
          <a:srgbClr val="8BE9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     -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практическая значимость работы.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996" y="3876961"/>
        <a:ext cx="10205864" cy="650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FCEAB-FB76-4A82-A33F-6A9200BDC94D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807CE-3850-4C35-892E-818FBF9A02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9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6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123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Рис. № 10- 14.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Элементы дизайн объектов по теме «Морская душа» образовательного пространства группы ДОО.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99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15- 16.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«Там на неведанных дорожках» образовательного пространства группы ДОО.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470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17- 22.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«Там на неведанных дорожках» образовательного пространства группы ДОО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6413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Рис. № 23- 24.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Элементы дизайн объектов по теме «В мире сказок и приключений» образовательного пространства группы ДОО.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9132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en-US" sz="14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4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творческой разработки: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 </a:t>
            </a:r>
            <a:r>
              <a:rPr lang="ru-RU" sz="1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моделирование эскиза проекта (возможно с применением фотографий и т.п.); 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описан</a:t>
            </a:r>
            <a:r>
              <a:rPr lang="ru-RU" sz="1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ие содержания пространственной композиции группы с перечислением средств речевого развития в каждом уголке;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 </a:t>
            </a:r>
            <a:r>
              <a:rPr lang="ru-RU" sz="1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чертежей;</a:t>
            </a:r>
            <a:endParaRPr lang="ru-RU" sz="12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1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дизайн-проекта с применением дизайнерской графики и компьютерных технологий проектирования.</a:t>
            </a:r>
            <a:endParaRPr lang="ru-RU" sz="12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4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 Рефлексивный этап </a:t>
            </a:r>
            <a:r>
              <a:rPr lang="ru-RU" sz="1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защита авторского проекта на уроке, подведение итогов и обсуждение результатов (анализ, сравнение и теоретическая систематизация проведенной работы по созданию проекта), оценка работы. 	Выработка решения для дальнейшего совершенствования учебного контента. </a:t>
            </a:r>
            <a:endParaRPr lang="ru-RU" sz="1200" i="1" dirty="0" smtClean="0">
              <a:solidFill>
                <a:srgbClr val="00181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139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Графические материалы для выполнения эскиза: </a:t>
            </a: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акварель, гуашь, темпера, использование техники аэрографа (коллаж), компьютерной графики и пр.</a:t>
            </a:r>
          </a:p>
          <a:p>
            <a:pPr algn="just"/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Эскизный проект представляется в бумажном формате на листах А4, для слушания и презентаций могут использоваться планшеты или проекторы.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7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Общие требования к оформлению дизайн – проекту</a:t>
            </a:r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предметно - речевой среды ДОО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Титульный лист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(название проекта; возрастная группа; автор – ФИО; группа, специальность; преподаватель – ФИО; дата сдачи проекта).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Описание эскизного проекта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(каждый уголок характеризуется с учётом требований ФГОС, САН ПИН, методики развития речи; даётся полный перечень оборудования всех уголков и описания их расположения.) Студент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обосновывает выбор того или иного подхода, даёт оценку в соответствии с возложенными требованиями. Составление этой бумаги является обязательным условием. Готовый проект должен получиться максимально информативным.</a:t>
            </a:r>
            <a:endParaRPr lang="ru-RU" sz="12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668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Критерии оценки самостоятельной работы студентов по теме «Дизайн - проектирование предметно - речевой среды ДОО»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Систематизация информации: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590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2.Отражение в работе контекста, в котором может быть употреблен данный термин: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1752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3. Соответствие дидактического материала требованиям оформления: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8598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Учебное дизайн-проектирование призвано научить студентов эффективному целенаправленному решению задач формирования средовых объектов, дать знания о принципах дизайнерского творчества, привить навык основанного на этих принципах реального проектирования наиболее характерных типов и форм среды.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Эту общую цель можно разложить на ряд взаимосвязанных задач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среди которых наиболее существенны: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-овладение технологией проектного процесса, представленной как последовательность этапов формирования среды (поэтапное проектирование);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-умение, решая творческие проблемы, добиваться выразительности и точности образа среды;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-овладение профессиональной технологией решения архитектурно-дизайнерских проблем, позволяющих сознательно и на высоком уровне завершить конкретную проектную работу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8567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ru-RU" sz="12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 выставлении отметок преподаватель так же учитывает следующие показатели:</a:t>
            </a:r>
            <a:endParaRPr lang="ru-RU" sz="1400" i="1" dirty="0" smtClean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9059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Источники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Барташевич А.А., Дягилев Л.Е., Климин Р.М. и др. Основы композиции и дизайна мебели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 Серия «Высшее образование». – Ростов-на-Дону: Феникс, 2004. – 192 с.</a:t>
            </a:r>
            <a:endParaRPr lang="ru-RU" sz="1200" b="1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Браиловская Л.В. Арт-дизайн: Красивые вещи «hand-made» / Серия «Стильные штучки».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Ростов-на-Дону: Феникс, 2004. – 256 с.</a:t>
            </a:r>
            <a:endParaRPr lang="ru-RU" sz="1200" b="1" i="1" dirty="0" smtClean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Голубева О.Л. Основы композиции: Учеб. пособие.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2-е изд. – М.: Изд. дом «Искусство», 2004. – 120 с.: илл.</a:t>
            </a:r>
            <a:endParaRPr lang="ru-RU" sz="1200" b="1" i="1" dirty="0" smtClean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Грашин А.А. Методология дизайн - проектирования элементов предметной среды. </a:t>
            </a: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А.А. Грашин, Учеб.пос. М.: Архитектура - С, 2004. - 232 с.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Грожан Д. Справочник начинающего дизайнера / Серия «Стильные штучки».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Ростов-на-Дону: Феникс, 2004. – 320 с.</a:t>
            </a:r>
            <a:endParaRPr lang="ru-RU" sz="1200" i="1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Дизайн: Иллюстративный словарь-справочник </a:t>
            </a:r>
            <a:r>
              <a:rPr lang="ru-RU" sz="1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Под ред. Г.Б. Минервина, В.Т. Шимко. М.: Архитектура-С, 2004. - 288 с.</a:t>
            </a:r>
          </a:p>
          <a:p>
            <a:pPr lvl="0"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Джонс Дж. К. Методы проектирования/ Дж. К. Джонс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М: Архитектура - С., 1986. – 328 с.</a:t>
            </a:r>
          </a:p>
          <a:p>
            <a:pPr lvl="0"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Доньшин А.Ф. Гуманистическая сущность дизайна. Электронный ресурс].-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доступа: http://atheismru.narod.ru/humanism/journal/38/donshin.htm.</a:t>
            </a:r>
          </a:p>
          <a:p>
            <a:pPr lvl="0" algn="just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Курносова С.А. Этапы проектирования педагогического дизайна. 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Электронный ресурс].- 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Режим доступа: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Основы дизайна. Графический дизайн и дизайн интерьера: Учебно-методическое пособие.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Н. Новгород: НГПУ, 2006. – 36 с.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Партина А.С. Архитектурные термины: Иллюстрированный словарь.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М.: Стройиздат, 1994. – 208 с.: ил.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Педагогический дизайн 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</a:t>
            </a:r>
            <a:r>
              <a:rPr lang="en-US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Текст</a:t>
            </a:r>
            <a:r>
              <a:rPr lang="en-US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]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// Журнал «</a:t>
            </a:r>
            <a:r>
              <a:rPr lang="en-US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ALT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». </a:t>
            </a:r>
            <a:r>
              <a:rPr lang="ru-RU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2007. – Т.1 – Вып.1. – 74с.</a:t>
            </a:r>
          </a:p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Рунге В. Ф., Манусевич Ю.П. Эргономика в дизайне среды: Учебное пособие. - </a:t>
            </a:r>
            <a:r>
              <a:rPr lang="ru-RU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Архитектура -С, 2007.-328с.:ил.</a:t>
            </a:r>
          </a:p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Ткаченко, Е. В. Дизайн-образование в России </a:t>
            </a:r>
            <a:r>
              <a:rPr lang="ru-RU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Е. В. Ткаченко, С. М. Кожуховская // Мир образования – образование в мире. – 2007. – № 1. – С. 156—164.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Уваров, А.Ю. Педагогический  дизайн </a:t>
            </a:r>
            <a:r>
              <a:rPr lang="en-US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[</a:t>
            </a:r>
            <a:r>
              <a:rPr lang="en-US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Текст</a:t>
            </a:r>
            <a:r>
              <a:rPr lang="en-US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]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/ А.Ю. Уваров</a:t>
            </a:r>
            <a:r>
              <a:rPr lang="ru-RU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// Информатика:  прил. к газ. «Первое сентября». – Б. м. – 2003. – 8-15 авг. (№ 30). – С.2-31.</a:t>
            </a:r>
            <a:endParaRPr lang="ru-RU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4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1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</a:t>
            </a:r>
            <a:r>
              <a:rPr lang="ru-RU" sz="14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А.В.Черная, Е.А. Чекунова, Е.И. Погорелова. </a:t>
            </a:r>
            <a:r>
              <a:rPr lang="ru-RU" sz="1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Ростов-на-Дону: Южный федеральный университет, 2010. – 200 с.</a:t>
            </a:r>
            <a:endParaRPr lang="ru-RU" i="1" dirty="0" smtClean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Шимко, В.Т. Основы дизайна и средовое проектирование </a:t>
            </a:r>
            <a:r>
              <a:rPr lang="ru-RU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В.Т. Шимко.: Уч. пособие. - М.: «Архитектура-С», 2005. – 160 с.</a:t>
            </a:r>
            <a:endParaRPr lang="ru-RU" sz="1400" i="1" dirty="0" smtClean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327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Сущность дизайн-проектирования интерьера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Дизайн-проектирование и реализация проекта выполняют задачи материальной организации функционально определенного пространства, дизайн-проект доводит творческий замысел до необходимого уровня художественной выразительности и эмоционального воздействия.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Дизайн-проектирование представляет собой циклический процесс, в котором чередуются анализ и синтез на разных уровнях мышления и деятельности: на уровне идей, на уровне модели, на уровне средств графического и иного выражения замысла.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Дизайн-проектирование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-это сложный диалектический процесс, он развивается во времени от замысла до реализации, в пространственном охвате-от общего к деталям, в проектном сознании-от приблизительных интуитивных догадок к цельной, законченной, логической и художественно оправданной системе.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Эскизный проект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комплекс документов, дающий представление об узлах, принципах работы, конструкционных особенностях, габаритах и внешнем виде изделия.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Педагогический дизайн </a:t>
            </a: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собирательное понятие для обозначения направления педагогической науки и практики, изучающего вопросы разработки учебных материалов, формирования учебной среды и построения эффективного образовательного процесса.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08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Проектирование педагогического дизайна ориентировано на создание и преобразование разных объектов и предметов. </a:t>
            </a:r>
            <a:r>
              <a:rPr lang="ru-RU" b="1" dirty="0" smtClean="0"/>
              <a:t>Объектом проектирования </a:t>
            </a:r>
            <a:r>
              <a:rPr lang="ru-RU" dirty="0" smtClean="0"/>
              <a:t>как правило являются педагогический процесс, педагогические системы различного уровня и характера или их структурные компоненты, которые также исследуются во взаимосвязи с системой в целом; образовательное и информационно – коммуникативное пространство, социально- педагогическая среда, система педагогических отношений, все виды педагогической деятельности. </a:t>
            </a:r>
            <a:r>
              <a:rPr lang="ru-RU" b="1" dirty="0" smtClean="0"/>
              <a:t>Объектом проектирования педагогического дизайна </a:t>
            </a:r>
            <a:r>
              <a:rPr lang="ru-RU" dirty="0" smtClean="0"/>
              <a:t>является образовательный процесс, представляющий собой педагогически организованное взаимодействие участников и являющийся также информационным процессом, связанным с производством и хранением, обменом и потреблением разного рода информации.  В силу этого среду, в которой он протекает можно рассматривать</a:t>
            </a:r>
            <a:r>
              <a:rPr lang="ru-RU" baseline="0" dirty="0" smtClean="0"/>
              <a:t> в качестве единой информационной среды – педагогически и технически организованной сферы информационного взаимодействия участников образовательного процесса.</a:t>
            </a:r>
            <a:endParaRPr lang="ru-RU" dirty="0" smtClean="0"/>
          </a:p>
          <a:p>
            <a:pPr algn="just"/>
            <a:r>
              <a:rPr lang="ru-RU" dirty="0" smtClean="0"/>
              <a:t>Анализ объекта проектирования предполагает, прежде всего, рассмотрение его структур, состояние каждой из них в отдельности, а также связей между ними. В ходе анализа выявляется противоречие, то есть наиболее существенное несоответствие между компонентами объекта или его состояние в целом и требования к нему. Именно этот узел будет подвергаться изменениям в ходе проектирования.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536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Планируемые результаты самостоятельной работы:</a:t>
            </a:r>
          </a:p>
          <a:p>
            <a:pPr algn="just"/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умение собирать и классифицировать информацию и идеи в стандартном и ожидаемом формате; умение использовать нормативные основы САН ПИН в своей деятельности;</a:t>
            </a:r>
          </a:p>
          <a:p>
            <a:pPr algn="just"/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способность студентов самостоятельно получать знания и опыт, развивая независимость, инициативность и творческую активность;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развитие общеучебных умений и навыков (ответственность за качество выполняемой работы; умение работать в команде, осуществлять поиск, интерпретацию и использование информации, умение учиться; коммуникативные умения);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владение навыками использования компьютерных систем в дизайн–проектировании.</a:t>
            </a:r>
            <a:endParaRPr lang="ru-RU" sz="1200" i="1" dirty="0" smtClean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2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Формы работы студентов над проектным моделированием: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/>
              <a:t>        </a:t>
            </a:r>
            <a:r>
              <a:rPr lang="ru-RU" sz="1200" b="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800" b="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—</a:t>
            </a:r>
            <a:r>
              <a:rPr lang="ru-RU" sz="1200" b="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подгрупповая (дизайн- бюро);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—</a:t>
            </a:r>
            <a:r>
              <a:rPr lang="ru-RU" sz="1200" b="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фронтальная 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1" dirty="0" smtClean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015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3360" marR="36195" lvl="0" indent="-635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Этапы проектного моделирования</a:t>
            </a:r>
          </a:p>
          <a:p>
            <a:pPr marL="213360" marR="36195" lvl="0" indent="-635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36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6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Подготовительный этап. </a:t>
            </a:r>
            <a:r>
              <a:rPr lang="ru-RU" sz="36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Получение задания и постановка задачи:</a:t>
            </a:r>
            <a:r>
              <a:rPr lang="ru-RU" sz="36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оформить эскиз предметно – речевой среды одной из возрастных групп в ДОО (на усмотрение студента) с учётом требований ФГОС ДО, САН ПИН и методики речи детей дошкольного возраста, в том числе выбранной студентом темой календарного планирования.     </a:t>
            </a:r>
          </a:p>
          <a:p>
            <a:pPr marL="213360" marR="36195" lvl="0" indent="-635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3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Преподаватель выступает в роли фасилитатора, помогает обозначить тематическую направленность проекта, методы работы и принципы образования рабочих групп, этапы работы (план, время и сроки выполнения отдельных частей проектного задания), конечный продукт и вид продукта, источники информации.</a:t>
            </a:r>
          </a:p>
          <a:p>
            <a:pPr lvl="0" algn="just">
              <a:lnSpc>
                <a:spcPct val="107000"/>
              </a:lnSpc>
            </a:pPr>
            <a:r>
              <a:rPr lang="ru-RU" sz="36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6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6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Аналитико-целевой этап</a:t>
            </a:r>
            <a:r>
              <a:rPr lang="ru-RU" sz="3600" b="1" i="1" baseline="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сбор информации и создание первичной базы данных по всему объему материала, который будет изучаться посредством итогового продукта:</a:t>
            </a:r>
            <a:endParaRPr lang="ru-RU" sz="3600" b="1" i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</a:pPr>
            <a:r>
              <a:rPr lang="ru-RU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 </a:t>
            </a:r>
            <a:r>
              <a:rPr lang="ru-RU" sz="3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теоретико-методологический анализ и синтез педагогической и методической литературы (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анализ литературы по дизайну среды, эргономики в дизайне среды, по цветоведению и композиции в рамках  предложенной темы проекта</a:t>
            </a:r>
            <a:r>
              <a:rPr lang="ru-RU" sz="3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</a:t>
            </a:r>
            <a:r>
              <a:rPr lang="ru-RU" sz="3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объекта проектирования - пространственной композиции группы в базовом ДОО и педагогического опыта оформления группового пространства в ДОО представленных в профессиональных журналах ДО и в интернет-ресурсах (</a:t>
            </a: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бор и обобщение материалов, проведение исследований, создание эскиза будущего интерьера -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поиск варианта цветового решения и зрительного ряда интерьера;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бработка иллюстративного материала).</a:t>
            </a:r>
          </a:p>
          <a:p>
            <a:pPr lvl="0" algn="just">
              <a:lnSpc>
                <a:spcPct val="107000"/>
              </a:lnSpc>
            </a:pPr>
            <a:r>
              <a:rPr lang="ru-RU" sz="32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3200" i="1" dirty="0" smtClean="0">
              <a:solidFill>
                <a:srgbClr val="00181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3360" marR="36195" lvl="0" indent="-635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lang="ru-RU" sz="3200" i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3360" marR="36195" lvl="0" indent="-635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00181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38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Этап творческого поиска</a:t>
            </a:r>
            <a:r>
              <a:rPr lang="ru-RU" sz="12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выработка и формулировка проектной концепции (выработка единой темы образовательного пространства группы ДОО: «Космос», «Сказка», «Цветики - цветочки» и т.п. ). Далее студенты прорисовывают идеи и образы объекта проектирования (стеллажи, книжные полки и т.п.), выполняют клаузуры.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753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8- 9.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«Морская душа» образовательного пространства группы ДОО.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5807CE-3850-4C35-892E-818FBF9A022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49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2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37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907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6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55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78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580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61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171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69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219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3B90C-7A82-4C4B-9EF6-456327BBCE1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C4147-7BF2-4E7A-A3D1-3446799D5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63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6.jp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3.pn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microsoft.com/office/2007/relationships/hdphoto" Target="../media/hdphoto3.wdp"/><Relationship Id="rId9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0218" y="3228109"/>
            <a:ext cx="11596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kern="50" dirty="0">
                <a:solidFill>
                  <a:srgbClr val="00181E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</a:t>
            </a:r>
            <a:r>
              <a:rPr lang="ru-RU" sz="24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Дизайн - проектирование </a:t>
            </a:r>
            <a:r>
              <a:rPr lang="ru-RU" sz="24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предметно </a:t>
            </a:r>
            <a:r>
              <a:rPr lang="ru-RU" sz="24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речевой среды </a:t>
            </a:r>
            <a:r>
              <a:rPr lang="ru-RU" sz="24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ДОО в условиях ФГОС </a:t>
            </a:r>
            <a:endParaRPr lang="ru-RU" sz="2400" b="1" i="1" dirty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изучения психолого – педагогических дисциплин»</a:t>
            </a:r>
            <a:endParaRPr lang="ru-RU" sz="2400" b="1" i="1" dirty="0">
              <a:solidFill>
                <a:srgbClr val="00181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7126" y="374073"/>
            <a:ext cx="99337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81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181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2338" y="540052"/>
            <a:ext cx="1347333" cy="78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382" y="1898073"/>
            <a:ext cx="11942618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70218" y="5509643"/>
            <a:ext cx="7786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181E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181E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1674" y="6317673"/>
            <a:ext cx="466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1608"/>
            <a:ext cx="2415555" cy="24155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22338" y="4614863"/>
            <a:ext cx="695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  <a:endParaRPr lang="ru-RU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72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964" y="942109"/>
            <a:ext cx="3319441" cy="50541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78" y="309904"/>
            <a:ext cx="3120514" cy="2710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139" b="100000" l="0" r="994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104" y="3648656"/>
            <a:ext cx="2500988" cy="25692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329102"/>
            <a:ext cx="2964873" cy="29481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239" y="4024742"/>
            <a:ext cx="3035252" cy="21931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729345" y="6428509"/>
            <a:ext cx="9310255" cy="312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10- 14.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«Морская душа» образовательного пространства группы ДОО.</a:t>
            </a:r>
          </a:p>
        </p:txBody>
      </p:sp>
    </p:spTree>
    <p:extLst>
      <p:ext uri="{BB962C8B-B14F-4D97-AF65-F5344CB8AC3E}">
        <p14:creationId xmlns:p14="http://schemas.microsoft.com/office/powerpoint/2010/main" val="20207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43891" y="6248401"/>
            <a:ext cx="106237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15- 16.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«Там на неведанных дорожках»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пространства группы ДОО.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4"/>
          <a:stretch/>
        </p:blipFill>
        <p:spPr>
          <a:xfrm>
            <a:off x="983672" y="378403"/>
            <a:ext cx="5462016" cy="55200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38" y="378404"/>
            <a:ext cx="5520023" cy="552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9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97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036" y="236505"/>
            <a:ext cx="4661851" cy="62994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51"/>
          <a:stretch/>
        </p:blipFill>
        <p:spPr>
          <a:xfrm>
            <a:off x="1653351" y="2445860"/>
            <a:ext cx="1817564" cy="16603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050" y="124829"/>
            <a:ext cx="2781410" cy="21958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18" y="4231369"/>
            <a:ext cx="3408018" cy="22683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887" y="2838271"/>
            <a:ext cx="2800895" cy="35348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603" y="124829"/>
            <a:ext cx="2771179" cy="25178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4050" y="6499693"/>
            <a:ext cx="10617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17- 22.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«Там на неведанных дорожках» образовательного пространства группы ДОО.</a:t>
            </a:r>
          </a:p>
        </p:txBody>
      </p:sp>
    </p:spTree>
    <p:extLst>
      <p:ext uri="{BB962C8B-B14F-4D97-AF65-F5344CB8AC3E}">
        <p14:creationId xmlns:p14="http://schemas.microsoft.com/office/powerpoint/2010/main" val="402707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61" y="429197"/>
            <a:ext cx="4116084" cy="526501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280" y="429198"/>
            <a:ext cx="6789860" cy="52650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1255" y="6141493"/>
            <a:ext cx="10489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23- 24.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мире сказок и приключений»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пространства группы ДОО.</a:t>
            </a:r>
          </a:p>
        </p:txBody>
      </p:sp>
    </p:spTree>
    <p:extLst>
      <p:ext uri="{BB962C8B-B14F-4D97-AF65-F5344CB8AC3E}">
        <p14:creationId xmlns:p14="http://schemas.microsoft.com/office/powerpoint/2010/main" val="2264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525" y="567459"/>
            <a:ext cx="2975498" cy="49466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769" y="567460"/>
            <a:ext cx="4632244" cy="49466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08" y="567458"/>
            <a:ext cx="3294637" cy="49466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0436" y="6182436"/>
            <a:ext cx="102904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25- 26.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«В мире сказок и приключений» образовательного пространства группы ДОО.</a:t>
            </a:r>
          </a:p>
        </p:txBody>
      </p:sp>
    </p:spTree>
    <p:extLst>
      <p:ext uri="{BB962C8B-B14F-4D97-AF65-F5344CB8AC3E}">
        <p14:creationId xmlns:p14="http://schemas.microsoft.com/office/powerpoint/2010/main" val="21334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12372" y="293914"/>
            <a:ext cx="10842172" cy="331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en-US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творческой 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разработки: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эскиза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 (возможно с применением фотографий и т.п.); 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описан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ие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содержания пространственной композиции группы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перечислением средств речевого развития в каждом уголке;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чертежей;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дизайн-проекта с применением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дизайнерской графики и компьютерных технологий проектирования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370" y="3253549"/>
            <a:ext cx="4014005" cy="3163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012372" y="3494314"/>
            <a:ext cx="6593771" cy="331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215" algn="just">
              <a:lnSpc>
                <a:spcPct val="107000"/>
              </a:lnSpc>
            </a:pPr>
            <a:r>
              <a:rPr lang="en-US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 Рефлексивный этап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защита авторского проекта на уроке, подведение итогов и обсуждение результатов (анализ, сравнение и теоретическая систематизация проведенной работы по созданию проекта), оценка работы. 	Выработка решения для дальнейшего совершенствования учебного контента. </a:t>
            </a:r>
            <a:endParaRPr lang="ru-RU" sz="2400" i="1" dirty="0">
              <a:solidFill>
                <a:srgbClr val="00181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7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62545" y="277091"/>
            <a:ext cx="9268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Графические материалы для выполнения эскиза:</a:t>
            </a:r>
            <a:endParaRPr lang="ru-RU" sz="3200" b="1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118" y="3424405"/>
            <a:ext cx="3497118" cy="32613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44" y="4162738"/>
            <a:ext cx="4362055" cy="2522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71600" y="1177636"/>
            <a:ext cx="101138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акварель,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гуашь, темпера, 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техники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аэрографа 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(коллаж), компьютерной графики и пр.</a:t>
            </a:r>
          </a:p>
          <a:p>
            <a:pPr algn="just"/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Эскизный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представляется в бумажном формате на листах А4, 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слушания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презентаций могут использоваться планшеты или проекторы. </a:t>
            </a:r>
          </a:p>
        </p:txBody>
      </p:sp>
    </p:spTree>
    <p:extLst>
      <p:ext uri="{BB962C8B-B14F-4D97-AF65-F5344CB8AC3E}">
        <p14:creationId xmlns:p14="http://schemas.microsoft.com/office/powerpoint/2010/main" val="160485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04256" y="277586"/>
            <a:ext cx="102053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оформлению дизайн – проекту</a:t>
            </a:r>
            <a:r>
              <a:rPr lang="ru-RU" sz="3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предметно - речевой среды ДОО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8701" y="1534886"/>
            <a:ext cx="109219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Титульный лист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(название проекта; возрастная группа; автор – ФИО; группа, специальность; преподаватель – ФИО; дата сдачи проекта).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8701" y="3102429"/>
            <a:ext cx="576398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Описание </a:t>
            </a:r>
            <a:r>
              <a:rPr 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(каждый уголок характеризуется с учётом требований ФГОС, САН ПИН, методики развития речи; даётся полный перечень оборудования всех уголков и описания их расположения.)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514" y="2658843"/>
            <a:ext cx="4229099" cy="38653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2787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41946" y="1828800"/>
            <a:ext cx="9648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Систематизация информации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40922847"/>
              </p:ext>
            </p:extLst>
          </p:nvPr>
        </p:nvGraphicFramePr>
        <p:xfrm>
          <a:off x="1025237" y="2418735"/>
          <a:ext cx="10792690" cy="4336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87104" y="777922"/>
            <a:ext cx="11027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8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«Дизайн - проектирование предметно - речевой среды </a:t>
            </a:r>
            <a:r>
              <a:rPr lang="ru-RU" sz="28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ДОО»</a:t>
            </a:r>
            <a:endParaRPr lang="ru-RU" sz="2800" b="1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91484" y="221226"/>
            <a:ext cx="2526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2а.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8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37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06221" y="1446664"/>
            <a:ext cx="94680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i="1" dirty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.Отражение </a:t>
            </a:r>
            <a:r>
              <a:rPr lang="ru-RU" sz="2800" i="1" dirty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контекста, в котором может быть употреблен данный термин</a:t>
            </a:r>
            <a:r>
              <a:rPr lang="ru-RU" sz="2800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i="1" dirty="0">
              <a:solidFill>
                <a:srgbClr val="0046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97105179"/>
              </p:ext>
            </p:extLst>
          </p:nvPr>
        </p:nvGraphicFramePr>
        <p:xfrm>
          <a:off x="1025237" y="2511188"/>
          <a:ext cx="10792690" cy="3862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8872" y="395785"/>
            <a:ext cx="11235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2б. Критерии </a:t>
            </a:r>
            <a:r>
              <a:rPr lang="ru-RU" sz="14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самостоятельной работы студентов по теме </a:t>
            </a:r>
            <a:endParaRPr lang="ru-RU" sz="1400" b="1" i="1" dirty="0" smtClean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- проектирование предметно - речевой среды ДОО</a:t>
            </a:r>
            <a:r>
              <a:rPr lang="ru-RU" sz="14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b="1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12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52945" y="263236"/>
            <a:ext cx="10598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Цель </a:t>
            </a:r>
            <a:r>
              <a:rPr lang="ru-RU" sz="2800" b="1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886691"/>
            <a:ext cx="7270955" cy="5521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</a:t>
            </a:r>
            <a:r>
              <a:rPr lang="ru-RU" sz="2800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акрепление и систематизация </a:t>
            </a: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учебного </a:t>
            </a:r>
            <a:r>
              <a:rPr lang="ru-RU" sz="2800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 по темам «Использование художественной литературы вне занятий», «Организация предметно – речевой среды в ДОО»; </a:t>
            </a:r>
          </a:p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</a:t>
            </a: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графической культуры будущего специалиста, развитие образного мышления и творческого воображения </a:t>
            </a:r>
            <a:r>
              <a:rPr lang="ru-RU" sz="2800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студента</a:t>
            </a: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2800" i="1" dirty="0" smtClean="0">
              <a:solidFill>
                <a:srgbClr val="00101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</a:t>
            </a:r>
            <a:r>
              <a:rPr lang="ru-RU" sz="2800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технологиями.</a:t>
            </a:r>
            <a:endParaRPr lang="ru-RU" sz="2800" i="1" dirty="0">
              <a:solidFill>
                <a:srgbClr val="00101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955" y="2400299"/>
            <a:ext cx="3319338" cy="427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33516" y="1321572"/>
            <a:ext cx="88983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Соответствие дидактического материала требованиям оформления:</a:t>
            </a:r>
            <a:endParaRPr lang="ru-RU" sz="2800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0828603"/>
              </p:ext>
            </p:extLst>
          </p:nvPr>
        </p:nvGraphicFramePr>
        <p:xfrm>
          <a:off x="1025237" y="2455361"/>
          <a:ext cx="10792690" cy="4181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448231" y="634180"/>
            <a:ext cx="918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2в. </a:t>
            </a:r>
            <a:r>
              <a:rPr lang="ru-RU" sz="14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14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самостоятельной работы студентов по теме </a:t>
            </a:r>
            <a:r>
              <a:rPr lang="ru-RU" sz="14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14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- проектирование предметно - речевой среды ДОО</a:t>
            </a:r>
            <a:r>
              <a:rPr lang="ru-RU" sz="14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b="1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87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85906683"/>
              </p:ext>
            </p:extLst>
          </p:nvPr>
        </p:nvGraphicFramePr>
        <p:xfrm>
          <a:off x="1025237" y="1920066"/>
          <a:ext cx="10792690" cy="4716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83139" y="846161"/>
            <a:ext cx="101266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</a:p>
          <a:p>
            <a:pPr lvl="0" algn="ctr"/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же учитывает следующие показатели:</a:t>
            </a:r>
            <a:endParaRPr lang="ru-RU" sz="3200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8860" y="117987"/>
            <a:ext cx="8829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2г. </a:t>
            </a:r>
            <a:r>
              <a:rPr lang="ru-RU" sz="14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«Критерии оценки самостоятельной работы студентов по теме «</a:t>
            </a:r>
            <a:r>
              <a:rPr lang="ru-RU" sz="14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- проектирование предметно - речевой среды ДОО</a:t>
            </a:r>
            <a:r>
              <a:rPr lang="ru-RU" sz="14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86158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64" y="4278086"/>
            <a:ext cx="2469077" cy="24690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9229" y="979714"/>
            <a:ext cx="11534898" cy="386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Грашин А.А. Методология дизайн - проектирования элементов предметной среды. </a:t>
            </a:r>
            <a:r>
              <a:rPr lang="ru-RU" sz="20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А.А. Грашин, Учеб.пос. М.: Архитектура - С, 2004. - 232 с</a:t>
            </a:r>
            <a:r>
              <a:rPr lang="ru-RU" sz="20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Дизайн: Иллюстративный словарь-справочник </a:t>
            </a:r>
            <a:r>
              <a:rPr lang="ru-RU" sz="20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Под ред. Г.Б. Минервина, В.Т. Шимко. М.: Архитектура-С, 2004. - 288 с</a:t>
            </a:r>
            <a:r>
              <a:rPr lang="ru-RU" sz="20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Джонс Дж. К. Методы проектирования/ Дж. К. Джонс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М: Архитектура - С., 1986. – 328 с.</a:t>
            </a:r>
          </a:p>
          <a:p>
            <a:pPr lvl="0"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Доньшин А.Ф. Гуманистическая сущность дизайна. Электронный ресурс].-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доступа: http://atheismru.narod.ru/humanism/journal/38/donshin.htm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tabLst>
                <a:tab pos="457200" algn="l"/>
              </a:tabLst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i="1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400" i="1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000" i="1" dirty="0">
              <a:solidFill>
                <a:srgbClr val="00181E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9817" y="263236"/>
            <a:ext cx="5611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8029" y="3216729"/>
            <a:ext cx="9706098" cy="3163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Рунге В. Ф., Манусевич Ю.П. Эргономика в дизайне среды: Учебное пособие. - </a:t>
            </a:r>
            <a:r>
              <a:rPr lang="ru-RU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Архитектура -С, 2007.-328с.:ил.</a:t>
            </a:r>
          </a:p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Ткаченко, Е. В. Дизайн-образование в России </a:t>
            </a:r>
            <a:r>
              <a:rPr lang="ru-RU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Е. В. Ткаченко, С. М. Кожуховская // Мир образования – образование в мире. – 2007. – № 1. – С. 156—164.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Черная,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000" i="1" dirty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</a:t>
            </a:r>
            <a:r>
              <a:rPr lang="ru-RU" sz="2000" b="1" i="1" dirty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А.В.Черная, Е.А. Чекунова, Е.И. Погорелова</a:t>
            </a:r>
            <a:r>
              <a:rPr lang="ru-RU" sz="20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2000" i="1" dirty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Ростов-на-Дону: Южный федеральный университет, 2010. – 200 с</a:t>
            </a:r>
            <a:r>
              <a:rPr lang="ru-RU" sz="20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i="1" dirty="0" smtClean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tabLst>
                <a:tab pos="457200" algn="l"/>
              </a:tabLst>
            </a:pPr>
            <a:r>
              <a:rPr lang="ru-RU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Шимко, В.Т. Основы дизайна и средовое проектирование </a:t>
            </a:r>
            <a:r>
              <a:rPr lang="ru-RU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В.Т. Шимко.: Уч. пособие. - М.: «Архитектура-С», 2005. – 160 с.</a:t>
            </a:r>
            <a:endParaRPr lang="ru-RU" sz="2000" i="1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11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829" y="1037230"/>
            <a:ext cx="1554518" cy="18057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6202" y="419725"/>
            <a:ext cx="587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Удобство, надежность, очарование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82640" y="1037230"/>
            <a:ext cx="83114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Интерьер </a:t>
            </a:r>
            <a:r>
              <a:rPr lang="ru-RU" sz="28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(фр. interieur – внутренний)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архитектурное внутреннее пространство здания (общественного, жилого, промышленного); помещение в здании – комната, зал, вестибюль и т.д.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2640" y="2668446"/>
            <a:ext cx="1084106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Дизайн </a:t>
            </a:r>
            <a:r>
              <a:rPr lang="ru-RU" sz="28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интерьера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и организация внутреннего пространства помещений, линий, форм, фактуры, мебели, цвета и освещенности, в результате чего возникает особая среда обитания человека, характеризующаяся функциональным удобством, безопасностью, здоровым микроклиматом, комфортом и художественной привлекательностью.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2640" y="4668994"/>
            <a:ext cx="108410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Педагогический дизайн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собирательное понятие для обозначения направления педагогической науки и практики, изучающего вопросы разработки учебных материалов, формирования учебной среды и построения эффективного образовательного процесса.</a:t>
            </a:r>
            <a:endParaRPr lang="ru-RU" sz="2400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10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42109" y="290945"/>
            <a:ext cx="109497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Основная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идея 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осуществления дизайн-проекта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предметно – речевой среды ДОО заключается </a:t>
            </a:r>
            <a:r>
              <a:rPr lang="ru-RU" sz="28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создании пространственной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композиции группы - главного </a:t>
            </a:r>
            <a:r>
              <a:rPr lang="ru-RU" sz="28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"информационного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центра", </a:t>
            </a:r>
            <a:r>
              <a:rPr lang="ru-RU" sz="28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включающего в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себя: </a:t>
            </a: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уголок книги; </a:t>
            </a:r>
            <a:endParaRPr lang="ru-RU" sz="2800" i="1" dirty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театрализованный уголок;</a:t>
            </a:r>
          </a:p>
          <a:p>
            <a:pPr algn="just"/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уголок технических средств обучения; </a:t>
            </a:r>
          </a:p>
          <a:p>
            <a:pPr algn="just"/>
            <a:r>
              <a:rPr lang="ru-RU" sz="28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уголок изодеятельности.</a:t>
            </a:r>
            <a:endParaRPr lang="ru-RU" sz="2800" i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093" y="2032793"/>
            <a:ext cx="3634725" cy="4409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81" y="4065522"/>
            <a:ext cx="4123820" cy="23764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602181" y="6441961"/>
            <a:ext cx="4123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Рис.№ 1.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Столик для книг.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62109" y="6441961"/>
            <a:ext cx="3329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Стеллаж для книг в ДОО.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05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10145" y="304800"/>
            <a:ext cx="9587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9818" y="983673"/>
            <a:ext cx="10958946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умение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собирать и классифицировать информацию и идеи в стандартном и ожидаемом формате; умение использовать нормативные основы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САН ПИН в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своей деятельности;</a:t>
            </a: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студентов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 получать знания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опыт,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развивая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независимость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инициативность и творческую активность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endParaRPr lang="ru-RU" sz="2400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9818" y="2978727"/>
            <a:ext cx="6470073" cy="3541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общеучебных умений и навыков (ответственность за качество выполняемой работы; умение работать в команде, осуществлять поиск, интерпретацию и использование информации, умение учиться; коммуникативные умения); </a:t>
            </a:r>
          </a:p>
          <a:p>
            <a:pPr lvl="0" algn="just"/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владение навыками использования компьютерных систем в </a:t>
            </a: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дизайн–проектировании.</a:t>
            </a:r>
            <a:endParaRPr lang="ru-RU" sz="2400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8729" y="3347936"/>
            <a:ext cx="4140035" cy="3171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325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315093177"/>
              </p:ext>
            </p:extLst>
          </p:nvPr>
        </p:nvGraphicFramePr>
        <p:xfrm>
          <a:off x="989352" y="2090082"/>
          <a:ext cx="7881694" cy="29595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449" y="2090082"/>
            <a:ext cx="2571685" cy="31161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TextBox 13"/>
          <p:cNvSpPr txBox="1"/>
          <p:nvPr/>
        </p:nvSpPr>
        <p:spPr>
          <a:xfrm>
            <a:off x="1241946" y="696035"/>
            <a:ext cx="102085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студентов над проектным моделированием: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71296" y="232012"/>
            <a:ext cx="2811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65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48145" y="249381"/>
            <a:ext cx="11166763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</a:t>
            </a:r>
            <a:r>
              <a:rPr lang="ru-RU" sz="3200" b="1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проектирования педагогического дизайна</a:t>
            </a:r>
            <a:endParaRPr lang="ru-RU" sz="3200" b="1" dirty="0">
              <a:solidFill>
                <a:srgbClr val="0018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5237" y="858779"/>
            <a:ext cx="10889672" cy="1804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Получение </a:t>
            </a:r>
            <a:r>
              <a:rPr lang="ru-RU" sz="28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и постановка </a:t>
            </a:r>
            <a:r>
              <a:rPr lang="ru-RU" sz="28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оформить эскиз предметно – речевой среды одной из возрастных групп в ДОО (на усмотрение студента) с учётом требований ФГОС ДО, САН ПИН и методики речи детей дошкольного возраста.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414" y="2944208"/>
            <a:ext cx="4354494" cy="3469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025237" y="2663504"/>
            <a:ext cx="6230969" cy="4226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</a:pP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Аналитико-целевой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>
              <a:lnSpc>
                <a:spcPct val="107000"/>
              </a:lnSpc>
            </a:pP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теоретико-методологический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и синтез педагогической и методической литературы; изучение объекта проектирования - пространственной композиции группы в базовом ДОО и педагогического опыта оформления группового пространства в ДОО представленных в профессиональных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журналах ДО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интернет-ресурсах. </a:t>
            </a:r>
            <a:endParaRPr lang="ru-RU" sz="2400" i="1" dirty="0">
              <a:solidFill>
                <a:srgbClr val="00181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84473" y="6483927"/>
            <a:ext cx="4530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 №3.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Книжный уголок в ДОО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4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66800" y="249382"/>
            <a:ext cx="1086196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Этап </a:t>
            </a:r>
            <a:r>
              <a:rPr lang="ru-RU" sz="3200" b="1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поиска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и формулировка проектной 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концепции (выработка единой темы образовательного пространства группы ДОО: «Космос», «Сказка», «Цветики - цветочки» и т.п. ).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студенты прорисовывают идеи и образы объекта 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проектирования (стеллажи, книжные полки и т.п.), </a:t>
            </a:r>
            <a:r>
              <a:rPr lang="ru-RU" sz="2800" i="1" dirty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 клаузуры</a:t>
            </a:r>
            <a:r>
              <a:rPr lang="ru-RU" sz="2800" i="1" dirty="0" smtClean="0">
                <a:solidFill>
                  <a:srgbClr val="0018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0018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416" y="3035784"/>
            <a:ext cx="1195657" cy="29856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229" y="3057000"/>
            <a:ext cx="3853793" cy="29835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57000"/>
            <a:ext cx="1927950" cy="29835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227" y="3081405"/>
            <a:ext cx="2912918" cy="2894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02228" y="6359237"/>
            <a:ext cx="8601845" cy="30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Рис. №4- 7.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«Космос» образовательного пространства группы ДОО.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4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10" y="359218"/>
            <a:ext cx="5986163" cy="59861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656" y="359218"/>
            <a:ext cx="4860741" cy="597130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144982" y="6470073"/>
            <a:ext cx="8891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8- 9.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дизайн объектов по теме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«Морская душа»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пространства группы ДОО.</a:t>
            </a:r>
          </a:p>
        </p:txBody>
      </p:sp>
    </p:spTree>
    <p:extLst>
      <p:ext uri="{BB962C8B-B14F-4D97-AF65-F5344CB8AC3E}">
        <p14:creationId xmlns:p14="http://schemas.microsoft.com/office/powerpoint/2010/main" val="156388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</TotalTime>
  <Words>3110</Words>
  <Application>Microsoft Office PowerPoint</Application>
  <PresentationFormat>Широкоэкранный</PresentationFormat>
  <Paragraphs>200</Paragraphs>
  <Slides>22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Дизайн - проектирование предметно - речевой среды ДОО в условиях ФГОС в процессе изучения психолого – педагогических дисциплин</dc:title>
  <dc:subject>методические рекомендации по организации самостоятельной внеаудиторной работы студентов.</dc:subject>
  <dc:creator>преподаватель высшей квалификационной категории Гольская Оксана Геннадьевна</dc:creator>
  <cp:keywords>педагогический дизайн,  информационно-образовательное пространство, предметно-речевая среда ДОО, уголок книги в ДОО, педагогический проект, этапы проектирования.</cp:keywords>
  <cp:lastModifiedBy>Admin</cp:lastModifiedBy>
  <cp:revision>157</cp:revision>
  <dcterms:created xsi:type="dcterms:W3CDTF">2019-11-20T10:58:06Z</dcterms:created>
  <dcterms:modified xsi:type="dcterms:W3CDTF">2020-01-02T02:55:27Z</dcterms:modified>
</cp:coreProperties>
</file>