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9" r:id="rId2"/>
    <p:sldId id="281" r:id="rId3"/>
    <p:sldId id="286" r:id="rId4"/>
    <p:sldId id="285" r:id="rId5"/>
    <p:sldId id="287" r:id="rId6"/>
    <p:sldId id="290" r:id="rId7"/>
    <p:sldId id="288" r:id="rId8"/>
    <p:sldId id="291" r:id="rId9"/>
    <p:sldId id="289" r:id="rId10"/>
    <p:sldId id="268" r:id="rId11"/>
    <p:sldId id="269" r:id="rId12"/>
    <p:sldId id="293" r:id="rId13"/>
    <p:sldId id="282" r:id="rId14"/>
    <p:sldId id="277" r:id="rId15"/>
    <p:sldId id="283" r:id="rId16"/>
    <p:sldId id="276" r:id="rId17"/>
    <p:sldId id="275" r:id="rId18"/>
    <p:sldId id="267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243" y="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85010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40042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500306"/>
            <a:ext cx="5929354" cy="366870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026" name="Picture 2" descr="C:\Users\128\Desktop\Рисунок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9124" y="285728"/>
            <a:ext cx="4229100" cy="3152775"/>
          </a:xfrm>
          <a:prstGeom prst="rect">
            <a:avLst/>
          </a:prstGeom>
          <a:noFill/>
        </p:spPr>
      </p:pic>
      <p:pic>
        <p:nvPicPr>
          <p:cNvPr id="9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"/>
          <a:stretch>
            <a:fillRect/>
          </a:stretch>
        </p:blipFill>
        <p:spPr bwMode="auto">
          <a:xfrm>
            <a:off x="7358082" y="5572116"/>
            <a:ext cx="1928826" cy="1285884"/>
          </a:xfrm>
          <a:prstGeom prst="rect">
            <a:avLst/>
          </a:prstGeom>
          <a:noFill/>
        </p:spPr>
      </p:pic>
      <p:pic>
        <p:nvPicPr>
          <p:cNvPr id="10" name="Picture 2" descr="http://2kinder.ru/image/data/kids_2-1979px.png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643446"/>
            <a:ext cx="1428760" cy="2112081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429125" y="2143116"/>
            <a:ext cx="36433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56390" y="4357694"/>
            <a:ext cx="1587610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214290"/>
            <a:ext cx="2214578" cy="20728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 descr="C:\Users\128\Desktop\Рисунок3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42852"/>
            <a:ext cx="8240713" cy="1268413"/>
          </a:xfrm>
          <a:prstGeom prst="rect">
            <a:avLst/>
          </a:prstGeom>
          <a:noFill/>
        </p:spPr>
      </p:pic>
      <p:pic>
        <p:nvPicPr>
          <p:cNvPr id="10" name="Picture 18" descr="School Book Scheme - canovee national school"/>
          <p:cNvPicPr>
            <a:picLocks noChangeAspect="1" noChangeArrowheads="1"/>
          </p:cNvPicPr>
          <p:nvPr userDrawn="1"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8"/>
          <a:stretch>
            <a:fillRect/>
          </a:stretch>
        </p:blipFill>
        <p:spPr bwMode="auto">
          <a:xfrm>
            <a:off x="7215174" y="5429264"/>
            <a:ext cx="1928826" cy="1285884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21.02.2018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Picture 8" descr="http://img-fotki.yandex.ru/get/6508/20573769.f/0_82ae5_a174c715_L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768" y="0"/>
            <a:ext cx="2328684" cy="454821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2.gif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>
            <a:alpha val="6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Tetrad30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251520" y="260648"/>
            <a:ext cx="8640960" cy="6336704"/>
          </a:xfrm>
          <a:prstGeom prst="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8" name="Рисунок 7" descr="pen.gif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7812360" y="5661248"/>
            <a:ext cx="1032098" cy="83671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Подготовка к ОГЭ по русскому языку </a:t>
            </a:r>
            <a:br>
              <a:rPr lang="ru-RU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(работа над тестовой частью)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07704" y="5661248"/>
            <a:ext cx="6400800" cy="838944"/>
          </a:xfrm>
        </p:spPr>
        <p:txBody>
          <a:bodyPr>
            <a:normAutofit/>
          </a:bodyPr>
          <a:lstStyle/>
          <a:p>
            <a:r>
              <a:rPr lang="ru-RU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Лубсанова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Цыпилма</a:t>
            </a:r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Цыденовна</a:t>
            </a:r>
            <a:endParaRPr lang="ru-RU" sz="20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учитель русского языка и литературы</a:t>
            </a:r>
            <a:endParaRPr lang="ru-RU" sz="2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23528" y="1988840"/>
            <a:ext cx="8305800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Последовательное подчинение – </a:t>
            </a:r>
            <a:r>
              <a:rPr lang="ru-RU" sz="2000" b="1" cap="all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каждая последующая часть зависит от предыдущей;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3528" y="1052736"/>
            <a:ext cx="7924800" cy="707886"/>
          </a:xfrm>
          <a:prstGeom prst="rect">
            <a:avLst/>
          </a:prstGeom>
          <a:noFill/>
          <a:effectLst>
            <a:outerShdw sx="1000" sy="1000" algn="ctr" rotWithShape="0">
              <a:schemeClr val="bg1"/>
            </a:outerShdw>
          </a:effectLst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параллельное подчинение – </a:t>
            </a:r>
            <a:r>
              <a:rPr lang="ru-RU" sz="2000" b="1" cap="all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придаточные </a:t>
            </a:r>
            <a:r>
              <a:rPr lang="ru-RU" sz="2000" b="1" cap="all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относятся к разным словам одной главной части;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23528" y="2996952"/>
            <a:ext cx="8229600" cy="132343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Однородное подчинение – </a:t>
            </a:r>
            <a:r>
              <a:rPr lang="ru-RU" sz="2000" b="1" cap="all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придаточные относятся к одному и тому же слову в составе главной части или поясняют всю главную часть,  отвечают на один и тот же вопрос;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3528" y="4365104"/>
            <a:ext cx="8305800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Неоднородное подчинение – </a:t>
            </a:r>
            <a:r>
              <a:rPr lang="ru-RU" sz="2000" b="1" cap="all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придаточные относятся к одному и тому же слову в составе главной части, но отвечают на разные вопросы;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7544" y="5517232"/>
            <a:ext cx="7924800" cy="707886"/>
          </a:xfrm>
          <a:prstGeom prst="rect">
            <a:avLst/>
          </a:prstGeom>
          <a:noFill/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000" b="1" cap="all" dirty="0">
                <a:ln w="0"/>
                <a:solidFill>
                  <a:srgbClr val="002060"/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Комбинированное подчинение </a:t>
            </a:r>
            <a:r>
              <a:rPr lang="ru-RU" sz="2000" b="1" cap="all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может объединять разные типы подчинения</a:t>
            </a:r>
            <a:r>
              <a:rPr lang="ru-RU" b="1" cap="all" dirty="0">
                <a:ln w="0"/>
                <a:solidFill>
                  <a:schemeClr val="accent1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.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31936" y="285728"/>
            <a:ext cx="8044510" cy="646331"/>
          </a:xfrm>
          <a:prstGeom prst="rect">
            <a:avLst/>
          </a:prstGeom>
          <a:noFill/>
          <a:ln/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ОГЭ 13.Типы </a:t>
            </a:r>
            <a:r>
              <a:rPr lang="ru-RU" sz="3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+mn-lt"/>
              </a:rPr>
              <a:t>СПП по структуре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215370" cy="70788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cap="all" dirty="0">
                <a:ln w="0"/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Алгоритм определения типа подчинительной связи в СПП с несколькими придаточными</a:t>
            </a: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33400" y="1447800"/>
            <a:ext cx="8229600" cy="762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3400" y="2362200"/>
            <a:ext cx="8229600" cy="762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3400" y="3352800"/>
            <a:ext cx="8229600" cy="762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533400" y="4343400"/>
            <a:ext cx="8229600" cy="762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33400" y="5486400"/>
            <a:ext cx="8229600" cy="76200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ru-RU"/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685800" y="1600200"/>
            <a:ext cx="7620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Выделить грамматические основы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838200" y="2514600"/>
            <a:ext cx="76200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Указать предикативные части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62000" y="3352800"/>
            <a:ext cx="7620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Указать средства связи. Указать характер связи частей сложного предложения</a:t>
            </a: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09600" y="4343400"/>
            <a:ext cx="81534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Определить характер отношений между частями СПП (что поясняет придаточное, на какой вопрос отвечает)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762000" y="5486400"/>
            <a:ext cx="76200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 sz="2400" b="1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Определить вид придаточной части. Сделать вывод о типе подчинения.</a:t>
            </a:r>
          </a:p>
        </p:txBody>
      </p:sp>
      <p:sp>
        <p:nvSpPr>
          <p:cNvPr id="15" name="Заголовок 1"/>
          <p:cNvSpPr txBox="1">
            <a:spLocks/>
          </p:cNvSpPr>
          <p:nvPr/>
        </p:nvSpPr>
        <p:spPr>
          <a:xfrm>
            <a:off x="395536" y="836712"/>
            <a:ext cx="7772400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ОГЭ задание 13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  <p:bldP spid="9" grpId="0" animBg="1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19056" cy="1143000"/>
          </a:xfrm>
        </p:spPr>
        <p:txBody>
          <a:bodyPr/>
          <a:lstStyle/>
          <a:p>
            <a:r>
              <a:rPr lang="ru-RU" dirty="0" smtClean="0"/>
              <a:t>Анализ предложений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034" y="1628800"/>
            <a:ext cx="7384334" cy="4540213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1. Природа требует пристального глаза и непрерывной внутренней работы, чтобы ты смог увидеть красоту, которая тебя окружает</a:t>
            </a:r>
            <a:r>
              <a:rPr lang="ru-RU" dirty="0" smtClean="0"/>
              <a:t>.</a:t>
            </a:r>
          </a:p>
          <a:p>
            <a:pPr algn="just"/>
            <a:endParaRPr lang="ru-RU" dirty="0"/>
          </a:p>
          <a:p>
            <a:pPr algn="just"/>
            <a:r>
              <a:rPr lang="ru-RU" dirty="0" smtClean="0"/>
              <a:t>2</a:t>
            </a:r>
            <a:r>
              <a:rPr lang="ru-RU" dirty="0"/>
              <a:t>. Когда просыпается природа от зимнего сна, я вновь чувствую в себе силы, которые дают мне ощущение радости и счастья.</a:t>
            </a:r>
          </a:p>
          <a:p>
            <a:pPr algn="just"/>
            <a:r>
              <a:rPr lang="ru-RU" dirty="0"/>
              <a:t>                    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8938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0"/>
            <a:ext cx="7467600" cy="8382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Анализ предложений</a:t>
            </a:r>
            <a:endParaRPr lang="ru-RU" sz="3600" b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764704"/>
            <a:ext cx="8534400" cy="5483225"/>
          </a:xfrm>
        </p:spPr>
        <p:txBody>
          <a:bodyPr>
            <a:normAutofit lnSpcReduction="10000"/>
          </a:bodyPr>
          <a:lstStyle/>
          <a:p>
            <a:pPr fontAlgn="auto">
              <a:spcAft>
                <a:spcPts val="0"/>
              </a:spcAft>
              <a:buFont typeface="Wingdings"/>
              <a:buNone/>
              <a:defRPr/>
            </a:pPr>
            <a:r>
              <a:rPr lang="ru-RU" dirty="0" smtClean="0"/>
              <a:t>1.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Природа требует пристального глаза и непрерывной внутренней работы, чтобы ты смог увидеть красоту, которая тебя окружает.</a:t>
            </a: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b="1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dirty="0" smtClean="0"/>
              <a:t>2.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Когда просыпается природа от зимнего сна, я вновь чувствую в себе силы, которые дают мне ощущение радости и счастья.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                   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" pitchFamily="2" charset="2"/>
              <a:buNone/>
              <a:defRPr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</a:rPr>
              <a:t>                     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(Когда…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), 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[     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]</a:t>
            </a: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,    (которые…).</a:t>
            </a: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Font typeface="Wingdings"/>
              <a:buNone/>
              <a:defRPr/>
            </a:pPr>
            <a:endParaRPr lang="ru-RU" b="1" dirty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1680" y="2708920"/>
            <a:ext cx="5410200" cy="815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73050" indent="-273050" eaLnBrk="0" hangingPunct="0">
              <a:spcBef>
                <a:spcPts val="600"/>
              </a:spcBef>
              <a:buClr>
                <a:schemeClr val="accent1"/>
              </a:buClr>
              <a:buSzPct val="70000"/>
              <a:buFont typeface="Wingdings" pitchFamily="2" charset="2"/>
              <a:buChar char=""/>
              <a:defRPr/>
            </a:pPr>
            <a:endParaRPr lang="ru-RU" b="1" dirty="0">
              <a:latin typeface="Times New Roman" pitchFamily="18" charset="0"/>
            </a:endParaRPr>
          </a:p>
          <a:p>
            <a:pPr marL="273050" indent="-273050" eaLnBrk="0" hangingPunct="0">
              <a:spcBef>
                <a:spcPts val="600"/>
              </a:spcBef>
              <a:buClr>
                <a:schemeClr val="accent1"/>
              </a:buClr>
              <a:buSzPct val="70000"/>
              <a:defRPr/>
            </a:pPr>
            <a:r>
              <a:rPr lang="ru-RU" b="1" dirty="0">
                <a:latin typeface="Times New Roman" pitchFamily="18" charset="0"/>
              </a:rPr>
              <a:t>        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[     ]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, (чтобы…</a:t>
            </a:r>
            <a:r>
              <a:rPr lang="en-US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</a:rPr>
              <a:t>), (которая…).</a:t>
            </a: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 rot="5400000" flipH="1" flipV="1">
            <a:off x="2552378" y="3000350"/>
            <a:ext cx="152400" cy="1588"/>
          </a:xfrm>
          <a:prstGeom prst="line">
            <a:avLst/>
          </a:prstGeom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627784" y="2996952"/>
            <a:ext cx="1143000" cy="1588"/>
          </a:xfrm>
          <a:prstGeom prst="line">
            <a:avLst/>
          </a:prstGeom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5400000">
            <a:off x="3705299" y="3143573"/>
            <a:ext cx="152400" cy="3175"/>
          </a:xfrm>
          <a:prstGeom prst="straightConnector1">
            <a:avLst/>
          </a:prstGeom>
          <a:ln w="158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 flipH="1" flipV="1">
            <a:off x="4208562" y="3144366"/>
            <a:ext cx="152400" cy="1588"/>
          </a:xfrm>
          <a:prstGeom prst="line">
            <a:avLst/>
          </a:prstGeom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4211960" y="2996952"/>
            <a:ext cx="1143000" cy="1588"/>
          </a:xfrm>
          <a:prstGeom prst="line">
            <a:avLst/>
          </a:prstGeom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 стрелкой 35"/>
          <p:cNvCxnSpPr/>
          <p:nvPr/>
        </p:nvCxnSpPr>
        <p:spPr>
          <a:xfrm rot="5400000">
            <a:off x="5360690" y="3072358"/>
            <a:ext cx="152400" cy="1588"/>
          </a:xfrm>
          <a:prstGeom prst="straightConnector1">
            <a:avLst/>
          </a:prstGeom>
          <a:ln w="158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10800000">
            <a:off x="4067944" y="5517232"/>
            <a:ext cx="914400" cy="1588"/>
          </a:xfrm>
          <a:prstGeom prst="line">
            <a:avLst/>
          </a:prstGeom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5400000" flipH="1" flipV="1">
            <a:off x="5395392" y="5629944"/>
            <a:ext cx="228600" cy="3175"/>
          </a:xfrm>
          <a:prstGeom prst="line">
            <a:avLst/>
          </a:prstGeom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 rot="5400000">
            <a:off x="3882430" y="5630738"/>
            <a:ext cx="228600" cy="1588"/>
          </a:xfrm>
          <a:prstGeom prst="straightConnector1">
            <a:avLst/>
          </a:prstGeom>
          <a:ln w="2222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>
            <a:off x="5508104" y="5517232"/>
            <a:ext cx="1295400" cy="1588"/>
          </a:xfrm>
          <a:prstGeom prst="line">
            <a:avLst/>
          </a:prstGeom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rot="5400000">
            <a:off x="6762750" y="5630738"/>
            <a:ext cx="228600" cy="1588"/>
          </a:xfrm>
          <a:prstGeom prst="straightConnector1">
            <a:avLst/>
          </a:prstGeom>
          <a:ln w="2222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4890542" y="5630738"/>
            <a:ext cx="228600" cy="1588"/>
          </a:xfrm>
          <a:prstGeom prst="line">
            <a:avLst/>
          </a:prstGeom>
          <a:ln w="2222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79096" cy="1143000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dirty="0" smtClean="0">
                <a:solidFill>
                  <a:srgbClr val="FF0000"/>
                </a:solidFill>
              </a:rPr>
              <a:t>1) Среди предложений 1-6 найдите сложноподчинённое предложение </a:t>
            </a:r>
            <a:r>
              <a:rPr lang="ru-RU" sz="2400" b="1" dirty="0" smtClean="0">
                <a:solidFill>
                  <a:srgbClr val="FF0000"/>
                </a:solidFill>
              </a:rPr>
              <a:t>с параллельным подчинением </a:t>
            </a:r>
            <a:r>
              <a:rPr lang="ru-RU" sz="2400" dirty="0" smtClean="0">
                <a:solidFill>
                  <a:srgbClr val="FF0000"/>
                </a:solidFill>
              </a:rPr>
              <a:t>придаточных. Напишите номер этого предложения.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1772816"/>
            <a:ext cx="7456342" cy="4684229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/>
              <a:t>(1) Неожиданно Лёлька подошла к комоду и с трудом выдвинула огромный тяжёлый ящик. (2) Она долго рылась, пока не извлекла из его недр две гладкие голубые ленточки. (3) Их Лелька вплела в косички и завязала бантами. (4) Когда в доме живёт чужой человек, чувствуешь неловкость, даже если его целыми днями нет дома. (5) И Лёлька не скачет через две ступеньки, а ходит плавно и, когда садится, поправляет платье. (6) Ей кажется, что лейтенант не спускает с неё глаз, хотя на самом деле он далеко в степи.(Яковлев Ю.)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332656"/>
            <a:ext cx="8568952" cy="1470025"/>
          </a:xfrm>
        </p:spPr>
        <p:txBody>
          <a:bodyPr>
            <a:normAutofit fontScale="90000"/>
          </a:bodyPr>
          <a:lstStyle/>
          <a:p>
            <a:pPr algn="l"/>
            <a:r>
              <a:rPr lang="ru-RU" sz="2700" b="1" dirty="0" smtClean="0">
                <a:solidFill>
                  <a:srgbClr val="FF0000"/>
                </a:solidFill>
              </a:rPr>
              <a:t>2)Среди предложений 1-6 найдите сложноподчинённое предложение с однородными придаточными. Напишите номер этого предложения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916832"/>
            <a:ext cx="864096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(1) Они подошли к дому. (2)Сергей сказал, что задержит </a:t>
            </a:r>
            <a:r>
              <a:rPr lang="ru-RU" sz="2400" b="1" dirty="0" err="1" smtClean="0"/>
              <a:t>Альку</a:t>
            </a:r>
            <a:r>
              <a:rPr lang="ru-RU" sz="2400" b="1" dirty="0" smtClean="0"/>
              <a:t> ненадолго. (3) Однако </a:t>
            </a:r>
            <a:r>
              <a:rPr lang="ru-RU" sz="2400" b="1" dirty="0" err="1" smtClean="0"/>
              <a:t>Алька</a:t>
            </a:r>
            <a:r>
              <a:rPr lang="ru-RU" sz="2400" b="1" dirty="0" smtClean="0"/>
              <a:t> вернулся только ко сну. (4) </a:t>
            </a:r>
            <a:r>
              <a:rPr lang="ru-RU" sz="2400" b="1" dirty="0" err="1" smtClean="0"/>
              <a:t>Натка</a:t>
            </a:r>
            <a:r>
              <a:rPr lang="ru-RU" sz="2400" b="1" dirty="0" smtClean="0"/>
              <a:t> раздела его, уложила и, закрыв абажур платком, стала перечитывать второе, только что сегодня полученное письмо. (5) Мать с тревогой писала, что отца переводят на стройку в Таджикистан и что скоро всем надо будет уезжать. (6) Мать волновалась, горячо просила Натку приехать пораньше и сообщала, что отец уже сговорился с горкомом, и если </a:t>
            </a:r>
            <a:r>
              <a:rPr lang="ru-RU" sz="2400" b="1" dirty="0" err="1" smtClean="0"/>
              <a:t>Натка</a:t>
            </a:r>
            <a:r>
              <a:rPr lang="ru-RU" sz="2400" b="1" dirty="0" smtClean="0"/>
              <a:t> захочет, то и ее отпустят вместе с семьей. (Гайдар А.)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32656"/>
            <a:ext cx="7772400" cy="1362075"/>
          </a:xfrm>
        </p:spPr>
        <p:txBody>
          <a:bodyPr>
            <a:normAutofit/>
          </a:bodyPr>
          <a:lstStyle/>
          <a:p>
            <a:r>
              <a:rPr lang="ru-RU" sz="1800" dirty="0" smtClean="0">
                <a:solidFill>
                  <a:srgbClr val="FF0000"/>
                </a:solidFill>
              </a:rPr>
              <a:t>3) Среди предложений 1-7 найдите сложноподчинённое предложение с последовательным подчинением придаточных. Напишите номер этого предложения.</a:t>
            </a:r>
            <a:endParaRPr lang="ru-RU" sz="1800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340768"/>
            <a:ext cx="8568952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/>
              <a:t>(1) Селевин глянул в сторону — и вдруг дикая радость охватила его: невдалеке ехал проводник, ведя на поводу второго верблюда. (2) И тотчас радость сменилась испугом: проводник удалялся от него. (3) Виктор Алексеевич хрипло крикнул, но вряд ли его было слышно на расстоянии десяти шагов. (4) А проводник тем временем скрылся за барханом и появился уже значительно дальше. (5) Зоолог высыпал на песок стреляные патроны и беспомощно рылся в них. (6) Он вспомнил, что в кармане у него есть два патрона, которые он завязывал в рукав для тяжести, опуская рубашку в колодец. (7) С трудом загнал он распухшие гильзы в стволы. (Зверев М.) 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8219256" cy="4133056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    1.Была минута, в которую он так сильно вздрогнул, что Ольга вскрикнула от неожиданности.</a:t>
            </a:r>
          </a:p>
          <a:p>
            <a:r>
              <a:rPr lang="ru-RU" dirty="0" smtClean="0"/>
              <a:t>     2.Когда от горя тягостно, когда от счастья радостно, иду я на свидание с тобою, лес.</a:t>
            </a:r>
          </a:p>
          <a:p>
            <a:r>
              <a:rPr lang="ru-RU" dirty="0" smtClean="0"/>
              <a:t>     3.Я хочу, чтобы слышала ты, как тоскует мой голос живой.</a:t>
            </a:r>
          </a:p>
          <a:p>
            <a:r>
              <a:rPr lang="ru-RU" dirty="0" smtClean="0"/>
              <a:t>     4.Пока свободою горим, пока для сердца для чести живы, мой друг, Отчизне посвятим души прекрасные порывы.</a:t>
            </a:r>
          </a:p>
          <a:p>
            <a:r>
              <a:rPr lang="ru-RU" dirty="0" smtClean="0"/>
              <a:t>     5.Когда бричка выехала со двора, он оглянулся и увидел, что Собакевич все еще стоял на крыльце.</a:t>
            </a:r>
          </a:p>
          <a:p>
            <a:endParaRPr lang="ru-RU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755576" y="5628819"/>
            <a:ext cx="2736304" cy="95410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     Запись в тетрадях:</a:t>
            </a:r>
            <a:endParaRPr kumimoji="0" lang="ru-RU" sz="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последовательное – </a:t>
            </a:r>
            <a:endParaRPr kumimoji="0" lang="ru-RU" sz="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параллельное – </a:t>
            </a:r>
            <a:endParaRPr kumimoji="0" lang="ru-RU" sz="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однородное – </a:t>
            </a:r>
            <a:endParaRPr kumimoji="0" lang="ru-RU" sz="1800" b="1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67544" y="1052737"/>
            <a:ext cx="7772400" cy="864095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ОГЭ задание 13. Определить вид подчинения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126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 txBox="1">
            <a:spLocks/>
          </p:cNvSpPr>
          <p:nvPr/>
        </p:nvSpPr>
        <p:spPr>
          <a:xfrm>
            <a:off x="179512" y="332656"/>
            <a:ext cx="8568952" cy="6264696"/>
          </a:xfrm>
          <a:prstGeom prst="rect">
            <a:avLst/>
          </a:prstGeom>
        </p:spPr>
        <p:txBody>
          <a:bodyPr>
            <a:normAutofit fontScale="6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Самостоятельная работа  Текст для анализа.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1) Кто не/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боит...ся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дождя и холода пусть идёт в лес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ноябр...ским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утром. (2) Много не/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без...нтересных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встреч...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ож...дает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его в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пр...тихш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..м но по/прежнему живом лесу.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В/начале зимы без особого труда вы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от...щ...те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зайчишку. (4) Белая шубка зайца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пр...дательски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выделяет...ся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на бурой земле  не/покрытой  снегом.   (5)  Не/ во/время  без сомнения </a:t>
            </a:r>
            <a:r>
              <a:rPr kumimoji="0" lang="ru-RU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пр...нарядился</a:t>
            </a: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косой!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Задания: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1.Вставьте пропущенные буквы, раскройте скобки. Расставьте недостающие знаки препинания.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2.Запишите номер предложения, в котором есть обособленное распространённое согласованное определение.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3.Запишите номер предложения, в котором нет прилагательного.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4.Выпишите грамматическую основу 2-го предложения.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5.Определите количество грамматических основ 1-го предложения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6.Выпишите слово, правописание приставки которого определяется правилом: «неполнота действия»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7.Запишите номер предложения, в котором есть вводное  слово.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8.Замените слово «косой» в 5 предложении нейтральным синонимом.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9.Замените словосочетание 	«ноябрьским утром», созданное на основе согласования, словосочетанием со связью «управление»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/>
                </a:solidFill>
              </a:rPr>
              <a:t>Итоги урока</a:t>
            </a:r>
            <a:endParaRPr lang="ru-RU" dirty="0">
              <a:solidFill>
                <a:schemeClr val="tx2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7211144" cy="3951288"/>
          </a:xfrm>
        </p:spPr>
        <p:txBody>
          <a:bodyPr/>
          <a:lstStyle/>
          <a:p>
            <a:pPr lvl="0"/>
            <a:r>
              <a:rPr lang="ru-RU" dirty="0" smtClean="0">
                <a:solidFill>
                  <a:schemeClr val="tx2"/>
                </a:solidFill>
              </a:rPr>
              <a:t>Итог урока. Домашнее задание: тесты ОГЭ 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Что повторили?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С каким заданием возникли сложности?</a:t>
            </a:r>
          </a:p>
          <a:p>
            <a:pPr lvl="0"/>
            <a:r>
              <a:rPr lang="ru-RU" dirty="0" smtClean="0">
                <a:solidFill>
                  <a:schemeClr val="tx2"/>
                </a:solidFill>
              </a:rPr>
              <a:t>На что обратить внимание на следующем занятии?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467544" y="647544"/>
            <a:ext cx="8352928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Тема урока: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Подготовка к ОГЭ по русскому языку (работа над тестовой частью)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Цель урока: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chemeClr val="tx2"/>
                </a:solidFill>
              </a:rPr>
              <a:t>повторение, обобщение и систематизация полученных знаний по трудным темам тестовой части: «СПП с несколькими придаточными», «Грамматическая основа», «Фразеологизмы как средство выразительности» - умение применять их на практике, подготовка к сдаче  экзаменов;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Технология: индивидуальная, групповая, работа в парах.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Оборудование: компьютер, проектор, карточки.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332656"/>
            <a:ext cx="8229600" cy="1381824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rgbClr val="FF0000"/>
                </a:solidFill>
              </a:rPr>
              <a:t>Разминка. Задание ОГЭ 3.</a:t>
            </a:r>
            <a:br>
              <a:rPr lang="ru-RU" sz="2200" b="1" dirty="0" smtClean="0">
                <a:solidFill>
                  <a:srgbClr val="FF0000"/>
                </a:solidFill>
              </a:rPr>
            </a:br>
            <a:r>
              <a:rPr lang="ru-RU" sz="2200" b="1" dirty="0" smtClean="0">
                <a:solidFill>
                  <a:srgbClr val="FF0000"/>
                </a:solidFill>
              </a:rPr>
              <a:t>Игра-конкурс «Фразеологическая дуэль»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" y="1052736"/>
            <a:ext cx="7643192" cy="5544616"/>
          </a:xfrm>
        </p:spPr>
        <p:txBody>
          <a:bodyPr>
            <a:normAutofit fontScale="47500" lnSpcReduction="20000"/>
          </a:bodyPr>
          <a:lstStyle/>
          <a:p>
            <a:r>
              <a:rPr lang="ru-RU" sz="2600" b="1" dirty="0" smtClean="0">
                <a:solidFill>
                  <a:srgbClr val="FF0000"/>
                </a:solidFill>
              </a:rPr>
              <a:t>Продолжите  как можно больше фразеологизмов. Если вы забыли продолжение, скажите: «Дальше». </a:t>
            </a:r>
            <a:endParaRPr lang="ru-RU" sz="2600" dirty="0" smtClean="0">
              <a:solidFill>
                <a:srgbClr val="FF0000"/>
              </a:solidFill>
            </a:endParaRPr>
          </a:p>
          <a:p>
            <a:pPr lvl="0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Два сапога…….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буря в…….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топтаться на…..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кусать…..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зарубить себе ….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как две капли…..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крокодиловы…..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от корки…..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ждать у моря….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принять за чистую…..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овчинка…..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проще пареной….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.обвести вокруг……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.как бельмо……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не в бровь……..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сулить золотые…..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кисейная…..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свежо предание…..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рог……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на сон……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3400" b="1" dirty="0" smtClean="0">
                <a:latin typeface="Times New Roman" pitchFamily="18" charset="0"/>
                <a:cs typeface="Times New Roman" pitchFamily="18" charset="0"/>
              </a:rPr>
              <a:t>голод не…… </a:t>
            </a:r>
            <a:endParaRPr lang="ru-RU" sz="3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4211960" y="2060848"/>
            <a:ext cx="460851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Объясните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фразеологизмы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Сесть в калошу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Совать нос. 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Сматывать удочки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Как снег на голову. 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В час по чайной ложке. 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Как кошка с собакой. </a:t>
            </a:r>
            <a:endParaRPr kumimoji="0" lang="ru-RU" sz="14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Надуться как мышь на крупу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Кот наплакал. 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Путаться под ногами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371600" y="1196752"/>
            <a:ext cx="7772400" cy="8640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ОГЭ задание 3 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36712"/>
            <a:ext cx="7528350" cy="5332301"/>
          </a:xfrm>
        </p:spPr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323528" y="332656"/>
            <a:ext cx="84249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Arial" pitchFamily="34" charset="0"/>
                <a:cs typeface="Arial" pitchFamily="34" charset="0"/>
              </a:rPr>
              <a:t>2.«Кто быстрее и правильнее?» Задание  (с комментарием) ОГЭ 12.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2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6" y="1196752"/>
          <a:ext cx="8424936" cy="5331390"/>
        </p:xfrm>
        <a:graphic>
          <a:graphicData uri="http://schemas.openxmlformats.org/drawingml/2006/table">
            <a:tbl>
              <a:tblPr/>
              <a:tblGrid>
                <a:gridCol w="8424936"/>
              </a:tblGrid>
              <a:tr h="1759933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 приведенном ниже предложении пронумерованы все запятые. Выпишите цифры, обозначающие запятые между частями сложноподчинённого предложения.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71457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И вот сейчас,(1) когда я думаю о сказках Чуковского,(2) я вспоминаю военный госпиталь для тяжелораненых на станции Старая Рачейка,(3) палату,(4) залитую снежным зимним солнцем, (5) и рыженького,(6) с простреленной грудью паренька,(7) который,(8) сдерживая стон,(9) тоскливо глядя на белую госпитальную дверь,(10) спрашивал по утрам хрипло…</a:t>
                      </a:r>
                      <a:r>
                        <a:rPr lang="ru-RU" sz="1400" b="1" i="1" dirty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b="1" i="1" dirty="0" smtClean="0">
                          <a:solidFill>
                            <a:schemeClr val="tx2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                                                                </a:t>
                      </a: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(</a:t>
                      </a:r>
                      <a:r>
                        <a:rPr lang="ru-RU" sz="900" b="1" i="1" dirty="0">
                          <a:latin typeface="Times New Roman"/>
                          <a:ea typeface="Times New Roman"/>
                          <a:cs typeface="Times New Roman"/>
                        </a:rPr>
                        <a:t>Ответ: 1,2,7)</a:t>
                      </a:r>
                      <a:endParaRPr lang="ru-RU" sz="12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6552728" cy="1143000"/>
          </a:xfrm>
        </p:spPr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Карточки. Работа в группах. Задание ОГЭ 8,11</a:t>
            </a:r>
            <a: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2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lang="ru-RU" sz="20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Карточка1.  Укажите количество грамматических основ.</a:t>
            </a:r>
            <a:r>
              <a:rPr lang="ru-RU" sz="4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/>
            </a:r>
            <a:br>
              <a:rPr lang="ru-RU" sz="4000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1412776"/>
            <a:ext cx="8640960" cy="518457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Казалось, что он совершенно поглощен своим любимым занятием: он складывал из газеты кораблик с парусом.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Я помню, как однажды, когда была в доме родителей, мне не спалось.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Поди взгляни ещё раз на розы, а когда вернёшься, чтобы проститься со мной, я открою тебе один секрет.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Когда через полчаса раздались нетерпеливые звонки — слишком длинные и слишком короткие, я бросился в коридор и схватил трубку.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Наконец я кинул ему целлофановую шкурку, он и её проглотил, потом полетел пакет, он попридержал его лапой, основательно вылизал, бросил ветру, а потом взглянул на меня и улыбнулся.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 Ещё неизвестно, кем он будет, когда вырастет, но, кем бы он ни был, можно ручаться, что это будет настоящий человек.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 Думает, если мы дети, так мы и постоять за себя не сумеем!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8. Это дерево посадил ещё мой прадедушка, и жена с удовольствием ухаживает за ним, только беспокоится, оправится ли оно от прошлогодних морозов.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9. Она отругает своего повзрослевшего ребёнка, а потом порадуется за него и обязательно отметит все хорошие перемены, которые произошли с её всегда маленьким родным человечком.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10.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Венька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скажи </a:t>
            </a: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Антуану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что всё обойдётся: заберут они своё заявление как миленькие!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548680"/>
            <a:ext cx="8392446" cy="5620333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ОТВЕТЫ: </a:t>
            </a:r>
          </a:p>
          <a:p>
            <a:pPr algn="ctr"/>
            <a:r>
              <a:rPr lang="ru-RU" b="1" dirty="0" smtClean="0"/>
              <a:t>1 -3 </a:t>
            </a:r>
          </a:p>
          <a:p>
            <a:pPr algn="ctr"/>
            <a:r>
              <a:rPr lang="ru-RU" b="1" dirty="0" smtClean="0"/>
              <a:t>2-</a:t>
            </a:r>
            <a:r>
              <a:rPr lang="ru-RU" dirty="0" smtClean="0"/>
              <a:t>3 </a:t>
            </a:r>
          </a:p>
          <a:p>
            <a:pPr algn="ctr"/>
            <a:r>
              <a:rPr lang="ru-RU" dirty="0" smtClean="0"/>
              <a:t>3-4</a:t>
            </a:r>
          </a:p>
          <a:p>
            <a:pPr algn="ctr"/>
            <a:r>
              <a:rPr lang="ru-RU" dirty="0" smtClean="0"/>
              <a:t> 4-2 </a:t>
            </a:r>
          </a:p>
          <a:p>
            <a:pPr algn="ctr"/>
            <a:r>
              <a:rPr lang="ru-RU" dirty="0" smtClean="0"/>
              <a:t>5-4 </a:t>
            </a:r>
          </a:p>
          <a:p>
            <a:pPr algn="ctr"/>
            <a:r>
              <a:rPr lang="ru-RU" dirty="0" smtClean="0"/>
              <a:t>6-6 </a:t>
            </a:r>
          </a:p>
          <a:p>
            <a:pPr algn="ctr"/>
            <a:r>
              <a:rPr lang="ru-RU" dirty="0" smtClean="0"/>
              <a:t>7-3 </a:t>
            </a:r>
          </a:p>
          <a:p>
            <a:pPr algn="ctr"/>
            <a:r>
              <a:rPr lang="ru-RU" dirty="0" smtClean="0"/>
              <a:t>8-3 </a:t>
            </a:r>
          </a:p>
          <a:p>
            <a:pPr algn="ctr"/>
            <a:r>
              <a:rPr lang="ru-RU" dirty="0" smtClean="0"/>
              <a:t>9-2 </a:t>
            </a:r>
          </a:p>
          <a:p>
            <a:pPr algn="ctr"/>
            <a:r>
              <a:rPr lang="ru-RU" dirty="0" smtClean="0"/>
              <a:t>10-3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6419056" cy="922114"/>
          </a:xfrm>
        </p:spPr>
        <p:txBody>
          <a:bodyPr>
            <a:normAutofit/>
          </a:bodyPr>
          <a:lstStyle/>
          <a:p>
            <a:pPr algn="l"/>
            <a:r>
              <a:rPr lang="ru-RU" sz="1800" b="1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Карточка 2. Выпишите грамматическую основу предложений</a:t>
            </a:r>
            <a:endParaRPr lang="ru-RU" sz="1800" dirty="0"/>
          </a:p>
        </p:txBody>
      </p:sp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323528" y="1535413"/>
            <a:ext cx="856895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1.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Наконец из мглы неожиданно выступила Городьба, высокая, подернутая серебристой паутиной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В</a:t>
            </a:r>
            <a:r>
              <a:rPr kumimoji="0" lang="ru-RU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корчме не было ни одной женщины.</a:t>
            </a: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Они то и дело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судорожно оборачивались и вскидывали головы, точно опасаясь внезапного нападения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Солнце не успело подняться высоко, но уже слало вниз приветливые лучи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Хоббитские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легенды о них были еще пострашнее, чем россказни о Лесе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Разлившийся ручей уверенно забурлил и потоком хлынул под откос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Фродо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тяжко клевал носом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Его необъятный корявый ствол был иссечен черными трещинами, тихо скрипевшими под перешептывание вялой листвы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9.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Мерри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 </a:t>
            </a:r>
            <a:r>
              <a:rPr kumimoji="0" lang="ru-RU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Пином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еле-еле дотащились до могучего ствола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10.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Вверху</a:t>
            </a: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плавно покачивалась сплошная завеса желто-серой листвы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23528" y="369258"/>
            <a:ext cx="8208912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ОТВЕТ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Наконец из мглы неожиданно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выступила Городьба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высокая, подернутая серебристой паутиной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 корчме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было 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ни одной женщины.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то и дело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судорожно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оборачивались и вскидывали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головы, точно опасаясь внезапного нападения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Солнце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 успело подняться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высоко, но уже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слало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вниз приветливые лучи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Хоббитские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легенды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о них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были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еще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пострашнее,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чем россказни о Лесе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Разлившийся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ручей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уверенно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забурлил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и потоком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хлынул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под откос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7.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Фродо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тяжко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клевал носом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Его необъятный корявый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ствол был иссечен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черными трещинами, тихо скрипевшими под перешептывание вялой листвы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9.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Мерри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Пином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еле-еле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дотащились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до могучего ствола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 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Вверху</a:t>
            </a: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плавно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покачивалась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сплошная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завеса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желто-серой листвы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340768"/>
            <a:ext cx="5929354" cy="3668707"/>
          </a:xfrm>
        </p:spPr>
        <p:txBody>
          <a:bodyPr/>
          <a:lstStyle/>
          <a:p>
            <a:pPr algn="ctr">
              <a:buNone/>
            </a:pPr>
            <a:r>
              <a:rPr lang="en-US" b="1" dirty="0" smtClean="0"/>
              <a:t>III</a:t>
            </a:r>
            <a:r>
              <a:rPr lang="ru-RU" b="1" dirty="0" smtClean="0"/>
              <a:t>. Повторение задания </a:t>
            </a:r>
          </a:p>
          <a:p>
            <a:pPr algn="ctr">
              <a:buNone/>
            </a:pPr>
            <a:r>
              <a:rPr lang="ru-RU" b="1" dirty="0" smtClean="0"/>
              <a:t>ОГЭ 13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инейка6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Линейка6</Template>
  <TotalTime>1409</TotalTime>
  <Words>1395</Words>
  <Application>Microsoft Office PowerPoint</Application>
  <PresentationFormat>Экран (4:3)</PresentationFormat>
  <Paragraphs>154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Times New Roman</vt:lpstr>
      <vt:lpstr>Wingdings</vt:lpstr>
      <vt:lpstr>Линейка6</vt:lpstr>
      <vt:lpstr>Подготовка к ОГЭ по русскому языку  (работа над тестовой частью)</vt:lpstr>
      <vt:lpstr>Презентация PowerPoint</vt:lpstr>
      <vt:lpstr>Разминка. Задание ОГЭ 3. Игра-конкурс «Фразеологическая дуэль» </vt:lpstr>
      <vt:lpstr>Презентация PowerPoint</vt:lpstr>
      <vt:lpstr>Карточки. Работа в группах. Задание ОГЭ 8,11 Карточка1.  Укажите количество грамматических основ. </vt:lpstr>
      <vt:lpstr>Презентация PowerPoint</vt:lpstr>
      <vt:lpstr>Карточка 2. Выпишите грамматическую основу предложений</vt:lpstr>
      <vt:lpstr>Презентация PowerPoint</vt:lpstr>
      <vt:lpstr>Презентация PowerPoint</vt:lpstr>
      <vt:lpstr>Презентация PowerPoint</vt:lpstr>
      <vt:lpstr>Презентация PowerPoint</vt:lpstr>
      <vt:lpstr>Анализ предложений</vt:lpstr>
      <vt:lpstr>Анализ предложений</vt:lpstr>
      <vt:lpstr> 1) Среди предложений 1-6 найдите сложноподчинённое предложение с параллельным подчинением придаточных. Напишите номер этого предложения.</vt:lpstr>
      <vt:lpstr>2)Среди предложений 1-6 найдите сложноподчинённое предложение с однородными придаточными. Напишите номер этого предложения.</vt:lpstr>
      <vt:lpstr>3) Среди предложений 1-7 найдите сложноподчинённое предложение с последовательным подчинением придаточных. Напишите номер этого предложения.</vt:lpstr>
      <vt:lpstr>Презентация PowerPoint</vt:lpstr>
      <vt:lpstr>Презентация PowerPoint</vt:lpstr>
      <vt:lpstr>Итоги урока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Арубуз</dc:creator>
  <cp:lastModifiedBy>1</cp:lastModifiedBy>
  <cp:revision>13</cp:revision>
  <dcterms:created xsi:type="dcterms:W3CDTF">2016-10-01T11:53:23Z</dcterms:created>
  <dcterms:modified xsi:type="dcterms:W3CDTF">2018-02-22T13:40:09Z</dcterms:modified>
</cp:coreProperties>
</file>