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279" r:id="rId2"/>
    <p:sldId id="283" r:id="rId3"/>
    <p:sldId id="294" r:id="rId4"/>
    <p:sldId id="284" r:id="rId5"/>
    <p:sldId id="285" r:id="rId6"/>
    <p:sldId id="286" r:id="rId7"/>
    <p:sldId id="287" r:id="rId8"/>
    <p:sldId id="289" r:id="rId9"/>
    <p:sldId id="295" r:id="rId10"/>
    <p:sldId id="290" r:id="rId11"/>
    <p:sldId id="291" r:id="rId12"/>
    <p:sldId id="296" r:id="rId13"/>
    <p:sldId id="297" r:id="rId14"/>
    <p:sldId id="257" r:id="rId15"/>
    <p:sldId id="281" r:id="rId16"/>
    <p:sldId id="271" r:id="rId17"/>
    <p:sldId id="273" r:id="rId18"/>
    <p:sldId id="278" r:id="rId19"/>
    <p:sldId id="277" r:id="rId20"/>
    <p:sldId id="275" r:id="rId21"/>
    <p:sldId id="282" r:id="rId22"/>
    <p:sldId id="270" r:id="rId23"/>
    <p:sldId id="274" r:id="rId24"/>
    <p:sldId id="267" r:id="rId25"/>
    <p:sldId id="268" r:id="rId26"/>
    <p:sldId id="272" r:id="rId27"/>
    <p:sldId id="276" r:id="rId28"/>
    <p:sldId id="298" r:id="rId29"/>
    <p:sldId id="260" r:id="rId30"/>
    <p:sldId id="302" r:id="rId31"/>
    <p:sldId id="303" r:id="rId32"/>
    <p:sldId id="301" r:id="rId33"/>
    <p:sldId id="261" r:id="rId34"/>
    <p:sldId id="299" r:id="rId35"/>
    <p:sldId id="300" r:id="rId36"/>
    <p:sldId id="262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84229" autoAdjust="0"/>
  </p:normalViewPr>
  <p:slideViewPr>
    <p:cSldViewPr>
      <p:cViewPr varScale="1">
        <p:scale>
          <a:sx n="61" d="100"/>
          <a:sy n="61" d="100"/>
        </p:scale>
        <p:origin x="-16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51F683-E3CE-4ABF-9B3C-39B6B459CC07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5D7C65-2CC5-40C2-8E89-98DEB56A20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D7C65-2CC5-40C2-8E89-98DEB56A20A2}" type="slidenum">
              <a:rPr lang="ru-RU" smtClean="0"/>
              <a:pPr/>
              <a:t>25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D7C65-2CC5-40C2-8E89-98DEB56A20A2}" type="slidenum">
              <a:rPr lang="ru-RU" smtClean="0"/>
              <a:pPr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5D7C65-2CC5-40C2-8E89-98DEB56A20A2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jpeg"/><Relationship Id="rId7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4.jpeg"/><Relationship Id="rId4" Type="http://schemas.openxmlformats.org/officeDocument/2006/relationships/image" Target="../media/image4.jpeg"/><Relationship Id="rId9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  <a:cs typeface="Simplified Arabic Fixed" pitchFamily="49" charset="-78"/>
              </a:rPr>
              <a:t>Школьные принадлежности</a:t>
            </a:r>
            <a:endParaRPr lang="ru-RU" dirty="0">
              <a:solidFill>
                <a:srgbClr val="FF0000"/>
              </a:solidFill>
              <a:latin typeface="Monotype Corsiva" pitchFamily="66" charset="0"/>
              <a:cs typeface="Simplified Arabic Fixed" pitchFamily="49" charset="-78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4" name="Picture 4" descr="https://image.freepik.com/free-psd/no-translate-detected_30-22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1643074" cy="1071569"/>
          </a:xfrm>
          <a:prstGeom prst="rect">
            <a:avLst/>
          </a:prstGeom>
          <a:noFill/>
        </p:spPr>
      </p:pic>
      <p:pic>
        <p:nvPicPr>
          <p:cNvPr id="5" name="Picture 2" descr="https://avatars.mds.yandex.net/get-pdb/1025599/f8802ea5-92a8-40f7-ad9c-80d6cb2dd95c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785926"/>
            <a:ext cx="2786082" cy="1643074"/>
          </a:xfrm>
          <a:prstGeom prst="rect">
            <a:avLst/>
          </a:prstGeom>
          <a:noFill/>
        </p:spPr>
      </p:pic>
      <p:pic>
        <p:nvPicPr>
          <p:cNvPr id="6" name="Picture 2" descr="http://ofus.ru/i/id/1908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1714488"/>
            <a:ext cx="1500198" cy="1285884"/>
          </a:xfrm>
          <a:prstGeom prst="rect">
            <a:avLst/>
          </a:prstGeom>
          <a:noFill/>
        </p:spPr>
      </p:pic>
      <p:pic>
        <p:nvPicPr>
          <p:cNvPr id="7" name="Picture 2" descr="https://s3.pixers.pics/pixers/700/FO/24/09/71/12/700_FO24097112_a6bd06c4048b7a0f06293e0536a221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768" y="2071679"/>
            <a:ext cx="1643074" cy="1285884"/>
          </a:xfrm>
          <a:prstGeom prst="rect">
            <a:avLst/>
          </a:prstGeom>
          <a:noFill/>
        </p:spPr>
      </p:pic>
      <p:pic>
        <p:nvPicPr>
          <p:cNvPr id="8" name="Picture 2" descr="https://previews.123rf.com/images/yayayoy/yayayoy1007/yayayoy100700020/7327891-Cartoon-ruler-pointing-with-his-finger-Stock-Phot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596" y="4143380"/>
            <a:ext cx="1071570" cy="1571636"/>
          </a:xfrm>
          <a:prstGeom prst="rect">
            <a:avLst/>
          </a:prstGeom>
          <a:noFill/>
        </p:spPr>
      </p:pic>
      <p:pic>
        <p:nvPicPr>
          <p:cNvPr id="9" name="Picture 2" descr="https://savva-shop.ru/upload/iblock/7b0/7b0d53e346cdf1a21ae60e48dcf240b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714480" y="3714752"/>
            <a:ext cx="2214578" cy="2071670"/>
          </a:xfrm>
          <a:prstGeom prst="rect">
            <a:avLst/>
          </a:prstGeom>
          <a:noFill/>
        </p:spPr>
      </p:pic>
      <p:pic>
        <p:nvPicPr>
          <p:cNvPr id="10" name="Picture 2" descr="http://pokupayki.ru/wp-content/uploads/2012/07/%D0%9F%D0%B5%D0%BD%D0%B0%D0%BB-%D0%BD%D0%B0-36-%D0%BF%D1%80%D0%B5%D0%B4%D0%BC%D0%B5%D1%82%D0%BE%D0%B2-%D1%81-3-%D1%81%D0%B5%D0%BA%D1%86%D0%B8%D1%8F%D0%BC%D0%B8-Clay-Figure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00562" y="3786190"/>
            <a:ext cx="2071702" cy="1714512"/>
          </a:xfrm>
          <a:prstGeom prst="rect">
            <a:avLst/>
          </a:prstGeom>
          <a:noFill/>
        </p:spPr>
      </p:pic>
      <p:pic>
        <p:nvPicPr>
          <p:cNvPr id="11" name="Picture 2" descr="http://sch187.minsk.edu.by/be/sm.aspx?guid=2477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29454" y="3857628"/>
            <a:ext cx="1785950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Этимологические словари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 descr="https://img.labirint.ru/images/comments_pic/1046/01lab59h8129025999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142984"/>
            <a:ext cx="2714644" cy="2643206"/>
          </a:xfrm>
          <a:prstGeom prst="rect">
            <a:avLst/>
          </a:prstGeom>
          <a:noFill/>
        </p:spPr>
      </p:pic>
      <p:pic>
        <p:nvPicPr>
          <p:cNvPr id="6" name="Picture 2" descr="http://player.myshared.ru/27/1300371/data/images/img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14422"/>
            <a:ext cx="2928958" cy="2571768"/>
          </a:xfrm>
          <a:prstGeom prst="rect">
            <a:avLst/>
          </a:prstGeom>
          <a:noFill/>
        </p:spPr>
      </p:pic>
      <p:pic>
        <p:nvPicPr>
          <p:cNvPr id="7" name="Picture 2" descr="http://player.myshared.ru/27/1300371/data/images/img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6050" y="3786190"/>
            <a:ext cx="4071966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://mypresentation.ru/documents/824a0cd64210eb7a51d5a8bff8961c1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Происхождение слов</a:t>
            </a:r>
            <a:endParaRPr lang="ru-RU" dirty="0">
              <a:latin typeface="Monotype Corsiva" pitchFamily="66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Древнерус</a:t>
                      </a:r>
                      <a:r>
                        <a:rPr lang="ru-RU" dirty="0" smtClean="0"/>
                        <a:t>-</a:t>
                      </a:r>
                    </a:p>
                    <a:p>
                      <a:pPr algn="ctr"/>
                      <a:r>
                        <a:rPr lang="ru-RU" dirty="0" err="1" smtClean="0"/>
                        <a:t>ское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Латинское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Греческое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Тюркское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Немецкое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Клей</a:t>
                      </a:r>
                    </a:p>
                    <a:p>
                      <a:pPr algn="ctr"/>
                      <a:r>
                        <a:rPr lang="ru-RU" dirty="0" smtClean="0"/>
                        <a:t>Кисточка</a:t>
                      </a:r>
                    </a:p>
                    <a:p>
                      <a:pPr algn="ctr"/>
                      <a:r>
                        <a:rPr lang="ru-RU" dirty="0" smtClean="0"/>
                        <a:t>Точилка</a:t>
                      </a:r>
                    </a:p>
                    <a:p>
                      <a:pPr algn="ctr"/>
                      <a:r>
                        <a:rPr lang="ru-RU" dirty="0" smtClean="0"/>
                        <a:t>Ручка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Глобус</a:t>
                      </a:r>
                    </a:p>
                    <a:p>
                      <a:pPr algn="ctr"/>
                      <a:r>
                        <a:rPr lang="ru-RU" dirty="0" smtClean="0"/>
                        <a:t>Линейка</a:t>
                      </a:r>
                    </a:p>
                    <a:p>
                      <a:pPr algn="ctr"/>
                      <a:r>
                        <a:rPr lang="ru-RU" dirty="0" smtClean="0"/>
                        <a:t>Циркуль</a:t>
                      </a:r>
                    </a:p>
                    <a:p>
                      <a:pPr algn="ctr"/>
                      <a:r>
                        <a:rPr lang="ru-RU" dirty="0" smtClean="0"/>
                        <a:t>Ластик</a:t>
                      </a:r>
                    </a:p>
                    <a:p>
                      <a:pPr algn="ctr"/>
                      <a:r>
                        <a:rPr lang="ru-RU" dirty="0" smtClean="0"/>
                        <a:t>Резинка</a:t>
                      </a:r>
                    </a:p>
                    <a:p>
                      <a:pPr algn="ctr"/>
                      <a:r>
                        <a:rPr lang="ru-RU" dirty="0" smtClean="0"/>
                        <a:t>Пенал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Атлас</a:t>
                      </a:r>
                    </a:p>
                    <a:p>
                      <a:pPr algn="ctr"/>
                      <a:r>
                        <a:rPr lang="ru-RU" dirty="0" smtClean="0"/>
                        <a:t>Тетрадь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Карандаш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Рюкзак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  <a:latin typeface="Monotype Corsiva" pitchFamily="66" charset="0"/>
              </a:rPr>
              <a:t>Путешествие в слово</a:t>
            </a:r>
          </a:p>
          <a:p>
            <a:pPr algn="ctr">
              <a:buNone/>
            </a:pPr>
            <a:endParaRPr lang="ru-RU" sz="6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" name="Picture 2" descr="http://pokupayki.ru/wp-content/uploads/2012/07/%D0%9F%D0%B5%D0%BD%D0%B0%D0%BB-%D0%BD%D0%B0-36-%D0%BF%D1%80%D0%B5%D0%B4%D0%BC%D0%B5%D1%82%D0%BE%D0%B2-%D1%81-3-%D1%81%D0%B5%D0%BA%D1%86%D0%B8%D1%8F%D0%BC%D0%B8-Clay-Figure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571480"/>
            <a:ext cx="2071702" cy="1714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5" name="Picture 4" descr="https://spb.oldi.ru/upload/resaiz_images_catalog/big/424/723532/033645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4357694"/>
            <a:ext cx="1857388" cy="164307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6" name="Picture 2" descr="https://s3.pixers.pics/pixers/700/FO/24/09/71/12/700_FO24097112_a6bd06c4048b7a0f06293e0536a221e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642918"/>
            <a:ext cx="1643074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7" name="Picture 4" descr="https://image.freepik.com/free-psd/no-translate-detected_30-229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715272" y="2143116"/>
            <a:ext cx="1143008" cy="164307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8" name="Picture 2" descr="http://sch187.minsk.edu.by/be/sm.aspx?guid=2477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3702" y="4214818"/>
            <a:ext cx="1785950" cy="21431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9" name="Picture 2" descr="https://previews.123rf.com/images/yayayoy/yayayoy1007/yayayoy100700020/7327891-Cartoon-ruler-pointing-with-his-finger-Stock-Phot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282" y="2500306"/>
            <a:ext cx="1071570" cy="15716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0" name="Picture 2" descr="https://savva-shop.ru/upload/iblock/7b0/7b0d53e346cdf1a21ae60e48dcf240b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357290" y="285728"/>
            <a:ext cx="2214578" cy="1714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  <p:pic>
        <p:nvPicPr>
          <p:cNvPr id="11" name="Picture 2" descr="https://us.123rf.com/450wm/yayayoy/yayayoy1007/yayayoy100700018/7327894-cartoon-pencil-sharpener-raising-his-hands.jpg?ver=6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86182" y="3143248"/>
            <a:ext cx="2500330" cy="21431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Атлас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В греческой мифологии был титан Атлант, который, согласно легенде, держал на голове и руках небесный свод (в наказание за участие в борьбе титанов против богов). «Тогда, какое отношение Атлант имеет к атласу?» - спросите вы. А ответ будет прост: Атлант по-гречески – Атлас, то есть одно и то же.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 descr="https://spb.oldi.ru/upload/resaiz_images_catalog/big/424/723532/033645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3286148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Глобус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Люди знакомы с глобусом уже несколько тысячелетий. Но почему же глобус все-таки назван глобусом, а не как-то иначе?  Дело в том, что само латинское слово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globus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означает «шар». Держа в руках глобус, вы держите шар.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http://listok-perm.ru/image/cache/data/product/125473-800x8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3357586" cy="41434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Карандаш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Слово карандаш, известное у нас с 18 века, тюркского происхождения.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Карандаш буквально означает  «черный камень», то есть графит. Из этого природного материала черного или  темно-серого цвета  делают стержни для рисования и черчения, которые вставляют в тонкую деревянную оправу, имеющую форму палочки.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s://image.freepik.com/free-psd/no-translate-detected_30-22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000240"/>
            <a:ext cx="3143272" cy="34766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Кисточка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Кисточка – это слово произошло от древнерусского слова «кисть» в значении предмета, которым мы  раскрашиваем рисунки.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Является уменьшительным вариантом от слова «кисть», «пучок, связка, ветка».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s://avatars.mds.yandex.net/get-pdb/1025599/f8802ea5-92a8-40f7-ad9c-80d6cb2dd95c/s1200?webp=fals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3116"/>
            <a:ext cx="278608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Клей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Клей – древнерусское слово, того же корня, что и глина.  Буквально – «вязкое, скользкое вещество».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ofus.ru/i/id/1908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2214578" cy="28574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Ластик (резинка)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1571612"/>
            <a:ext cx="507209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Почему резинка названа резинкой – это, наверное, всем понятно, она резиновая (от латинского 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resina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«смола»).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 откуда второе название  - ластик?  Тоже из резины, вернее из каучука  - смолы, из которой делают резину.  Каучук (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кау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«дерево», учу – «плакать») по-латыни –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gummi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elasticus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что значит  «упругий»,  «хорошо растягивающийся», отсюда и ластик.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s://s3.pixers.pics/pixers/700/FO/24/09/71/12/700_FO24097112_a6bd06c4048b7a0f06293e0536a221e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928802"/>
            <a:ext cx="3286148" cy="4481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Проблемные вопросы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	Почему школьные принадлежности именно так называются?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Что обозначали первоначально?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Откуда они явились в наш язык?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Линейка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Производное от слово линия, заимствованного через немецкий из латинского языка, где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linea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«линия», «нитка», производное от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linum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«лен».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А линейка буквально означает  «инструмент для проведения линий».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s://previews.123rf.com/images/yayayoy/yayayoy1007/yayayoy100700020/7327891-Cartoon-ruler-pointing-with-his-finger-Stock-Phot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300039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Мел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Мел – это мельчайшие остатки древней жизни на Земле: раковин, обломков скелетов вымерших морских животных. Мел откладывался в водоемах в течение многих лет.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https://savva-shop.ru/upload/iblock/7b0/7b0d53e346cdf1a21ae60e48dcf240b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785926"/>
            <a:ext cx="3143272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Пенал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786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Слово пенал произошло от лат.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пенна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, которым называли перо. Поэтому ящичек для хранения перьев назвали пенал.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pokupayki.ru/wp-content/uploads/2012/07/%D0%9F%D0%B5%D0%BD%D0%B0%D0%BB-%D0%BD%D0%B0-36-%D0%BF%D1%80%D0%B5%D0%B4%D0%BC%D0%B5%D1%82%D0%BE%D0%B2-%D1%81-3-%D1%81%D0%B5%D0%BA%D1%86%D0%B8%D1%8F%D0%BC%D0%B8-Clay-Figure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214686"/>
            <a:ext cx="4429156" cy="33432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Ручка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14612" y="1571612"/>
            <a:ext cx="585791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Слово произошло от древнерусского слова «ручка»  в значении предмета, за который держатся.  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Является уменьшительным вариантом от слова «рука». Первую шариковую ручку в 1938 году изобрел венгр  Йозеф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Ласло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Биро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 Он на пару со своим братом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георгом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запатентовал новое изобретение. В 1940 году  первыми покупателями стали ВВС  Великобритании. Пользоваться во время полета перьевыми ручками было совершенно невыносимо, шариковые же ручки писали чисто и аккуратно.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0" name="AutoShape 2" descr="https://www.webmediaconsulting.de/cartoonclipartfree_com/Cliparts_Free/Buero_Free/Cartoon-Clipart-Free-1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2" name="Picture 4" descr="https://www.webmediaconsulting.de/cartoonclipartfree_com/Cliparts_Free/Buero_Free/Cartoon-Clipart-Free-10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714488"/>
            <a:ext cx="2214578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Рюкзак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Мы привыкли считать ранец чисто школьным предметом, а его вместе с названием занесли к нам как «заплечный походный мешок»-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Ranzen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наемные немецкие солдаты московских царей в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XVII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веке. Лет через 150-200 слово перешло на ученическую сумку, также носимую на спине.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s://fs00.infourok.ru/images/doc/193/221057/hello_html_710172e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7" y="1714488"/>
            <a:ext cx="3071833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Тетрадь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78634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Слово тетрадь заимствовано  в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XI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веке из греческого языка, оно означает четвертую часть полного листа (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tetra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переводится как четыре).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В далекие времена тетради состояли из сшитых листов пергамента, позже – из бумаги.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sch187.minsk.edu.by/be/sm.aspx?guid=2477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3643306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Точилка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7863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Образовалось от древнерусского слова «точить»  с исходным значением «заставлять бежать».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us.123rf.com/450wm/yayayoy/yayayoy1007/yayayoy100700018/7327894-cartoon-pencil-sharpener-raising-his-hands.jpg?ver=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3357586" cy="4048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Gabriola" pitchFamily="82" charset="0"/>
              </a:rPr>
              <a:t>Циркуль</a:t>
            </a:r>
            <a:endParaRPr lang="ru-RU" sz="8000" dirty="0">
              <a:solidFill>
                <a:srgbClr val="FF0000"/>
              </a:solidFill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                                                   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571612"/>
            <a:ext cx="49292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Слово «циркуль»  происходит от латинского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circulus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«круг, окружность, кружок», от латинского же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circus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«круг, обруч, кольцо».  В русский язык циркуль пришел от польского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cyrcul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или немецкого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zirkel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История циркуля насчитывает уже несколько тысяч лет  - судя по сохранившимся начерченным кругам, инструмент был знаком еще вавилонянам  и ассирийцам.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s://images.kz.prom.st/60565928_w640_h2048_150043908_1405__ol_cartoon.jpg?PIMAGE_ID=605659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928802"/>
            <a:ext cx="3786182" cy="4500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  <a:latin typeface="Monotype Corsiva" pitchFamily="66" charset="0"/>
              </a:rPr>
              <a:t>Стихотворения о школьных принадлежностях</a:t>
            </a:r>
            <a:endParaRPr lang="ru-RU" sz="5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4.infourok.ru/uploads/ex/0e21/000d19f8-6422b83d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8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  <a:latin typeface="Monotype Corsiva" pitchFamily="66" charset="0"/>
              </a:rPr>
              <a:t>«Путешествие в слово»</a:t>
            </a:r>
            <a:endParaRPr lang="ru-RU" sz="6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ttps://ds04.infourok.ru/uploads/ex/0028/00007557-6aaaef0d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86808" cy="6215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6322" name="Picture 2" descr="https://fs00.infourok.ru/images/doc/258/263158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0721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4274" name="Picture 2" descr="https://fs00.infourok.ru/images/doc/258/263158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9"/>
            <a:ext cx="8429684" cy="60722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lusana.ru/files/6117/573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4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2226" name="Picture 2" descr="http://lusana.ru/files/6117/573/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3250" name="Picture 2" descr="http://lusana.ru/files/6117/573/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86808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lusana.ru/files/6117/573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01122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Актуальность исследовательской работы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Проблема происхождения названий школьных принадлежностей интересна для людей. Все учились в школе и задавались вопросом: «Почему так названы те или иные школьные предметы?»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Цель исследовательской работы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Изучить историю происхождения названий школьных принадлежностей.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Задачи исследовательской работы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Найти информацию об этимологических словарях и ученых лингвистах, которые занимались вопросами этимологии;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в этимологических словарях слова по теме исследования;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Собрать интересные сведения об их использовании в речи;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стихотворения, загадки о школьных предметах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Объект исследования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Имена существительные, обозначающие предметы школьной тематики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Предмет исследования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	Происхождение имен  существительных, обозначающих предметы школьной тематики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	</a:t>
            </a:r>
            <a:r>
              <a:rPr lang="ru-RU" sz="5400" dirty="0" smtClean="0">
                <a:solidFill>
                  <a:srgbClr val="FF0000"/>
                </a:solidFill>
              </a:rPr>
              <a:t>Этимология </a:t>
            </a:r>
            <a:r>
              <a:rPr lang="ru-RU" sz="5400" dirty="0" smtClean="0"/>
              <a:t>– наука о происхождении и истории слов.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966</TotalTime>
  <Words>562</Words>
  <PresentationFormat>Экран (4:3)</PresentationFormat>
  <Paragraphs>104</Paragraphs>
  <Slides>36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Тема Office</vt:lpstr>
      <vt:lpstr>Школьные принадлежности</vt:lpstr>
      <vt:lpstr>Проблемные вопросы</vt:lpstr>
      <vt:lpstr>«Путешествие в слово»</vt:lpstr>
      <vt:lpstr>Актуальность исследовательской работы</vt:lpstr>
      <vt:lpstr>Цель исследовательской работы</vt:lpstr>
      <vt:lpstr>Задачи исследовательской работы</vt:lpstr>
      <vt:lpstr>Объект исследования</vt:lpstr>
      <vt:lpstr>Предмет исследования</vt:lpstr>
      <vt:lpstr>Слайд 9</vt:lpstr>
      <vt:lpstr>Этимологические словари</vt:lpstr>
      <vt:lpstr>Слайд 11</vt:lpstr>
      <vt:lpstr>Происхождение слов</vt:lpstr>
      <vt:lpstr>Слайд 13</vt:lpstr>
      <vt:lpstr>Атлас</vt:lpstr>
      <vt:lpstr>Глобус</vt:lpstr>
      <vt:lpstr>Карандаш</vt:lpstr>
      <vt:lpstr>Кисточка</vt:lpstr>
      <vt:lpstr>Клей</vt:lpstr>
      <vt:lpstr>Ластик (резинка)</vt:lpstr>
      <vt:lpstr>Линейка</vt:lpstr>
      <vt:lpstr>Мел</vt:lpstr>
      <vt:lpstr>Пенал</vt:lpstr>
      <vt:lpstr>Ручка</vt:lpstr>
      <vt:lpstr>Рюкзак</vt:lpstr>
      <vt:lpstr>Тетрадь</vt:lpstr>
      <vt:lpstr>Точилка</vt:lpstr>
      <vt:lpstr>Циркуль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88</cp:revision>
  <dcterms:created xsi:type="dcterms:W3CDTF">2018-05-21T16:18:47Z</dcterms:created>
  <dcterms:modified xsi:type="dcterms:W3CDTF">2018-06-12T15:20:41Z</dcterms:modified>
</cp:coreProperties>
</file>