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6" r:id="rId6"/>
    <p:sldId id="267" r:id="rId7"/>
    <p:sldId id="268" r:id="rId8"/>
    <p:sldId id="269" r:id="rId9"/>
    <p:sldId id="270" r:id="rId10"/>
    <p:sldId id="271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74" d="100"/>
          <a:sy n="74" d="100"/>
        </p:scale>
        <p:origin x="54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6534" y="3085765"/>
            <a:ext cx="11262866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1" y="1020431"/>
            <a:ext cx="10993549" cy="1475013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4" y="2495445"/>
            <a:ext cx="10993546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05951" y="5956137"/>
            <a:ext cx="284480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8/25/2019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2" y="5951811"/>
            <a:ext cx="691721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16440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8839201" y="599725"/>
            <a:ext cx="2906817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1" y="675726"/>
            <a:ext cx="2004164" cy="5183073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4923" y="675726"/>
            <a:ext cx="7896279" cy="5183073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93673" y="5956137"/>
            <a:ext cx="1328141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8/25/2019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74923" y="5951811"/>
            <a:ext cx="7896279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446615" y="5956137"/>
            <a:ext cx="1164195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286" y="614407"/>
            <a:ext cx="11309338" cy="118929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702156"/>
            <a:ext cx="11029616" cy="1013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180496"/>
            <a:ext cx="11029615" cy="367830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5956137"/>
            <a:ext cx="1052508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7817" y="5141974"/>
            <a:ext cx="11290860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3043910"/>
            <a:ext cx="11029615" cy="1497507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4541417"/>
            <a:ext cx="11029615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8/25/2019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3" y="2228003"/>
            <a:ext cx="5422390" cy="363304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8417" y="2228003"/>
            <a:ext cx="5422392" cy="363304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>
            <a:spLocks noChangeAspect="1"/>
          </p:cNvSpPr>
          <p:nvPr/>
        </p:nvSpPr>
        <p:spPr>
          <a:xfrm>
            <a:off x="445982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581193" y="729658"/>
            <a:ext cx="11029616" cy="988332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219" y="2250892"/>
            <a:ext cx="5087075" cy="536005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4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3735" y="2250892"/>
            <a:ext cx="5087073" cy="553373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709" y="2926052"/>
            <a:ext cx="5393100" cy="2934999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8/25/2019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0683" y="606554"/>
            <a:ext cx="11300036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75894" y="729658"/>
            <a:ext cx="11029616" cy="988332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8/25/2019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8/25/2019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47817" y="5141973"/>
            <a:ext cx="11298200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5262296"/>
            <a:ext cx="4909445" cy="689514"/>
          </a:xfrm>
        </p:spPr>
        <p:txBody>
          <a:bodyPr anchor="ctr"/>
          <a:lstStyle>
            <a:lvl1pPr algn="l">
              <a:defRPr sz="20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7816" y="601200"/>
            <a:ext cx="11292840" cy="4204800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40823" y="5262296"/>
            <a:ext cx="5869987" cy="689515"/>
          </a:xfrm>
        </p:spPr>
        <p:txBody>
          <a:bodyPr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8/25/2019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4693389"/>
            <a:ext cx="11029616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7817" y="599725"/>
            <a:ext cx="11290859" cy="355725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7"/>
            <a:ext cx="11029617" cy="59867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705124"/>
            <a:ext cx="11029616" cy="118955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336003"/>
            <a:ext cx="11029616" cy="3522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05951" y="5956137"/>
            <a:ext cx="2844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8/25/2019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5951811"/>
            <a:ext cx="69172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58300" y="5956137"/>
            <a:ext cx="10525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46534" y="457200"/>
            <a:ext cx="3703320" cy="9499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8042147" y="453643"/>
            <a:ext cx="3703320" cy="98554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4241830" y="457200"/>
            <a:ext cx="3703320" cy="9144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1880AA8E-50E6-4BCE-9466-5468E1A104B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46967" y="1525413"/>
            <a:ext cx="10993549" cy="1475013"/>
          </a:xfrm>
        </p:spPr>
        <p:txBody>
          <a:bodyPr anchor="ctr"/>
          <a:lstStyle/>
          <a:p>
            <a:pPr algn="ctr"/>
            <a:r>
              <a:rPr lang="ru-RU" dirty="0" smtClean="0">
                <a:solidFill>
                  <a:schemeClr val="accent1">
                    <a:lumMod val="90000"/>
                    <a:lumOff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 войны – не женское лицо…</a:t>
            </a:r>
            <a:endParaRPr lang="ru-RU" dirty="0">
              <a:solidFill>
                <a:schemeClr val="accent1">
                  <a:lumMod val="90000"/>
                  <a:lumOff val="1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A8C7CABA-F8A7-4AFA-8043-9C496BEFDBF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46970" y="599533"/>
            <a:ext cx="10993546" cy="1246045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ru-RU" b="1" dirty="0"/>
              <a:t>Министерство образования и науки хабаровского края</a:t>
            </a:r>
          </a:p>
          <a:p>
            <a:pPr algn="ctr"/>
            <a:r>
              <a:rPr lang="ru-RU" b="1" dirty="0"/>
              <a:t>Краевое государственное бюджетное</a:t>
            </a:r>
          </a:p>
          <a:p>
            <a:pPr algn="ctr"/>
            <a:r>
              <a:rPr lang="ru-RU" b="1" dirty="0"/>
              <a:t>Профессиональное образовательное учреждение</a:t>
            </a:r>
          </a:p>
          <a:p>
            <a:pPr algn="ctr"/>
            <a:r>
              <a:rPr lang="ru-RU" b="1" dirty="0"/>
              <a:t>«Комсомольский-на-амуре колледж технологий и сервиса»</a:t>
            </a:r>
          </a:p>
        </p:txBody>
      </p:sp>
      <p:sp>
        <p:nvSpPr>
          <p:cNvPr id="4" name="Подзаголовок 2">
            <a:extLst>
              <a:ext uri="{FF2B5EF4-FFF2-40B4-BE49-F238E27FC236}">
                <a16:creationId xmlns="" xmlns:a16="http://schemas.microsoft.com/office/drawing/2014/main" id="{B9011B61-D283-46DE-AED5-F57C1B7E9AE1}"/>
              </a:ext>
            </a:extLst>
          </p:cNvPr>
          <p:cNvSpPr txBox="1">
            <a:spLocks/>
          </p:cNvSpPr>
          <p:nvPr/>
        </p:nvSpPr>
        <p:spPr>
          <a:xfrm>
            <a:off x="599227" y="3234551"/>
            <a:ext cx="10993546" cy="210637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600" kern="1200" cap="all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2"/>
              </a:buClr>
              <a:buSzPct val="92000"/>
              <a:buFont typeface="Wingdings 2" panose="05020102010507070707" pitchFamily="18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b="1" dirty="0">
                <a:solidFill>
                  <a:schemeClr val="bg1"/>
                </a:solidFill>
              </a:rPr>
              <a:t>Выполнила студентка</a:t>
            </a:r>
          </a:p>
          <a:p>
            <a:pPr algn="ctr"/>
            <a:r>
              <a:rPr lang="ru-RU" b="1" dirty="0">
                <a:solidFill>
                  <a:schemeClr val="bg1"/>
                </a:solidFill>
              </a:rPr>
              <a:t>Группы 1211</a:t>
            </a:r>
          </a:p>
          <a:p>
            <a:pPr algn="ctr"/>
            <a:r>
              <a:rPr lang="ru-RU" b="1" dirty="0">
                <a:solidFill>
                  <a:schemeClr val="bg1"/>
                </a:solidFill>
              </a:rPr>
              <a:t>Чумакова Лада Михайловна.</a:t>
            </a:r>
          </a:p>
          <a:p>
            <a:pPr algn="ctr"/>
            <a:r>
              <a:rPr lang="ru-RU" b="1" dirty="0" smtClean="0">
                <a:solidFill>
                  <a:schemeClr val="bg1"/>
                </a:solidFill>
              </a:rPr>
              <a:t>Преподаватели: </a:t>
            </a:r>
            <a:r>
              <a:rPr lang="ru-RU" b="1" dirty="0">
                <a:solidFill>
                  <a:schemeClr val="bg1"/>
                </a:solidFill>
              </a:rPr>
              <a:t>Макаревская Нина </a:t>
            </a:r>
            <a:r>
              <a:rPr lang="ru-RU" b="1" dirty="0" smtClean="0">
                <a:solidFill>
                  <a:schemeClr val="bg1"/>
                </a:solidFill>
              </a:rPr>
              <a:t>Юрьевна,</a:t>
            </a:r>
          </a:p>
          <a:p>
            <a:pPr algn="ctr"/>
            <a:r>
              <a:rPr lang="ru-RU" b="1" dirty="0" smtClean="0">
                <a:solidFill>
                  <a:schemeClr val="bg1"/>
                </a:solidFill>
              </a:rPr>
              <a:t> </a:t>
            </a:r>
            <a:r>
              <a:rPr lang="ru-RU" b="1" dirty="0" err="1" smtClean="0">
                <a:solidFill>
                  <a:schemeClr val="bg1"/>
                </a:solidFill>
              </a:rPr>
              <a:t>Безгин</a:t>
            </a:r>
            <a:r>
              <a:rPr lang="ru-RU" b="1" dirty="0" smtClean="0">
                <a:solidFill>
                  <a:schemeClr val="bg1"/>
                </a:solidFill>
              </a:rPr>
              <a:t> Сергей Владимирович</a:t>
            </a:r>
            <a:endParaRPr lang="ru-RU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59444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4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0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3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6" dur="2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ru-RU" dirty="0" smtClean="0"/>
              <a:t>Эпилог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anchor="t">
            <a:normAutofit/>
          </a:bodyPr>
          <a:lstStyle/>
          <a:p>
            <a:pPr algn="just"/>
            <a:r>
              <a:rPr lang="ru-RU" sz="2800" b="1" dirty="0" smtClean="0">
                <a:solidFill>
                  <a:schemeClr val="tx1"/>
                </a:solidFill>
              </a:rPr>
              <a:t>Таким образом, мы вспомнили некоторых женщин, которые прошли этот нелегкий путь.</a:t>
            </a:r>
          </a:p>
          <a:p>
            <a:pPr algn="just"/>
            <a:r>
              <a:rPr lang="ru-RU" sz="2800" b="1" dirty="0" smtClean="0">
                <a:solidFill>
                  <a:schemeClr val="tx1"/>
                </a:solidFill>
              </a:rPr>
              <a:t>И по им воспоминаниям, советская и белорусская писательница Светлана Алексиевич написала книгу «У войны – не женское лицо», и по ней был снят телесериал с 1981 по 1984 год. За написание книги, Светлана Алексеевич получила Нобелевскую премию по литературе в 2015 году.</a:t>
            </a:r>
            <a:endParaRPr lang="ru-RU" sz="2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53243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EFC451E0-3468-419F-9FDB-B766F6623F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ru-RU" dirty="0"/>
              <a:t>Содержание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9008EEBD-32D3-4706-9D23-3315F85803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1192" y="2180496"/>
            <a:ext cx="11029615" cy="4065758"/>
          </a:xfrm>
        </p:spPr>
        <p:txBody>
          <a:bodyPr anchor="t">
            <a:normAutofit lnSpcReduction="10000"/>
          </a:bodyPr>
          <a:lstStyle/>
          <a:p>
            <a:r>
              <a:rPr lang="ru-RU" sz="2400" b="1" dirty="0" smtClean="0">
                <a:solidFill>
                  <a:schemeClr val="tx1"/>
                </a:solidFill>
              </a:rPr>
              <a:t>Пролог</a:t>
            </a:r>
            <a:endParaRPr lang="ru-RU" sz="2400" b="1" dirty="0">
              <a:solidFill>
                <a:schemeClr val="tx1"/>
              </a:solidFill>
            </a:endParaRPr>
          </a:p>
          <a:p>
            <a:r>
              <a:rPr lang="ru-RU" sz="2400" b="1" dirty="0" smtClean="0">
                <a:solidFill>
                  <a:schemeClr val="tx1"/>
                </a:solidFill>
              </a:rPr>
              <a:t>Евдокия Григорьевна Мотина</a:t>
            </a:r>
          </a:p>
          <a:p>
            <a:r>
              <a:rPr lang="ru-RU" sz="2400" b="1" dirty="0" smtClean="0">
                <a:solidFill>
                  <a:schemeClr val="tx1"/>
                </a:solidFill>
              </a:rPr>
              <a:t>Зоя Анатольевна Космодемьянская</a:t>
            </a:r>
          </a:p>
          <a:p>
            <a:r>
              <a:rPr lang="ru-RU" sz="2400" b="1" dirty="0" smtClean="0">
                <a:solidFill>
                  <a:schemeClr val="tx1"/>
                </a:solidFill>
              </a:rPr>
              <a:t>Мария Ивановна Долина</a:t>
            </a:r>
          </a:p>
          <a:p>
            <a:r>
              <a:rPr lang="ru-RU" sz="2400" b="1" dirty="0" smtClean="0">
                <a:solidFill>
                  <a:schemeClr val="tx1"/>
                </a:solidFill>
              </a:rPr>
              <a:t>Валентина Ивановна Сафронова</a:t>
            </a:r>
          </a:p>
          <a:p>
            <a:r>
              <a:rPr lang="ru-RU" sz="2400" b="1" dirty="0" smtClean="0">
                <a:solidFill>
                  <a:schemeClr val="tx1"/>
                </a:solidFill>
              </a:rPr>
              <a:t>Любовь Михайловна Макарова</a:t>
            </a:r>
          </a:p>
          <a:p>
            <a:r>
              <a:rPr lang="ru-RU" sz="2400" b="1" dirty="0" smtClean="0">
                <a:solidFill>
                  <a:schemeClr val="tx1"/>
                </a:solidFill>
              </a:rPr>
              <a:t>Людмила Михайловна Павличенко</a:t>
            </a:r>
          </a:p>
          <a:p>
            <a:r>
              <a:rPr lang="ru-RU" sz="2400" b="1" dirty="0" smtClean="0">
                <a:solidFill>
                  <a:schemeClr val="tx1"/>
                </a:solidFill>
              </a:rPr>
              <a:t>Эпилог</a:t>
            </a:r>
          </a:p>
          <a:p>
            <a:endParaRPr lang="ru-RU" dirty="0">
              <a:solidFill>
                <a:schemeClr val="tx1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85921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5501A399-B974-4F1D-9A0D-D0A035F259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ru-RU" dirty="0" smtClean="0"/>
              <a:t>Пролог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FCA59235-219A-469C-BE07-8C89F5992F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1192" y="2180496"/>
            <a:ext cx="11029615" cy="4463585"/>
          </a:xfrm>
        </p:spPr>
        <p:txBody>
          <a:bodyPr anchor="t">
            <a:normAutofit/>
          </a:bodyPr>
          <a:lstStyle/>
          <a:p>
            <a:pPr algn="just"/>
            <a:r>
              <a:rPr lang="ru-RU" sz="3200" b="1" i="1" dirty="0">
                <a:solidFill>
                  <a:schemeClr val="tx1"/>
                </a:solidFill>
              </a:rPr>
              <a:t>Они были наши бабушками, прабабушками, эти женщины, которым досталась страшная доля </a:t>
            </a:r>
            <a:r>
              <a:rPr lang="ru-RU" sz="3200" b="1" i="1" dirty="0" smtClean="0">
                <a:solidFill>
                  <a:schemeClr val="tx1"/>
                </a:solidFill>
              </a:rPr>
              <a:t>– </a:t>
            </a:r>
            <a:r>
              <a:rPr lang="ru-RU" sz="3200" b="1" i="1" dirty="0">
                <a:solidFill>
                  <a:schemeClr val="tx1"/>
                </a:solidFill>
              </a:rPr>
              <a:t>пережить </a:t>
            </a:r>
            <a:r>
              <a:rPr lang="ru-RU" sz="3200" b="1" i="1" dirty="0" smtClean="0">
                <a:solidFill>
                  <a:schemeClr val="tx1"/>
                </a:solidFill>
              </a:rPr>
              <a:t>весь ужас </a:t>
            </a:r>
            <a:r>
              <a:rPr lang="ru-RU" sz="3200" b="1" i="1" dirty="0">
                <a:solidFill>
                  <a:schemeClr val="tx1"/>
                </a:solidFill>
              </a:rPr>
              <a:t>войны</a:t>
            </a:r>
            <a:r>
              <a:rPr lang="ru-RU" sz="3200" b="1" i="1" dirty="0" smtClean="0">
                <a:solidFill>
                  <a:schemeClr val="tx1"/>
                </a:solidFill>
              </a:rPr>
              <a:t>.</a:t>
            </a:r>
          </a:p>
          <a:p>
            <a:pPr algn="just"/>
            <a:r>
              <a:rPr lang="ru-RU" sz="3200" b="1" i="1" dirty="0" smtClean="0">
                <a:solidFill>
                  <a:schemeClr val="tx1"/>
                </a:solidFill>
              </a:rPr>
              <a:t>Поэтому тема презентации говорит о том, что война и женщина – две несовместимые вещи.</a:t>
            </a:r>
          </a:p>
          <a:p>
            <a:pPr algn="just"/>
            <a:r>
              <a:rPr lang="ru-RU" sz="3200" b="1" i="1" dirty="0" smtClean="0">
                <a:solidFill>
                  <a:schemeClr val="tx1"/>
                </a:solidFill>
              </a:rPr>
              <a:t>Цель – вспомнить некоторых женщин, участвовавших в войне.</a:t>
            </a:r>
            <a:endParaRPr lang="ru-RU" sz="3200" b="1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23591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804958FA-769E-4772-93F7-326BFDB6F5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ru-RU" dirty="0" smtClean="0"/>
              <a:t>Евдокия Григорьевна Мотина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0E7EBA62-262A-45D9-A71A-6853754E1C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1192" y="2180495"/>
            <a:ext cx="6824160" cy="4465003"/>
          </a:xfrm>
        </p:spPr>
        <p:txBody>
          <a:bodyPr anchor="t">
            <a:normAutofit/>
          </a:bodyPr>
          <a:lstStyle/>
          <a:p>
            <a:pPr algn="just"/>
            <a:r>
              <a:rPr lang="ru-RU" sz="2000" b="1" dirty="0" smtClean="0">
                <a:solidFill>
                  <a:schemeClr val="tx1"/>
                </a:solidFill>
              </a:rPr>
              <a:t>Евдокия Григорьевна </a:t>
            </a:r>
            <a:r>
              <a:rPr lang="ru-RU" sz="2000" b="1" dirty="0">
                <a:solidFill>
                  <a:schemeClr val="tx1"/>
                </a:solidFill>
              </a:rPr>
              <a:t>Мотина – снайпер 21-й Гвардейской дивизии </a:t>
            </a:r>
            <a:r>
              <a:rPr lang="ru-RU" sz="2000" b="1" dirty="0" smtClean="0">
                <a:solidFill>
                  <a:schemeClr val="tx1"/>
                </a:solidFill>
              </a:rPr>
              <a:t>гвардии.</a:t>
            </a:r>
          </a:p>
          <a:p>
            <a:pPr algn="just"/>
            <a:r>
              <a:rPr lang="ru-RU" sz="2000" b="1" dirty="0">
                <a:solidFill>
                  <a:schemeClr val="tx1"/>
                </a:solidFill>
              </a:rPr>
              <a:t>Родилась в 1919 году. С декабря 1942 года в рядах Красной Армии. Призвана Дзержинским РВК города Москвы. С августа 1943 года сражалась в составе 21-й Гвардейской </a:t>
            </a:r>
            <a:r>
              <a:rPr lang="ru-RU" sz="2000" b="1" dirty="0" err="1">
                <a:solidFill>
                  <a:schemeClr val="tx1"/>
                </a:solidFill>
              </a:rPr>
              <a:t>Невельской</a:t>
            </a:r>
            <a:r>
              <a:rPr lang="ru-RU" sz="2000" b="1" dirty="0">
                <a:solidFill>
                  <a:schemeClr val="tx1"/>
                </a:solidFill>
              </a:rPr>
              <a:t> стрелковой </a:t>
            </a:r>
            <a:r>
              <a:rPr lang="ru-RU" sz="2000" b="1" dirty="0" smtClean="0">
                <a:solidFill>
                  <a:schemeClr val="tx1"/>
                </a:solidFill>
              </a:rPr>
              <a:t>дивизии (3-я </a:t>
            </a:r>
            <a:r>
              <a:rPr lang="ru-RU" sz="2000" b="1" dirty="0">
                <a:solidFill>
                  <a:schemeClr val="tx1"/>
                </a:solidFill>
              </a:rPr>
              <a:t>Ударная армия ). </a:t>
            </a:r>
            <a:endParaRPr lang="ru-RU" sz="2000" b="1" dirty="0" smtClean="0">
              <a:solidFill>
                <a:schemeClr val="tx1"/>
              </a:solidFill>
            </a:endParaRPr>
          </a:p>
          <a:p>
            <a:pPr algn="just"/>
            <a:r>
              <a:rPr lang="ru-RU" sz="2000" b="1" dirty="0" smtClean="0">
                <a:solidFill>
                  <a:schemeClr val="tx1"/>
                </a:solidFill>
              </a:rPr>
              <a:t>К </a:t>
            </a:r>
            <a:r>
              <a:rPr lang="ru-RU" sz="2000" b="1" dirty="0">
                <a:solidFill>
                  <a:schemeClr val="tx1"/>
                </a:solidFill>
              </a:rPr>
              <a:t>20 января 1944 года </a:t>
            </a:r>
            <a:r>
              <a:rPr lang="ru-RU" sz="2000" b="1" dirty="0" err="1" smtClean="0">
                <a:solidFill>
                  <a:schemeClr val="tx1"/>
                </a:solidFill>
              </a:rPr>
              <a:t>Е.Г.Мотина</a:t>
            </a:r>
            <a:r>
              <a:rPr lang="ru-RU" sz="2000" b="1" dirty="0" smtClean="0">
                <a:solidFill>
                  <a:schemeClr val="tx1"/>
                </a:solidFill>
              </a:rPr>
              <a:t> уничтожила </a:t>
            </a:r>
            <a:r>
              <a:rPr lang="ru-RU" sz="2000" b="1" dirty="0">
                <a:solidFill>
                  <a:schemeClr val="tx1"/>
                </a:solidFill>
              </a:rPr>
              <a:t>56 солдат и офицеров противника. 26 января 1944 года представлена к награждению медалью "За отвагу". Приказом по войскам 3-й Ударной армии № 074 от 31 января 1944 года награждена орденом Красного Знамени.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26958" y="1915608"/>
            <a:ext cx="3083850" cy="45019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1928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3393D270-4CAE-442B-9388-4BD82B0B39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ru-RU" dirty="0" smtClean="0"/>
              <a:t>Зоя Анатольевна Космодемьянская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99E8681C-522B-4E92-B611-690B615153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1192" y="1931831"/>
            <a:ext cx="6798402" cy="4649273"/>
          </a:xfrm>
        </p:spPr>
        <p:txBody>
          <a:bodyPr anchor="t">
            <a:noAutofit/>
          </a:bodyPr>
          <a:lstStyle/>
          <a:p>
            <a:pPr algn="just"/>
            <a:r>
              <a:rPr lang="ru-RU" sz="2000" b="1" dirty="0" smtClean="0">
                <a:solidFill>
                  <a:schemeClr val="tx1"/>
                </a:solidFill>
              </a:rPr>
              <a:t>Зоя Анатольевна Космодемьянская (1923-1941) – </a:t>
            </a:r>
            <a:r>
              <a:rPr lang="ru-RU" sz="2000" b="1" dirty="0">
                <a:solidFill>
                  <a:schemeClr val="tx1"/>
                </a:solidFill>
              </a:rPr>
              <a:t> </a:t>
            </a:r>
            <a:r>
              <a:rPr lang="ru-RU" sz="2000" b="1" dirty="0" smtClean="0">
                <a:solidFill>
                  <a:schemeClr val="tx1"/>
                </a:solidFill>
              </a:rPr>
              <a:t>красноармеец </a:t>
            </a:r>
            <a:r>
              <a:rPr lang="ru-RU" sz="2000" b="1" dirty="0">
                <a:solidFill>
                  <a:schemeClr val="tx1"/>
                </a:solidFill>
              </a:rPr>
              <a:t>диверсионно-разведывательной группы штаба Западного фронта, заброшенная в 1941 году в немецкий </a:t>
            </a:r>
            <a:r>
              <a:rPr lang="ru-RU" sz="2000" b="1" dirty="0" smtClean="0">
                <a:solidFill>
                  <a:schemeClr val="tx1"/>
                </a:solidFill>
              </a:rPr>
              <a:t>тыл.</a:t>
            </a:r>
          </a:p>
          <a:p>
            <a:pPr algn="just"/>
            <a:r>
              <a:rPr lang="ru-RU" sz="2000" b="1" dirty="0">
                <a:solidFill>
                  <a:schemeClr val="tx1"/>
                </a:solidFill>
              </a:rPr>
              <a:t>П</a:t>
            </a:r>
            <a:r>
              <a:rPr lang="ru-RU" sz="2000" b="1" dirty="0" smtClean="0">
                <a:solidFill>
                  <a:schemeClr val="tx1"/>
                </a:solidFill>
              </a:rPr>
              <a:t>ервая </a:t>
            </a:r>
            <a:r>
              <a:rPr lang="ru-RU" sz="2000" b="1" dirty="0">
                <a:solidFill>
                  <a:schemeClr val="tx1"/>
                </a:solidFill>
              </a:rPr>
              <a:t>женщина, удостоенная звания Героя Советского Союза (посмертно) во время Великой Отечественной </a:t>
            </a:r>
            <a:r>
              <a:rPr lang="ru-RU" sz="2000" b="1" dirty="0" smtClean="0">
                <a:solidFill>
                  <a:schemeClr val="tx1"/>
                </a:solidFill>
              </a:rPr>
              <a:t>войны.</a:t>
            </a:r>
          </a:p>
          <a:p>
            <a:pPr algn="just"/>
            <a:r>
              <a:rPr lang="ru-RU" sz="2000" b="1" dirty="0">
                <a:solidFill>
                  <a:schemeClr val="tx1"/>
                </a:solidFill>
              </a:rPr>
              <a:t>Зоя Космодемьянская стала одним из символов героизма советского народа в Великой Отечественной войне. Образ Зои Космодемьянской отражён в художественной литературе, публицистике, кинематографе, живописи, монументальном искусстве, музейных экспозициях.</a:t>
            </a:r>
            <a:endParaRPr lang="ru-RU" sz="2000" b="1" dirty="0" smtClean="0">
              <a:solidFill>
                <a:schemeClr val="tx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23538" y="1814580"/>
            <a:ext cx="3726153" cy="4541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03846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ru-RU" dirty="0" smtClean="0"/>
              <a:t>Мария Ивановна Долина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81193" y="2180496"/>
            <a:ext cx="6025670" cy="4490760"/>
          </a:xfrm>
        </p:spPr>
        <p:txBody>
          <a:bodyPr anchor="t">
            <a:noAutofit/>
          </a:bodyPr>
          <a:lstStyle/>
          <a:p>
            <a:pPr algn="just"/>
            <a:r>
              <a:rPr lang="ru-RU" sz="2000" b="1" dirty="0" smtClean="0">
                <a:solidFill>
                  <a:schemeClr val="tx1"/>
                </a:solidFill>
              </a:rPr>
              <a:t>Мария Ивановна Долина (1920-2010) – советская летчица, участница Великой Отечественной войны и Герой Советского Союза.</a:t>
            </a:r>
          </a:p>
          <a:p>
            <a:pPr algn="just"/>
            <a:r>
              <a:rPr lang="ru-RU" sz="2000" b="1" dirty="0">
                <a:solidFill>
                  <a:schemeClr val="tx1"/>
                </a:solidFill>
              </a:rPr>
              <a:t>Выполнила 72 боевых вылета на самолёте Пе-2, сбросила 45 000 килограммов бомб. В 6-ти воздушных боях экипаж Марии Долиной сбил 3 истребителя противника (в группе</a:t>
            </a:r>
            <a:r>
              <a:rPr lang="ru-RU" sz="2000" b="1" dirty="0" smtClean="0">
                <a:solidFill>
                  <a:schemeClr val="tx1"/>
                </a:solidFill>
              </a:rPr>
              <a:t>).</a:t>
            </a:r>
            <a:endParaRPr lang="ru-RU" sz="2000" b="1" dirty="0">
              <a:solidFill>
                <a:schemeClr val="tx1"/>
              </a:solidFill>
            </a:endParaRPr>
          </a:p>
          <a:p>
            <a:pPr algn="just"/>
            <a:r>
              <a:rPr lang="ru-RU" sz="2000" b="1" dirty="0">
                <a:solidFill>
                  <a:schemeClr val="tx1"/>
                </a:solidFill>
              </a:rPr>
              <a:t>18 августа 1945 года за мужество и воинскую доблесть, проявленные в боях с врагами, ей было присвоено звание Героя Советского Союза.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/>
          <a:srcRect l="34448" r="13389"/>
          <a:stretch/>
        </p:blipFill>
        <p:spPr>
          <a:xfrm>
            <a:off x="8125189" y="1828800"/>
            <a:ext cx="3633224" cy="46184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9504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ru-RU" dirty="0" smtClean="0"/>
              <a:t>Валентина Ивановна Сафронова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81192" y="2180496"/>
            <a:ext cx="7159011" cy="4349093"/>
          </a:xfrm>
        </p:spPr>
        <p:txBody>
          <a:bodyPr anchor="t"/>
          <a:lstStyle/>
          <a:p>
            <a:pPr algn="just"/>
            <a:r>
              <a:rPr lang="ru-RU" b="1" dirty="0" smtClean="0">
                <a:solidFill>
                  <a:schemeClr val="tx1"/>
                </a:solidFill>
              </a:rPr>
              <a:t>Валентина </a:t>
            </a:r>
            <a:r>
              <a:rPr lang="ru-RU" b="1" dirty="0">
                <a:solidFill>
                  <a:schemeClr val="tx1"/>
                </a:solidFill>
              </a:rPr>
              <a:t>Ивановна Сафронова (1918-1943) –  участница Великой Отечественной войны, партизанка Брянского городского партизанского отряда. Герой Советского Союза (1965</a:t>
            </a:r>
            <a:r>
              <a:rPr lang="ru-RU" b="1" dirty="0" smtClean="0">
                <a:solidFill>
                  <a:schemeClr val="tx1"/>
                </a:solidFill>
              </a:rPr>
              <a:t>).</a:t>
            </a:r>
          </a:p>
          <a:p>
            <a:pPr algn="just"/>
            <a:r>
              <a:rPr lang="ru-RU" b="1" dirty="0">
                <a:solidFill>
                  <a:schemeClr val="tx1"/>
                </a:solidFill>
              </a:rPr>
              <a:t>Участница Великой Отечественной войны с августа 1941 года, комсомолка. Была партизанкой-разведчицей Брянского городского партизанского отряда. В начале сентября 1941 года в составе разведывательно-диверсионной группы была заброшена в тыл врага в </a:t>
            </a:r>
            <a:r>
              <a:rPr lang="ru-RU" b="1" dirty="0" err="1">
                <a:solidFill>
                  <a:schemeClr val="tx1"/>
                </a:solidFill>
              </a:rPr>
              <a:t>Клетнянские</a:t>
            </a:r>
            <a:r>
              <a:rPr lang="ru-RU" b="1" dirty="0">
                <a:solidFill>
                  <a:schemeClr val="tx1"/>
                </a:solidFill>
              </a:rPr>
              <a:t> леса, где принимала участие в засадах и диверсиях, в сборе разведывательной информации о дислокации войск противника. Неоднократно переходила линию фронта</a:t>
            </a:r>
            <a:r>
              <a:rPr lang="ru-RU" b="1" dirty="0" smtClean="0">
                <a:solidFill>
                  <a:schemeClr val="tx1"/>
                </a:solidFill>
              </a:rPr>
              <a:t>.</a:t>
            </a:r>
          </a:p>
          <a:p>
            <a:pPr algn="just"/>
            <a:r>
              <a:rPr lang="ru-RU" b="1" dirty="0" smtClean="0">
                <a:solidFill>
                  <a:schemeClr val="tx1"/>
                </a:solidFill>
              </a:rPr>
              <a:t>Была замучена гестапо 1 мая 1943 года.</a:t>
            </a: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12935" y="1872332"/>
            <a:ext cx="3097873" cy="44764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785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ru-RU" dirty="0" smtClean="0"/>
              <a:t>Любовь Михайловна Макарова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81192" y="2180496"/>
            <a:ext cx="7043101" cy="3678303"/>
          </a:xfrm>
        </p:spPr>
        <p:txBody>
          <a:bodyPr anchor="t">
            <a:noAutofit/>
          </a:bodyPr>
          <a:lstStyle/>
          <a:p>
            <a:pPr algn="just"/>
            <a:r>
              <a:rPr lang="ru-RU" sz="2400" b="1" dirty="0" smtClean="0">
                <a:solidFill>
                  <a:schemeClr val="tx1"/>
                </a:solidFill>
              </a:rPr>
              <a:t>Любовь </a:t>
            </a:r>
            <a:r>
              <a:rPr lang="ru-RU" sz="2400" b="1" dirty="0">
                <a:solidFill>
                  <a:schemeClr val="tx1"/>
                </a:solidFill>
              </a:rPr>
              <a:t>Михайловна </a:t>
            </a:r>
            <a:r>
              <a:rPr lang="ru-RU" sz="2400" b="1" dirty="0" smtClean="0">
                <a:solidFill>
                  <a:schemeClr val="tx1"/>
                </a:solidFill>
              </a:rPr>
              <a:t>Макарова прошла </a:t>
            </a:r>
            <a:r>
              <a:rPr lang="ru-RU" sz="2400" b="1" dirty="0">
                <a:solidFill>
                  <a:schemeClr val="tx1"/>
                </a:solidFill>
              </a:rPr>
              <a:t>долгий боевой путь в составе 3-й Ударной армии - от Великих Лук до Берлина. На её личном счету 84 уничтоженных гитлеровца</a:t>
            </a:r>
            <a:r>
              <a:rPr lang="ru-RU" sz="2400" b="1" dirty="0" smtClean="0">
                <a:solidFill>
                  <a:schemeClr val="tx1"/>
                </a:solidFill>
              </a:rPr>
              <a:t>.</a:t>
            </a:r>
            <a:endParaRPr lang="ru-RU" sz="2400" b="1" dirty="0">
              <a:solidFill>
                <a:schemeClr val="tx1"/>
              </a:solidFill>
            </a:endParaRPr>
          </a:p>
          <a:p>
            <a:pPr algn="just"/>
            <a:r>
              <a:rPr lang="ru-RU" sz="2400" b="1" dirty="0">
                <a:solidFill>
                  <a:schemeClr val="tx1"/>
                </a:solidFill>
              </a:rPr>
              <a:t>За мужество и воинскую доблесть, проявленные в боях с врагами, удостоена орденов Славы 2-й и 3-й степеней, Отечественной войны 2-й степени, нескольких медалей</a:t>
            </a:r>
            <a:r>
              <a:rPr lang="ru-RU" sz="2400" b="1" dirty="0" smtClean="0">
                <a:solidFill>
                  <a:schemeClr val="tx1"/>
                </a:solidFill>
              </a:rPr>
              <a:t>.</a:t>
            </a:r>
            <a:endParaRPr lang="ru-RU" sz="2400" b="1" dirty="0">
              <a:solidFill>
                <a:schemeClr val="tx1"/>
              </a:solidFill>
            </a:endParaRPr>
          </a:p>
          <a:p>
            <a:pPr algn="just"/>
            <a:r>
              <a:rPr lang="ru-RU" sz="2400" b="1" dirty="0">
                <a:solidFill>
                  <a:schemeClr val="tx1"/>
                </a:solidFill>
              </a:rPr>
              <a:t>Фронтовой жизни Л. М. Макаровой посвящена книга К. </a:t>
            </a:r>
            <a:r>
              <a:rPr lang="ru-RU" sz="2400" b="1" dirty="0" smtClean="0">
                <a:solidFill>
                  <a:schemeClr val="tx1"/>
                </a:solidFill>
              </a:rPr>
              <a:t>Лапина «Девушка </a:t>
            </a:r>
            <a:r>
              <a:rPr lang="ru-RU" sz="2400" b="1" dirty="0">
                <a:solidFill>
                  <a:schemeClr val="tx1"/>
                </a:solidFill>
              </a:rPr>
              <a:t>с </a:t>
            </a:r>
            <a:r>
              <a:rPr lang="ru-RU" sz="2400" b="1" dirty="0" smtClean="0">
                <a:solidFill>
                  <a:schemeClr val="tx1"/>
                </a:solidFill>
              </a:rPr>
              <a:t>винтовкой».</a:t>
            </a:r>
            <a:endParaRPr lang="ru-RU" sz="2400" b="1" dirty="0">
              <a:solidFill>
                <a:schemeClr val="tx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70994" y="2180496"/>
            <a:ext cx="3264019" cy="4577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9343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ru-RU" dirty="0" smtClean="0"/>
              <a:t>Людмила Михайловна Павличенко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81192" y="2180496"/>
            <a:ext cx="6231732" cy="4220304"/>
          </a:xfrm>
        </p:spPr>
        <p:txBody>
          <a:bodyPr anchor="t"/>
          <a:lstStyle/>
          <a:p>
            <a:pPr algn="just"/>
            <a:r>
              <a:rPr lang="ru-RU" b="1" dirty="0" smtClean="0">
                <a:solidFill>
                  <a:schemeClr val="tx1"/>
                </a:solidFill>
              </a:rPr>
              <a:t>Людмила Михайловна Павличенко (1916-1974) – советский </a:t>
            </a:r>
            <a:r>
              <a:rPr lang="ru-RU" b="1" dirty="0">
                <a:solidFill>
                  <a:schemeClr val="tx1"/>
                </a:solidFill>
              </a:rPr>
              <a:t>снайпер 25-й Чапаевской стрелковой дивизии Рабоче-Крестьянской Красной Армии. Герой Советского Союза (1943). После окончания Великой Отечественной войны до 1956 года была офицером Главного (в 1950-1953 гг. — Морского Генерального) штаба Военно-Морского Флота Союза </a:t>
            </a:r>
            <a:r>
              <a:rPr lang="ru-RU" b="1" dirty="0" smtClean="0">
                <a:solidFill>
                  <a:schemeClr val="tx1"/>
                </a:solidFill>
              </a:rPr>
              <a:t>СССР </a:t>
            </a:r>
            <a:r>
              <a:rPr lang="ru-RU" b="1" dirty="0">
                <a:solidFill>
                  <a:schemeClr val="tx1"/>
                </a:solidFill>
              </a:rPr>
              <a:t>в звании майора береговой службы</a:t>
            </a:r>
            <a:r>
              <a:rPr lang="ru-RU" b="1" dirty="0" smtClean="0">
                <a:solidFill>
                  <a:schemeClr val="tx1"/>
                </a:solidFill>
              </a:rPr>
              <a:t>.</a:t>
            </a:r>
          </a:p>
          <a:p>
            <a:pPr algn="just"/>
            <a:r>
              <a:rPr lang="ru-RU" b="1" dirty="0">
                <a:solidFill>
                  <a:schemeClr val="tx1"/>
                </a:solidFill>
              </a:rPr>
              <a:t>Самая успешная женщина-снайпер в мировой истории — 309 </a:t>
            </a:r>
            <a:r>
              <a:rPr lang="ru-RU" b="1" dirty="0" smtClean="0">
                <a:solidFill>
                  <a:schemeClr val="tx1"/>
                </a:solidFill>
              </a:rPr>
              <a:t>солдат </a:t>
            </a:r>
            <a:r>
              <a:rPr lang="ru-RU" b="1" dirty="0">
                <a:solidFill>
                  <a:schemeClr val="tx1"/>
                </a:solidFill>
              </a:rPr>
              <a:t>и офицеров </a:t>
            </a:r>
            <a:r>
              <a:rPr lang="ru-RU" b="1" dirty="0" smtClean="0">
                <a:solidFill>
                  <a:schemeClr val="tx1"/>
                </a:solidFill>
              </a:rPr>
              <a:t>противника, уничтоженных ею. За это в США она получила прозвище «Леди Смерть».</a:t>
            </a:r>
          </a:p>
          <a:p>
            <a:pPr algn="just"/>
            <a:r>
              <a:rPr lang="ru-RU" b="1" dirty="0" smtClean="0">
                <a:solidFill>
                  <a:schemeClr val="tx1"/>
                </a:solidFill>
              </a:rPr>
              <a:t>Ей посвящен фильм «Битва за Севастополь», снятый в 2015 году с Юлией </a:t>
            </a:r>
            <a:r>
              <a:rPr lang="ru-RU" b="1" dirty="0" err="1" smtClean="0">
                <a:solidFill>
                  <a:schemeClr val="tx1"/>
                </a:solidFill>
              </a:rPr>
              <a:t>Пересильд</a:t>
            </a:r>
            <a:r>
              <a:rPr lang="ru-RU" b="1" dirty="0" smtClean="0">
                <a:solidFill>
                  <a:schemeClr val="tx1"/>
                </a:solidFill>
              </a:rPr>
              <a:t>.</a:t>
            </a: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51343" y="1826759"/>
            <a:ext cx="3359465" cy="4574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00137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Дивиденд">
  <a:themeElements>
    <a:clrScheme name="Dividend">
      <a:dk1>
        <a:sysClr val="windowText" lastClr="000000"/>
      </a:dk1>
      <a:lt1>
        <a:sysClr val="window" lastClr="FFFFFF"/>
      </a:lt1>
      <a:dk2>
        <a:srgbClr val="3D3D3D"/>
      </a:dk2>
      <a:lt2>
        <a:srgbClr val="EBEBEB"/>
      </a:lt2>
      <a:accent1>
        <a:srgbClr val="4D1434"/>
      </a:accent1>
      <a:accent2>
        <a:srgbClr val="903163"/>
      </a:accent2>
      <a:accent3>
        <a:srgbClr val="B2324B"/>
      </a:accent3>
      <a:accent4>
        <a:srgbClr val="969FA7"/>
      </a:accent4>
      <a:accent5>
        <a:srgbClr val="66B1CE"/>
      </a:accent5>
      <a:accent6>
        <a:srgbClr val="40619D"/>
      </a:accent6>
      <a:hlink>
        <a:srgbClr val="828282"/>
      </a:hlink>
      <a:folHlink>
        <a:srgbClr val="A5A5A5"/>
      </a:folHlink>
    </a:clrScheme>
    <a:fontScheme name="Dividend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vidend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C21699FF-00E4-43C8-BBCC-D7E5536C371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TM03457464[[fn=Дивиденд]]</Template>
  <TotalTime>115</TotalTime>
  <Words>687</Words>
  <Application>Microsoft Office PowerPoint</Application>
  <PresentationFormat>Широкоэкранный</PresentationFormat>
  <Paragraphs>50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Corbel</vt:lpstr>
      <vt:lpstr>Gill Sans MT</vt:lpstr>
      <vt:lpstr>Wingdings 2</vt:lpstr>
      <vt:lpstr>Дивиденд</vt:lpstr>
      <vt:lpstr>У войны – не женское лицо…</vt:lpstr>
      <vt:lpstr>Содержание</vt:lpstr>
      <vt:lpstr>Пролог</vt:lpstr>
      <vt:lpstr>Евдокия Григорьевна Мотина</vt:lpstr>
      <vt:lpstr>Зоя Анатольевна Космодемьянская</vt:lpstr>
      <vt:lpstr>Мария Ивановна Долина</vt:lpstr>
      <vt:lpstr>Валентина Ивановна Сафронова</vt:lpstr>
      <vt:lpstr>Любовь Михайловна Макарова</vt:lpstr>
      <vt:lpstr>Людмила Михайловна Павличенко</vt:lpstr>
      <vt:lpstr>Эпилог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 войны - не женское лицо</dc:title>
  <dc:subject>У войны - не женское лицо</dc:subject>
  <dc:creator>Лада Андреевская-Колдун</dc:creator>
  <cp:lastModifiedBy>Лада Андреевская-Колдун</cp:lastModifiedBy>
  <cp:revision>16</cp:revision>
  <dcterms:created xsi:type="dcterms:W3CDTF">2018-05-28T08:56:25Z</dcterms:created>
  <dcterms:modified xsi:type="dcterms:W3CDTF">2019-08-25T10:15:49Z</dcterms:modified>
</cp:coreProperties>
</file>