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94" r:id="rId3"/>
    <p:sldId id="259" r:id="rId4"/>
    <p:sldId id="295" r:id="rId5"/>
    <p:sldId id="260" r:id="rId6"/>
    <p:sldId id="296" r:id="rId7"/>
    <p:sldId id="298" r:id="rId8"/>
    <p:sldId id="262" r:id="rId9"/>
    <p:sldId id="263" r:id="rId10"/>
    <p:sldId id="286" r:id="rId11"/>
    <p:sldId id="287" r:id="rId12"/>
    <p:sldId id="288" r:id="rId13"/>
    <p:sldId id="289" r:id="rId14"/>
    <p:sldId id="290" r:id="rId15"/>
    <p:sldId id="291" r:id="rId16"/>
    <p:sldId id="292" r:id="rId17"/>
    <p:sldId id="297" r:id="rId18"/>
    <p:sldId id="299" r:id="rId19"/>
    <p:sldId id="30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2" autoAdjust="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58833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4109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1667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835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0303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753710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54599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50198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96235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374870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14256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33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C5E4F7C-EC2F-4BD7-A838-B2475BF08A52}" type="datetimeFigureOut">
              <a:rPr lang="ru-RU" smtClean="0"/>
              <a:t>02.01.2020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5374F8-06E8-4D11-9131-C2A8431993C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8053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7.xml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" Target="slide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slide" Target="slide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9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slide" Target="slide1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png"/><Relationship Id="rId3" Type="http://schemas.openxmlformats.org/officeDocument/2006/relationships/image" Target="../media/image52.png"/><Relationship Id="rId7" Type="http://schemas.openxmlformats.org/officeDocument/2006/relationships/image" Target="../media/image5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Relationship Id="rId9" Type="http://schemas.openxmlformats.org/officeDocument/2006/relationships/slide" Target="slide1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10.png"/><Relationship Id="rId7" Type="http://schemas.openxmlformats.org/officeDocument/2006/relationships/image" Target="../media/image70.png"/><Relationship Id="rId2" Type="http://schemas.openxmlformats.org/officeDocument/2006/relationships/image" Target="../media/image2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0.png"/><Relationship Id="rId11" Type="http://schemas.openxmlformats.org/officeDocument/2006/relationships/slide" Target="slide17.xml"/><Relationship Id="rId5" Type="http://schemas.openxmlformats.org/officeDocument/2006/relationships/image" Target="../media/image51.png"/><Relationship Id="rId10" Type="http://schemas.openxmlformats.org/officeDocument/2006/relationships/image" Target="../media/image10.png"/><Relationship Id="rId4" Type="http://schemas.openxmlformats.org/officeDocument/2006/relationships/image" Target="../media/image410.png"/><Relationship Id="rId9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5" Type="http://schemas.openxmlformats.org/officeDocument/2006/relationships/slide" Target="slide19.xml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Relationship Id="rId14" Type="http://schemas.openxmlformats.org/officeDocument/2006/relationships/slide" Target="slide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Rectangle 4"/>
          <p:cNvSpPr>
            <a:spLocks noChangeArrowheads="1"/>
          </p:cNvSpPr>
          <p:nvPr/>
        </p:nvSpPr>
        <p:spPr bwMode="auto">
          <a:xfrm>
            <a:off x="0" y="0"/>
            <a:ext cx="9144000" cy="6858001"/>
          </a:xfrm>
          <a:prstGeom prst="rect">
            <a:avLst/>
          </a:prstGeom>
          <a:solidFill>
            <a:srgbClr val="003300"/>
          </a:solidFill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b="1" i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14340" name="Text Box 8"/>
          <p:cNvSpPr txBox="1">
            <a:spLocks noChangeArrowheads="1"/>
          </p:cNvSpPr>
          <p:nvPr/>
        </p:nvSpPr>
        <p:spPr bwMode="auto">
          <a:xfrm>
            <a:off x="532606" y="620688"/>
            <a:ext cx="8143875" cy="1200329"/>
          </a:xfrm>
          <a:prstGeom prst="rect">
            <a:avLst/>
          </a:prstGeom>
          <a:solidFill>
            <a:srgbClr val="003300"/>
          </a:solidFill>
          <a:ln>
            <a:noFill/>
          </a:ln>
          <a:extLs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3600" i="1" dirty="0" smtClean="0">
                <a:solidFill>
                  <a:srgbClr val="FFFFFF"/>
                </a:solidFill>
                <a:latin typeface="Segoe Script" pitchFamily="34" charset="0"/>
              </a:rPr>
              <a:t>23.12.2019  </a:t>
            </a:r>
            <a:r>
              <a:rPr lang="ru-RU" sz="3600" i="1" dirty="0">
                <a:solidFill>
                  <a:srgbClr val="FFFFFF"/>
                </a:solidFill>
                <a:latin typeface="Segoe Script" pitchFamily="34" charset="0"/>
              </a:rPr>
              <a:t>Классная работа</a:t>
            </a:r>
            <a:r>
              <a:rPr lang="ru-RU" sz="3600" i="1" dirty="0" smtClean="0">
                <a:solidFill>
                  <a:srgbClr val="FFFFFF"/>
                </a:solidFill>
                <a:latin typeface="Segoe Script" pitchFamily="34" charset="0"/>
              </a:rPr>
              <a:t>.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sz="3600" i="1" dirty="0">
              <a:solidFill>
                <a:srgbClr val="FFFFFF"/>
              </a:solidFill>
              <a:latin typeface="Segoe Script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94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title"/>
          </p:nvPr>
        </p:nvSpPr>
        <p:spPr>
          <a:xfrm>
            <a:off x="827584" y="11266"/>
            <a:ext cx="7283450" cy="633412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FF00"/>
                </a:solidFill>
              </a:rPr>
              <a:t>Правило сложения десятичных дробей</a:t>
            </a:r>
          </a:p>
        </p:txBody>
      </p:sp>
      <p:sp>
        <p:nvSpPr>
          <p:cNvPr id="3075" name="Объект 2"/>
          <p:cNvSpPr>
            <a:spLocks noGrp="1"/>
          </p:cNvSpPr>
          <p:nvPr>
            <p:ph idx="1"/>
          </p:nvPr>
        </p:nvSpPr>
        <p:spPr>
          <a:xfrm>
            <a:off x="395536" y="765175"/>
            <a:ext cx="8497639" cy="5360988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ru-RU" sz="2400" i="1" dirty="0" smtClean="0">
                <a:solidFill>
                  <a:schemeClr val="bg1"/>
                </a:solidFill>
                <a:latin typeface="Segoe Script" pitchFamily="66" charset="0"/>
              </a:rPr>
              <a:t>Чтобы сложить две десятичные дроби, надо</a:t>
            </a:r>
            <a:r>
              <a:rPr lang="ru-RU" sz="2400" dirty="0" smtClean="0">
                <a:solidFill>
                  <a:schemeClr val="bg1"/>
                </a:solidFill>
                <a:latin typeface="Segoe Script" pitchFamily="66" charset="0"/>
              </a:rPr>
              <a:t>: </a:t>
            </a:r>
          </a:p>
          <a:p>
            <a:pPr marL="0" indent="0"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  <a:latin typeface="Segoe Script" pitchFamily="66" charset="0"/>
              </a:rPr>
              <a:t>1) уравнять количество цифр после запятой;</a:t>
            </a:r>
          </a:p>
          <a:p>
            <a:pPr marL="0" indent="0"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  <a:latin typeface="Segoe Script" pitchFamily="66" charset="0"/>
              </a:rPr>
              <a:t>2) Записать слагаемые друг под другом так, чтобы каждый разряд второго слагаемого оказался под соответствующим разрядом первого слагаемого;</a:t>
            </a:r>
          </a:p>
          <a:p>
            <a:pPr marL="0" indent="0"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  <a:latin typeface="Segoe Script" pitchFamily="66" charset="0"/>
              </a:rPr>
              <a:t>3) Сложить полученные числа так, как складывают натуральные числа;</a:t>
            </a:r>
          </a:p>
          <a:p>
            <a:pPr marL="0" indent="0" eaLnBrk="1" hangingPunct="1">
              <a:buFontTx/>
              <a:buNone/>
            </a:pPr>
            <a:r>
              <a:rPr lang="ru-RU" sz="2800" dirty="0" smtClean="0">
                <a:solidFill>
                  <a:schemeClr val="bg1"/>
                </a:solidFill>
                <a:latin typeface="Segoe Script" pitchFamily="66" charset="0"/>
              </a:rPr>
              <a:t>4) Поставить в полученной сумме запятую под запятыми в слагаемых</a:t>
            </a:r>
          </a:p>
        </p:txBody>
      </p:sp>
    </p:spTree>
    <p:extLst>
      <p:ext uri="{BB962C8B-B14F-4D97-AF65-F5344CB8AC3E}">
        <p14:creationId xmlns:p14="http://schemas.microsoft.com/office/powerpoint/2010/main" val="2968648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Объект 2"/>
          <p:cNvSpPr>
            <a:spLocks noGrp="1"/>
          </p:cNvSpPr>
          <p:nvPr>
            <p:ph idx="1"/>
          </p:nvPr>
        </p:nvSpPr>
        <p:spPr>
          <a:xfrm>
            <a:off x="1547813" y="204788"/>
            <a:ext cx="7210425" cy="5864225"/>
          </a:xfrm>
        </p:spPr>
        <p:txBody>
          <a:bodyPr/>
          <a:lstStyle/>
          <a:p>
            <a:pPr marL="0" indent="0" algn="ctr" eaLnBrk="1" hangingPunct="1">
              <a:buFontTx/>
              <a:buNone/>
            </a:pPr>
            <a:r>
              <a:rPr lang="ru-RU" sz="4400" b="1" dirty="0" smtClean="0">
                <a:solidFill>
                  <a:schemeClr val="bg1"/>
                </a:solidFill>
              </a:rPr>
              <a:t>7,6+11,35=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133600"/>
            <a:ext cx="4060825" cy="200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3255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dirty="0" smtClean="0">
                <a:solidFill>
                  <a:schemeClr val="bg1"/>
                </a:solidFill>
              </a:rPr>
              <a:t>0,8-0,593 =</a:t>
            </a:r>
          </a:p>
        </p:txBody>
      </p:sp>
      <p:sp>
        <p:nvSpPr>
          <p:cNvPr id="512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dirty="0" smtClean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775" y="1700213"/>
            <a:ext cx="4327525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6804248" y="6165304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74980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Заголовок 1"/>
          <p:cNvSpPr>
            <a:spLocks noGrp="1"/>
          </p:cNvSpPr>
          <p:nvPr>
            <p:ph type="title"/>
          </p:nvPr>
        </p:nvSpPr>
        <p:spPr>
          <a:xfrm>
            <a:off x="755848" y="260648"/>
            <a:ext cx="7848600" cy="706437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ru-RU" sz="3200" b="1" dirty="0" smtClean="0">
                <a:solidFill>
                  <a:srgbClr val="FFFF00"/>
                </a:solidFill>
                <a:latin typeface="Segoe Script" pitchFamily="66" charset="0"/>
              </a:rPr>
              <a:t>Правило умножения десятичных дробей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08050"/>
            <a:ext cx="8640960" cy="5441920"/>
          </a:xfrm>
        </p:spPr>
        <p:txBody>
          <a:bodyPr/>
          <a:lstStyle/>
          <a:p>
            <a:pPr marL="0" indent="0" eaLnBrk="1" hangingPunct="1">
              <a:buFontTx/>
              <a:buNone/>
              <a:defRPr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Чтобы перемножить две десятичные дроби, надо:</a:t>
            </a: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Умножить их как натуральные числа, не обращая внимания на запятые;</a:t>
            </a:r>
          </a:p>
          <a:p>
            <a:pPr marL="514350" indent="-514350" eaLnBrk="1" hangingPunct="1">
              <a:buFontTx/>
              <a:buAutoNum type="arabicParenR"/>
              <a:defRPr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В полученном произведении отделить запятой справа столько цифр, сколько их стоит после запятой в обоих множителях вместе.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44208" y="6165304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6605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036496" cy="1143000"/>
          </a:xfrm>
        </p:spPr>
        <p:txBody>
          <a:bodyPr/>
          <a:lstStyle/>
          <a:p>
            <a:pPr eaLnBrk="1" hangingPunct="1"/>
            <a:r>
              <a:rPr lang="ru-RU" sz="2800" b="1" dirty="0" smtClean="0">
                <a:solidFill>
                  <a:srgbClr val="FFFF00"/>
                </a:solidFill>
                <a:latin typeface="Segoe Script" pitchFamily="66" charset="0"/>
              </a:rPr>
              <a:t>Правило деления на десятичную дробь: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>
          <a:xfrm>
            <a:off x="323528" y="764704"/>
            <a:ext cx="8569647" cy="4525963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Чтобы разделить десятичную дробь на десятичную дробь, надо:</a:t>
            </a:r>
          </a:p>
          <a:p>
            <a:pPr marL="0" indent="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1) Перенести в делимом и в делителе запятые вправо на столько цифр, сколько их содержится после запятой в делителе;</a:t>
            </a:r>
          </a:p>
          <a:p>
            <a:pPr marL="0" indent="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2) Выполнить деление на натуральное число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88224" y="630932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3469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FFFF00"/>
                </a:solidFill>
                <a:latin typeface="Segoe Script" pitchFamily="66" charset="0"/>
              </a:rPr>
              <a:t>Квадрат числа</a:t>
            </a:r>
            <a:endParaRPr lang="ru-RU" dirty="0">
              <a:solidFill>
                <a:srgbClr val="FFFF00"/>
              </a:solidFill>
              <a:latin typeface="Segoe Script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>
                  <a:buNone/>
                </a:pPr>
                <a14:m>
                  <m:oMath xmlns:m="http://schemas.openxmlformats.org/officeDocument/2006/math">
                    <m:sSup>
                      <m:sSupPr>
                        <m:ctrlPr>
                          <a:rPr lang="ru-RU" sz="720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ru-RU" sz="7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а</m:t>
                        </m:r>
                      </m:e>
                      <m:sup>
                        <m:r>
                          <a:rPr lang="ru-RU" sz="7200" b="0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2</m:t>
                        </m:r>
                      </m:sup>
                    </m:sSup>
                  </m:oMath>
                </a14:m>
                <a:r>
                  <a:rPr lang="ru-RU" sz="7200" dirty="0" smtClean="0">
                    <a:latin typeface="Segoe Script" pitchFamily="66" charset="0"/>
                  </a:rPr>
                  <a:t> </a:t>
                </a:r>
                <a:r>
                  <a:rPr lang="ru-RU" sz="7200" dirty="0" smtClean="0">
                    <a:solidFill>
                      <a:schemeClr val="bg1"/>
                    </a:solidFill>
                    <a:latin typeface="Segoe Script" pitchFamily="66" charset="0"/>
                  </a:rPr>
                  <a:t>= а · а</a:t>
                </a:r>
                <a:endParaRPr lang="ru-RU" sz="7200" dirty="0"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431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6228184" y="5229200"/>
            <a:ext cx="21602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hlinkClick r:id="rId3" action="ppaction://hlinksldjump"/>
              </a:rPr>
              <a:t>Назад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4990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Заголовок 1"/>
          <p:cNvSpPr>
            <a:spLocks noGrp="1"/>
          </p:cNvSpPr>
          <p:nvPr>
            <p:ph type="title"/>
          </p:nvPr>
        </p:nvSpPr>
        <p:spPr>
          <a:xfrm>
            <a:off x="0" y="11266"/>
            <a:ext cx="9144000" cy="1143000"/>
          </a:xfrm>
        </p:spPr>
        <p:txBody>
          <a:bodyPr/>
          <a:lstStyle/>
          <a:p>
            <a:pPr eaLnBrk="1" hangingPunct="1"/>
            <a:r>
              <a:rPr lang="ru-RU" dirty="0" smtClean="0">
                <a:solidFill>
                  <a:srgbClr val="FFFF00"/>
                </a:solidFill>
                <a:latin typeface="Segoe Script" pitchFamily="66" charset="0"/>
              </a:rPr>
              <a:t>Правило округления чисел</a:t>
            </a:r>
          </a:p>
        </p:txBody>
      </p:sp>
      <p:sp>
        <p:nvSpPr>
          <p:cNvPr id="11267" name="Объект 2"/>
          <p:cNvSpPr>
            <a:spLocks noGrp="1"/>
          </p:cNvSpPr>
          <p:nvPr>
            <p:ph idx="1"/>
          </p:nvPr>
        </p:nvSpPr>
        <p:spPr>
          <a:xfrm>
            <a:off x="179512" y="715112"/>
            <a:ext cx="8820473" cy="5545137"/>
          </a:xfrm>
        </p:spPr>
        <p:txBody>
          <a:bodyPr>
            <a:normAutofit lnSpcReduction="10000"/>
          </a:bodyPr>
          <a:lstStyle/>
          <a:p>
            <a:pPr marL="0" indent="0" eaLnBrk="1" hangingPunct="1">
              <a:buFontTx/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Для того, чтобы десятичную дробь округлить  до единиц, десятых, сотых и т.д., надо все следующие за этим разрядом  цифры отбросить. Если при этом первая из отбрасываемых цифр равна 0,1,2,3 или 4, то последняя из оставшихся цифр не изменяется ; если же первая из отбрасываемых цифр равна 5,6,7,8 или 9, то последняя из оставшихся цифр увеличивается на единицу 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300192" y="5877272"/>
            <a:ext cx="23762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hlinkClick r:id="rId2" action="ppaction://hlinksldjump"/>
              </a:rPr>
              <a:t>Назад</a:t>
            </a:r>
            <a:endParaRPr lang="ru-RU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6693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6210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Segoe Script" pitchFamily="66" charset="0"/>
              </a:rPr>
              <a:t>Правило сложения дробей с разными знаменателями</a:t>
            </a:r>
            <a:endParaRPr lang="ru-RU" dirty="0">
              <a:solidFill>
                <a:srgbClr val="FFFF00"/>
              </a:solidFill>
              <a:latin typeface="Segoe Script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132856"/>
            <a:ext cx="8229600" cy="3993307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Чтобы сложить две дроби с разными знаменателями, надо привести их к общему знаменателю, а затем применить правило сложения дробей с одинаковыми знаменателями</a:t>
            </a:r>
            <a:endParaRPr lang="ru-RU" dirty="0">
              <a:solidFill>
                <a:schemeClr val="bg1"/>
              </a:solidFill>
              <a:latin typeface="Sego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44208" y="609329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36060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Segoe Script" pitchFamily="66" charset="0"/>
              </a:rPr>
              <a:t>Правило умножения дробей</a:t>
            </a:r>
            <a:endParaRPr lang="ru-RU" dirty="0">
              <a:solidFill>
                <a:srgbClr val="FFFF00"/>
              </a:solidFill>
              <a:latin typeface="Segoe Script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Произведением двух дробей является дробь, числитель которой является произведением числителей, а знаменатель -произведением знаменателей.</a:t>
            </a:r>
            <a:endParaRPr lang="ru-RU" dirty="0">
              <a:solidFill>
                <a:schemeClr val="bg1"/>
              </a:solidFill>
              <a:latin typeface="Sego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60932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422877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FF00"/>
                </a:solidFill>
                <a:latin typeface="Segoe Script" pitchFamily="66" charset="0"/>
              </a:rPr>
              <a:t>Правило деления дробей</a:t>
            </a:r>
            <a:endParaRPr lang="ru-RU" dirty="0">
              <a:solidFill>
                <a:srgbClr val="FFFF00"/>
              </a:solidFill>
              <a:latin typeface="Segoe Script" pitchFamily="66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chemeClr val="bg1"/>
                </a:solidFill>
                <a:latin typeface="Segoe Script" pitchFamily="66" charset="0"/>
              </a:rPr>
              <a:t>Чтобы разделить одну дробь на другую, надо делимое умножить на число, обратное делителю.</a:t>
            </a:r>
            <a:endParaRPr lang="ru-RU" dirty="0">
              <a:solidFill>
                <a:schemeClr val="bg1"/>
              </a:solidFill>
              <a:latin typeface="Segoe Script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64088" y="6093296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2" action="ppaction://hlinksldjump"/>
              </a:rPr>
              <a:t>Назад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22817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27175" y="-2349"/>
            <a:ext cx="9144000" cy="6858001"/>
          </a:xfrm>
          <a:prstGeom prst="rect">
            <a:avLst/>
          </a:prstGeom>
          <a:solidFill>
            <a:srgbClr val="003300"/>
          </a:solidFill>
          <a:ln>
            <a:noFill/>
          </a:ln>
          <a:effectLst>
            <a:outerShdw dist="45791" dir="2021404" algn="ctr" rotWithShape="0">
              <a:srgbClr val="B2B2B2">
                <a:alpha val="79999"/>
              </a:srgbClr>
            </a:outerShdw>
          </a:effectLst>
          <a:extLs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4400" b="1" i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89112" y="1844824"/>
            <a:ext cx="756084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FFFF00"/>
                </a:solidFill>
                <a:latin typeface="Segoe Script" pitchFamily="66" charset="0"/>
                <a:cs typeface="Segoe UI Semibold" pitchFamily="34" charset="0"/>
              </a:rPr>
              <a:t>Устный счет</a:t>
            </a:r>
            <a:endParaRPr lang="ru-RU" sz="7200" dirty="0">
              <a:solidFill>
                <a:srgbClr val="FFFF00"/>
              </a:solidFill>
              <a:latin typeface="Segoe Script" pitchFamily="66" charset="0"/>
              <a:cs typeface="Segoe UI Semibold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566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292679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547664" y="274638"/>
            <a:ext cx="446449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ru-RU" b="1" dirty="0" smtClean="0">
                <a:solidFill>
                  <a:schemeClr val="bg1"/>
                </a:solidFill>
                <a:latin typeface="Segoe Script" pitchFamily="66" charset="0"/>
              </a:rPr>
              <a:t>1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) 0,25 + 1,8 =</a:t>
            </a:r>
            <a:endParaRPr lang="ru-RU" sz="4000" b="1" dirty="0">
              <a:solidFill>
                <a:schemeClr val="bg1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9652" y="40466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2</a:t>
            </a: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,05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1547664" y="1393180"/>
            <a:ext cx="4608512" cy="82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/>
              </a:rPr>
              <a:t>2) 1,2 +10,25 =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Script" pitchFamily="66" charset="0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9492" y="1372242"/>
            <a:ext cx="2534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11,45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2215451"/>
            <a:ext cx="475252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3) 8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5 – 38,23 =</a:t>
            </a:r>
            <a:endParaRPr lang="ru-RU" sz="4000" b="1" dirty="0">
              <a:solidFill>
                <a:schemeClr val="bg1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300192" y="2215451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46,77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5057" y="3059182"/>
            <a:ext cx="3973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4) 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3,2 </a:t>
            </a: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· 5 =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4824028" y="3042655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/>
                <a:uLnTx/>
                <a:uFillTx/>
                <a:latin typeface="Segoe Script" pitchFamily="66" charset="0"/>
                <a:cs typeface="Times New Roman" pitchFamily="18" charset="0"/>
              </a:rPr>
              <a:t>16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3789040"/>
            <a:ext cx="4212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 pitchFamily="18" charset="0"/>
              </a:rPr>
              <a:t>5) 0,8 · 0,03=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cript" pitchFamily="66" charset="0"/>
              </a:rPr>
              <a:t>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32454" y="3746500"/>
            <a:ext cx="2097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0,024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465313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6) 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24,63:3 </a:t>
            </a: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=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9608" y="4653136"/>
            <a:ext cx="1619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Segoe UI Semibold" pitchFamily="34" charset="0"/>
              </a:rPr>
              <a:t>8,21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Segoe UI Semi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2454" y="5361022"/>
            <a:ext cx="2999986" cy="372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rId3" action="ppaction://hlinksldjump"/>
              </a:rPr>
              <a:t>Правило сложения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2454" y="5733256"/>
            <a:ext cx="235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Правило умножения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2454" y="6122352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Правило деления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0661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/>
      <p:bldP spid="18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31750"/>
            <a:ext cx="9292679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Заголовок 1"/>
          <p:cNvSpPr txBox="1">
            <a:spLocks/>
          </p:cNvSpPr>
          <p:nvPr/>
        </p:nvSpPr>
        <p:spPr bwMode="auto">
          <a:xfrm>
            <a:off x="1547664" y="274638"/>
            <a:ext cx="4464496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2pPr>
            <a:lvl3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3pPr>
            <a:lvl4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4pPr>
            <a:lvl5pPr algn="ctr" rtl="0" eaLnBrk="0" fontAlgn="base" hangingPunct="0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rebuchet MS" pitchFamily="34" charset="0"/>
              </a:defRPr>
            </a:lvl9pPr>
          </a:lstStyle>
          <a:p>
            <a:pPr algn="l"/>
            <a:r>
              <a:rPr lang="ru-RU" b="1" dirty="0" smtClean="0">
                <a:solidFill>
                  <a:schemeClr val="bg1"/>
                </a:solidFill>
                <a:latin typeface="Segoe Script" pitchFamily="66" charset="0"/>
              </a:rPr>
              <a:t>1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) 0,4 + 2,58 =</a:t>
            </a:r>
            <a:endParaRPr lang="ru-RU" sz="4000" b="1" dirty="0">
              <a:solidFill>
                <a:schemeClr val="bg1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829652" y="404664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2,98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 bwMode="auto">
          <a:xfrm>
            <a:off x="1547664" y="1393180"/>
            <a:ext cx="4608512" cy="822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  <a:cs typeface="+mn-cs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/>
              </a:rPr>
              <a:t>2) 10,2 +1,025 =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Segoe Script" pitchFamily="66" charset="0"/>
              <a:cs typeface="Times New Roman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069492" y="1372242"/>
            <a:ext cx="2534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11,225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547664" y="2215451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3) 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3,14 ·2 =</a:t>
            </a:r>
            <a:endParaRPr lang="ru-RU" sz="4000" b="1" dirty="0">
              <a:solidFill>
                <a:schemeClr val="bg1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968044" y="2215451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6,28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35057" y="3059182"/>
            <a:ext cx="397304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4) 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5,04 </a:t>
            </a: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· 5 =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327638" y="3033269"/>
            <a:ext cx="172863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25,2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547664" y="3789040"/>
            <a:ext cx="42124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 pitchFamily="18" charset="0"/>
              </a:rPr>
              <a:t>5) 0,06 · </a:t>
            </a:r>
            <a:r>
              <a:rPr lang="ru-RU" sz="4000" b="1" kern="0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1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Segoe Script" pitchFamily="66" charset="0"/>
                <a:cs typeface="Times New Roman" pitchFamily="18" charset="0"/>
              </a:rPr>
              <a:t>,3=</a:t>
            </a:r>
            <a:r>
              <a:rPr kumimoji="0" lang="ru-RU" sz="40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Segoe Script" pitchFamily="66" charset="0"/>
              </a:rPr>
              <a:t> </a:t>
            </a:r>
            <a:r>
              <a:rPr kumimoji="0" lang="ru-RU" sz="40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rPr>
              <a:t> </a:t>
            </a:r>
            <a:endParaRPr kumimoji="0" lang="ru-RU" sz="40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5532454" y="3746500"/>
            <a:ext cx="2097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0,078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547664" y="4653136"/>
            <a:ext cx="37444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6) </a:t>
            </a:r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5,35:5 </a:t>
            </a:r>
            <a:r>
              <a:rPr lang="ru-RU" sz="4000" b="1" dirty="0">
                <a:solidFill>
                  <a:schemeClr val="bg1"/>
                </a:solidFill>
                <a:latin typeface="Segoe Script" pitchFamily="66" charset="0"/>
                <a:cs typeface="Times New Roman" pitchFamily="18" charset="0"/>
              </a:rPr>
              <a:t>= 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259608" y="4653136"/>
            <a:ext cx="161976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Segoe UI Semibold" pitchFamily="34" charset="0"/>
              </a:rPr>
              <a:t>1,07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Segoe UI Semibold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532454" y="5361022"/>
            <a:ext cx="2999986" cy="3722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rId3" action="ppaction://hlinksldjump"/>
              </a:rPr>
              <a:t>Правило сложения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32454" y="5733256"/>
            <a:ext cx="23519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Правило умножения</a:t>
            </a:r>
            <a:endParaRPr lang="ru-RU" dirty="0">
              <a:solidFill>
                <a:srgbClr val="FFFF00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2454" y="6122352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" action="ppaction://noaction"/>
              </a:rPr>
              <a:t>Правило деления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24637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/>
      <p:bldP spid="18" grpId="0"/>
      <p:bldP spid="2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9"/>
            <a:ext cx="9292679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 bwMode="auto">
              <a:xfrm>
                <a:off x="1547664" y="274638"/>
                <a:ext cx="1872208" cy="114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2pPr>
                <a:lvl3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3pPr>
                <a:lvl4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4pPr>
                <a:lvl5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9pPr>
              </a:lstStyle>
              <a:p>
                <a:pPr algn="l"/>
                <a:r>
                  <a:rPr lang="ru-RU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1</a:t>
                </a: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𝟑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274638"/>
                <a:ext cx="1872208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10098" r="-5863" b="-53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394688" y="421401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9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 bwMode="auto">
              <a:xfrm>
                <a:off x="1547664" y="1393180"/>
                <a:ext cx="2106234" cy="822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  <m:t>𝟔</m:t>
                        </m:r>
                      </m:e>
                      <m:sup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 =</a:t>
                </a:r>
                <a:r>
                  <a:rPr kumimoji="0" lang="ru-RU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 </a:t>
                </a:r>
                <a:endParaRPr kumimoji="0" lang="ru-RU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Script" pitchFamily="66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1393180"/>
                <a:ext cx="2106234" cy="822271"/>
              </a:xfrm>
              <a:prstGeom prst="rect">
                <a:avLst/>
              </a:prstGeom>
              <a:blipFill rotWithShape="1">
                <a:blip r:embed="rId4"/>
                <a:stretch>
                  <a:fillRect l="-10435" t="-9701" r="-5797" b="-216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507534" y="1417638"/>
            <a:ext cx="2534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36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47664" y="2215451"/>
                <a:ext cx="197391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𝟕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215451"/>
                <a:ext cx="1973916" cy="721801"/>
              </a:xfrm>
              <a:prstGeom prst="rect">
                <a:avLst/>
              </a:prstGeom>
              <a:blipFill rotWithShape="1">
                <a:blip r:embed="rId5"/>
                <a:stretch>
                  <a:fillRect l="-11111" t="-10924" r="-6173" b="-369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394688" y="2125524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49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35057" y="3059182"/>
                <a:ext cx="2118841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𝟖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 </a:t>
                </a:r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057" y="3059182"/>
                <a:ext cx="2118841" cy="721801"/>
              </a:xfrm>
              <a:prstGeom prst="rect">
                <a:avLst/>
              </a:prstGeom>
              <a:blipFill rotWithShape="1">
                <a:blip r:embed="rId6"/>
                <a:stretch>
                  <a:fillRect l="-10375" t="-11017" r="-14697" b="-38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3534868" y="3042655"/>
            <a:ext cx="936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64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47664" y="3789040"/>
                <a:ext cx="245525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 pitchFamily="18" charset="0"/>
                  </a:rPr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𝟖</m:t>
                        </m:r>
                      </m:e>
                      <m:sup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 pitchFamily="18" charset="0"/>
                  </a:rPr>
                  <a:t>=</a:t>
                </a: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itchFamily="66" charset="0"/>
                  </a:rPr>
                  <a:t> </a:t>
                </a:r>
                <a:r>
                  <a:rPr kumimoji="0" lang="ru-RU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endParaRPr kumimoji="0" lang="ru-RU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789040"/>
                <a:ext cx="2455256" cy="721801"/>
              </a:xfrm>
              <a:prstGeom prst="rect">
                <a:avLst/>
              </a:prstGeom>
              <a:blipFill rotWithShape="1">
                <a:blip r:embed="rId7"/>
                <a:stretch>
                  <a:fillRect l="-8933" t="-11017" r="-1985" b="-38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726313" y="3822582"/>
            <a:ext cx="2097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0,64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47664" y="4653136"/>
                <a:ext cx="266429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6)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𝟎𝟒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 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653136"/>
                <a:ext cx="2664296" cy="721801"/>
              </a:xfrm>
              <a:prstGeom prst="rect">
                <a:avLst/>
              </a:prstGeom>
              <a:blipFill rotWithShape="1">
                <a:blip r:embed="rId8"/>
                <a:stretch>
                  <a:fillRect l="-8238" t="-10924" r="-13272" b="-369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063140" y="4667051"/>
            <a:ext cx="2309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Segoe UI Semibold" pitchFamily="34" charset="0"/>
              </a:rPr>
              <a:t>0,0016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Segoe UI Semibol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2454" y="6122352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rId9" action="ppaction://hlinksldjump"/>
              </a:rPr>
              <a:t>Квадрат числа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2281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/>
      <p:bldP spid="18" grpId="0"/>
      <p:bldP spid="2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479"/>
            <a:ext cx="9292679" cy="688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6" name="Заголовок 1"/>
              <p:cNvSpPr txBox="1">
                <a:spLocks/>
              </p:cNvSpPr>
              <p:nvPr/>
            </p:nvSpPr>
            <p:spPr bwMode="auto">
              <a:xfrm>
                <a:off x="1547664" y="274638"/>
                <a:ext cx="1872208" cy="114300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</a:bodyPr>
              <a:lstStyle>
                <a:lvl1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+mj-lt"/>
                    <a:ea typeface="+mj-ea"/>
                    <a:cs typeface="+mj-cs"/>
                  </a:defRPr>
                </a:lvl1pPr>
                <a:lvl2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2pPr>
                <a:lvl3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3pPr>
                <a:lvl4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4pPr>
                <a:lvl5pPr algn="ctr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5pPr>
                <a:lvl6pPr marL="4572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6pPr>
                <a:lvl7pPr marL="9144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7pPr>
                <a:lvl8pPr marL="13716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8pPr>
                <a:lvl9pPr marL="1828800" algn="ctr" rtl="0" eaLnBrk="1" fontAlgn="base" hangingPunct="1">
                  <a:spcBef>
                    <a:spcPct val="0"/>
                  </a:spcBef>
                  <a:spcAft>
                    <a:spcPct val="0"/>
                  </a:spcAft>
                  <a:defRPr sz="3600">
                    <a:solidFill>
                      <a:schemeClr val="tx2"/>
                    </a:solidFill>
                    <a:latin typeface="Trebuchet MS" pitchFamily="34" charset="0"/>
                  </a:defRPr>
                </a:lvl9pPr>
              </a:lstStyle>
              <a:p>
                <a:pPr algn="l"/>
                <a:r>
                  <a:rPr lang="ru-RU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1</a:t>
                </a: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𝟓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6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274638"/>
                <a:ext cx="1872208" cy="1143000"/>
              </a:xfrm>
              <a:prstGeom prst="rect">
                <a:avLst/>
              </a:prstGeom>
              <a:blipFill rotWithShape="1">
                <a:blip r:embed="rId3"/>
                <a:stretch>
                  <a:fillRect l="-10098" r="-5863" b="-5319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394688" y="421401"/>
            <a:ext cx="1800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25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Объект 2"/>
              <p:cNvSpPr txBox="1">
                <a:spLocks/>
              </p:cNvSpPr>
              <p:nvPr/>
            </p:nvSpPr>
            <p:spPr bwMode="auto">
              <a:xfrm>
                <a:off x="1547664" y="1393180"/>
                <a:ext cx="2106234" cy="822271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3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800">
                    <a:solidFill>
                      <a:schemeClr val="tx1"/>
                    </a:solidFill>
                    <a:latin typeface="+mn-lt"/>
                    <a:cs typeface="+mn-cs"/>
                  </a:defRPr>
                </a:lvl2pPr>
                <a:lvl3pPr marL="11430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•"/>
                  <a:defRPr sz="2400">
                    <a:solidFill>
                      <a:schemeClr val="tx1"/>
                    </a:solidFill>
                    <a:latin typeface="+mn-lt"/>
                    <a:cs typeface="+mn-cs"/>
                  </a:defRPr>
                </a:lvl3pPr>
                <a:lvl4pPr marL="16002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–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4pPr>
                <a:lvl5pPr marL="2057400" indent="-22860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5pPr>
                <a:lvl6pPr marL="25146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6pPr>
                <a:lvl7pPr marL="29718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7pPr>
                <a:lvl8pPr marL="34290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8pPr>
                <a:lvl9pPr marL="3886200" indent="-228600" algn="l" rtl="0" fontAlgn="base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+mn-lt"/>
                    <a:cs typeface="+mn-cs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2000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2)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</m:ctrlPr>
                      </m:sSupPr>
                      <m:e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  <m:t>𝟗</m:t>
                        </m:r>
                      </m:e>
                      <m:sup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 =</a:t>
                </a:r>
                <a:r>
                  <a:rPr kumimoji="0" lang="ru-RU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/>
                  </a:rPr>
                  <a:t> </a:t>
                </a:r>
                <a:endParaRPr kumimoji="0" lang="ru-RU" sz="40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Segoe Script" pitchFamily="66" charset="0"/>
                  <a:cs typeface="Times New Roman"/>
                </a:endParaRPr>
              </a:p>
            </p:txBody>
          </p:sp>
        </mc:Choice>
        <mc:Fallback xmlns="">
          <p:sp>
            <p:nvSpPr>
              <p:cNvPr id="9" name="Объект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1547664" y="1393180"/>
                <a:ext cx="2106234" cy="822271"/>
              </a:xfrm>
              <a:prstGeom prst="rect">
                <a:avLst/>
              </a:prstGeom>
              <a:blipFill rotWithShape="1">
                <a:blip r:embed="rId4"/>
                <a:stretch>
                  <a:fillRect l="-10435" t="-9701" r="-5797" b="-21642"/>
                </a:stretch>
              </a:blipFill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/>
          <p:cNvSpPr txBox="1"/>
          <p:nvPr/>
        </p:nvSpPr>
        <p:spPr>
          <a:xfrm>
            <a:off x="3507534" y="1417638"/>
            <a:ext cx="25349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81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1547664" y="2215451"/>
                <a:ext cx="230425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3)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𝟏𝟎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 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2215451"/>
                <a:ext cx="2304256" cy="721801"/>
              </a:xfrm>
              <a:prstGeom prst="rect">
                <a:avLst/>
              </a:prstGeom>
              <a:blipFill rotWithShape="1">
                <a:blip r:embed="rId5"/>
                <a:stretch>
                  <a:fillRect l="-9524" t="-10924" r="-4233" b="-369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4" name="TextBox 13"/>
          <p:cNvSpPr txBox="1"/>
          <p:nvPr/>
        </p:nvSpPr>
        <p:spPr>
          <a:xfrm>
            <a:off x="3794542" y="2207375"/>
            <a:ext cx="208823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100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5" name="TextBox 14"/>
              <p:cNvSpPr txBox="1"/>
              <p:nvPr/>
            </p:nvSpPr>
            <p:spPr>
              <a:xfrm>
                <a:off x="1535057" y="3059182"/>
                <a:ext cx="2676903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4)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𝟏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 </a:t>
                </a:r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 </a:t>
                </a:r>
              </a:p>
            </p:txBody>
          </p:sp>
        </mc:Choice>
        <mc:Fallback xmlns="">
          <p:sp>
            <p:nvSpPr>
              <p:cNvPr id="15" name="TextBox 1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35057" y="3059182"/>
                <a:ext cx="2676903" cy="721801"/>
              </a:xfrm>
              <a:prstGeom prst="rect">
                <a:avLst/>
              </a:prstGeom>
              <a:blipFill rotWithShape="1">
                <a:blip r:embed="rId6"/>
                <a:stretch>
                  <a:fillRect l="-8200" t="-11017" r="-8884" b="-38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6" name="TextBox 15"/>
          <p:cNvSpPr txBox="1"/>
          <p:nvPr/>
        </p:nvSpPr>
        <p:spPr>
          <a:xfrm>
            <a:off x="4178286" y="3059182"/>
            <a:ext cx="186420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4000" b="1" kern="0" noProof="0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0,01</a:t>
            </a:r>
            <a:endParaRPr kumimoji="0" lang="ru-RU" sz="4000" b="1" i="0" u="none" strike="noStrike" kern="0" cap="none" spc="0" normalizeH="0" baseline="0" noProof="0" dirty="0">
              <a:ln>
                <a:noFill/>
              </a:ln>
              <a:solidFill>
                <a:srgbClr val="FFFF00"/>
              </a:solidFill>
              <a:effectLst/>
              <a:uLnTx/>
              <a:uFillTx/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7" name="TextBox 16"/>
              <p:cNvSpPr txBox="1"/>
              <p:nvPr/>
            </p:nvSpPr>
            <p:spPr>
              <a:xfrm>
                <a:off x="1547664" y="3789040"/>
                <a:ext cx="245525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 pitchFamily="18" charset="0"/>
                  </a:rPr>
                  <a:t>5)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𝟒</m:t>
                        </m:r>
                      </m:e>
                      <m:sup>
                        <m:r>
                          <a:rPr kumimoji="0" lang="ru-RU" sz="4000" b="1" i="1" u="none" strike="noStrike" kern="0" cap="none" spc="0" normalizeH="0" baseline="0" noProof="0" smtClean="0">
                            <a:ln>
                              <a:noFill/>
                            </a:ln>
                            <a:solidFill>
                              <a:schemeClr val="bg1"/>
                            </a:solidFill>
                            <a:effectLst/>
                            <a:uLnTx/>
                            <a:uFillTx/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chemeClr val="bg1"/>
                    </a:solidFill>
                    <a:effectLst/>
                    <a:uLnTx/>
                    <a:uFillTx/>
                    <a:latin typeface="Segoe Script" pitchFamily="66" charset="0"/>
                    <a:cs typeface="Times New Roman" pitchFamily="18" charset="0"/>
                  </a:rPr>
                  <a:t>=</a:t>
                </a:r>
                <a:r>
                  <a:rPr kumimoji="0" lang="ru-RU" sz="4000" b="1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Segoe Script" pitchFamily="66" charset="0"/>
                  </a:rPr>
                  <a:t> </a:t>
                </a:r>
                <a:r>
                  <a:rPr kumimoji="0" lang="ru-RU" sz="40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</a:rPr>
                  <a:t> </a:t>
                </a:r>
                <a:endParaRPr kumimoji="0" lang="ru-RU" sz="40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</a:endParaRPr>
              </a:p>
            </p:txBody>
          </p:sp>
        </mc:Choice>
        <mc:Fallback xmlns=""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3789040"/>
                <a:ext cx="2455256" cy="721801"/>
              </a:xfrm>
              <a:prstGeom prst="rect">
                <a:avLst/>
              </a:prstGeom>
              <a:blipFill rotWithShape="1">
                <a:blip r:embed="rId7"/>
                <a:stretch>
                  <a:fillRect l="-8933" t="-11017" r="-1985" b="-3813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8" name="TextBox 17"/>
          <p:cNvSpPr txBox="1"/>
          <p:nvPr/>
        </p:nvSpPr>
        <p:spPr>
          <a:xfrm>
            <a:off x="3726313" y="3822582"/>
            <a:ext cx="209739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Times New Roman" pitchFamily="18" charset="0"/>
              </a:rPr>
              <a:t>0,16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Times New Roman" pitchFamily="18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2" name="TextBox 21"/>
              <p:cNvSpPr txBox="1"/>
              <p:nvPr/>
            </p:nvSpPr>
            <p:spPr>
              <a:xfrm>
                <a:off x="1547664" y="4653136"/>
                <a:ext cx="2664296" cy="72180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6)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</m:ctrlPr>
                      </m:sSupPr>
                      <m:e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𝟎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,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𝟎𝟐</m:t>
                        </m:r>
                      </m:e>
                      <m:sup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  <a:cs typeface="Times New Roman" pitchFamily="18" charset="0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  <a:cs typeface="Times New Roman" pitchFamily="18" charset="0"/>
                  </a:rPr>
                  <a:t>= 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  <a:cs typeface="Times New Roman" pitchFamily="18" charset="0"/>
                </a:endParaRPr>
              </a:p>
            </p:txBody>
          </p:sp>
        </mc:Choice>
        <mc:Fallback xmlns="">
          <p:sp>
            <p:nvSpPr>
              <p:cNvPr id="22" name="TextBox 2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547664" y="4653136"/>
                <a:ext cx="2664296" cy="721801"/>
              </a:xfrm>
              <a:prstGeom prst="rect">
                <a:avLst/>
              </a:prstGeom>
              <a:blipFill rotWithShape="1">
                <a:blip r:embed="rId8"/>
                <a:stretch>
                  <a:fillRect l="-8238" t="-10924" r="-13272" b="-3697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" name="TextBox 23"/>
          <p:cNvSpPr txBox="1"/>
          <p:nvPr/>
        </p:nvSpPr>
        <p:spPr>
          <a:xfrm>
            <a:off x="4063140" y="4667051"/>
            <a:ext cx="230906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  <a:cs typeface="Segoe UI Semibold" pitchFamily="34" charset="0"/>
              </a:rPr>
              <a:t>0,0004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  <a:cs typeface="Segoe UI Semibold" pitchFamily="34" charset="0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532454" y="6122352"/>
            <a:ext cx="21242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FF00"/>
                </a:solidFill>
                <a:hlinkClick r:id="rId9" action="ppaction://hlinksldjump"/>
              </a:rPr>
              <a:t>Квадрат числа</a:t>
            </a:r>
            <a:endParaRPr lang="ru-RU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45490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/>
      <p:bldP spid="14" grpId="0"/>
      <p:bldP spid="16" grpId="0"/>
      <p:bldP spid="18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547664" y="274638"/>
                <a:ext cx="3024336" cy="1143000"/>
              </a:xfrm>
            </p:spPr>
            <p:txBody>
              <a:bodyPr/>
              <a:lstStyle/>
              <a:p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 =</a:t>
                </a:r>
                <a:endParaRPr lang="ru-RU" sz="4000" b="1" dirty="0">
                  <a:solidFill>
                    <a:schemeClr val="bg1"/>
                  </a:solidFill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47664" y="274638"/>
                <a:ext cx="3024336" cy="1143000"/>
              </a:xfrm>
              <a:blipFill rotWithShape="1">
                <a:blip r:embed="rId2"/>
                <a:stretch>
                  <a:fillRect l="-3629" r="-3226" b="-90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91680" y="1600201"/>
                <a:ext cx="2754306" cy="892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 =</a:t>
                </a:r>
                <a:r>
                  <a:rPr lang="ru-RU" sz="4000" b="1" dirty="0" smtClean="0">
                    <a:solidFill>
                      <a:schemeClr val="bg1"/>
                    </a:solidFill>
                  </a:rPr>
                  <a:t> 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1680" y="1600201"/>
                <a:ext cx="2754306" cy="892696"/>
              </a:xfrm>
              <a:blipFill rotWithShape="1">
                <a:blip r:embed="rId3"/>
                <a:stretch>
                  <a:fillRect l="-7982" r="-2217" b="-3013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4445986" y="468435"/>
            <a:ext cx="12961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</a:rPr>
              <a:t>1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4375173" y="1654218"/>
                <a:ext cx="756084" cy="101431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𝟕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𝟏𝟎</m:t>
                          </m:r>
                        </m:den>
                      </m:f>
                    </m:oMath>
                  </m:oMathPara>
                </a14:m>
                <a:endParaRPr lang="ru-RU" sz="4400" b="1" dirty="0">
                  <a:solidFill>
                    <a:srgbClr val="FFFF00"/>
                  </a:solidFill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173" y="1654218"/>
                <a:ext cx="756084" cy="101431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63687" y="2681743"/>
                <a:ext cx="2611485" cy="9791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𝟕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= </a:t>
                </a: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7" y="2681743"/>
                <a:ext cx="2611485" cy="979114"/>
              </a:xfrm>
              <a:prstGeom prst="rect">
                <a:avLst/>
              </a:prstGeom>
              <a:blipFill rotWithShape="1">
                <a:blip r:embed="rId5"/>
                <a:stretch>
                  <a:fillRect l="-8159" r="-15618" b="-18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4375172" y="2662496"/>
                <a:ext cx="3005140" cy="9816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𝟕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+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𝟖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𝟐𝟖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bg1"/>
                    </a:solidFill>
                    <a:latin typeface="Segoe Script" pitchFamily="66" charset="0"/>
                  </a:rPr>
                  <a:t> =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375172" y="2662496"/>
                <a:ext cx="3005140" cy="981615"/>
              </a:xfrm>
              <a:prstGeom prst="rect">
                <a:avLst/>
              </a:prstGeom>
              <a:blipFill rotWithShape="1">
                <a:blip r:embed="rId6"/>
                <a:stretch>
                  <a:fillRect b="-18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6588224" y="2764266"/>
                <a:ext cx="792088" cy="90774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𝟏</m:t>
                          </m:r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𝟓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𝟐𝟖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FFFF00"/>
                  </a:solidFill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588224" y="2764266"/>
                <a:ext cx="792088" cy="907749"/>
              </a:xfrm>
              <a:prstGeom prst="rect">
                <a:avLst/>
              </a:prstGeom>
              <a:blipFill rotWithShape="1"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63687" y="3784923"/>
                <a:ext cx="2989528" cy="981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3600" b="1" dirty="0" smtClean="0">
                    <a:solidFill>
                      <a:schemeClr val="bg1"/>
                    </a:solidFill>
                    <a:latin typeface="Segoe Script" pitchFamily="66" charset="0"/>
                  </a:rPr>
                  <a:t>4</a:t>
                </a:r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𝟑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𝟏𝟎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=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7" y="3784923"/>
                <a:ext cx="2989528" cy="981487"/>
              </a:xfrm>
              <a:prstGeom prst="rect">
                <a:avLst/>
              </a:prstGeom>
              <a:blipFill rotWithShape="1">
                <a:blip r:embed="rId8"/>
                <a:stretch>
                  <a:fillRect l="-6110" r="-1629" b="-1863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4509590" y="3775754"/>
                <a:ext cx="2736304" cy="990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𝟔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-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𝟐𝟎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  <a:latin typeface="Segoe Script" pitchFamily="66" charset="0"/>
                  </a:rPr>
                  <a:t> = </a:t>
                </a:r>
                <a:endParaRPr lang="ru-RU" sz="3600" b="1" dirty="0">
                  <a:solidFill>
                    <a:srgbClr val="000000"/>
                  </a:solidFill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09590" y="3775754"/>
                <a:ext cx="2736304" cy="990656"/>
              </a:xfrm>
              <a:prstGeom prst="rect">
                <a:avLst/>
              </a:prstGeom>
              <a:blipFill rotWithShape="1">
                <a:blip r:embed="rId9"/>
                <a:stretch>
                  <a:fillRect r="-223" b="-1840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757008" y="3784923"/>
                <a:ext cx="504056" cy="101771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𝟐𝟎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FFFF00"/>
                  </a:solidFill>
                  <a:latin typeface="Segoe Script" pitchFamily="66" charset="0"/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757008" y="3784923"/>
                <a:ext cx="504056" cy="1017715"/>
              </a:xfrm>
              <a:prstGeom prst="rect">
                <a:avLst/>
              </a:prstGeom>
              <a:blipFill rotWithShape="1">
                <a:blip r:embed="rId10"/>
                <a:stretch>
                  <a:fillRect r="-1566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extBox 3"/>
          <p:cNvSpPr txBox="1"/>
          <p:nvPr/>
        </p:nvSpPr>
        <p:spPr>
          <a:xfrm>
            <a:off x="5278578" y="1807433"/>
            <a:ext cx="16651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  <a:latin typeface="Segoe Script" pitchFamily="66" charset="0"/>
              </a:rPr>
              <a:t>= 0,7</a:t>
            </a:r>
            <a:endParaRPr lang="ru-RU" sz="4000" b="1" dirty="0">
              <a:solidFill>
                <a:srgbClr val="FFFF00"/>
              </a:solidFill>
              <a:latin typeface="Segoe Script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10927" y="6021287"/>
            <a:ext cx="30378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1" action="ppaction://hlinksldjump"/>
              </a:rPr>
              <a:t>Правило сложения дробей с разными знаменателями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5407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2" grpId="0"/>
      <p:bldP spid="14" grpId="0"/>
      <p:bldP spid="16" grpId="0"/>
      <p:bldP spid="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Заголовок 1"/>
              <p:cNvSpPr>
                <a:spLocks noGrp="1"/>
              </p:cNvSpPr>
              <p:nvPr>
                <p:ph type="title"/>
              </p:nvPr>
            </p:nvSpPr>
            <p:spPr>
              <a:xfrm>
                <a:off x="1547664" y="274638"/>
                <a:ext cx="2592288" cy="1143000"/>
              </a:xfrm>
            </p:spPr>
            <p:txBody>
              <a:bodyPr/>
              <a:lstStyle/>
              <a:p>
                <a:r>
                  <a:rPr lang="ru-RU" sz="4000" b="1" dirty="0" smtClean="0">
                    <a:solidFill>
                      <a:schemeClr val="bg1"/>
                    </a:solidFill>
                  </a:rPr>
                  <a:t>1) 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𝟒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 =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2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1547664" y="274638"/>
                <a:ext cx="2592288" cy="1143000"/>
              </a:xfrm>
              <a:blipFill rotWithShape="1">
                <a:blip r:embed="rId2"/>
                <a:stretch>
                  <a:fillRect b="-319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Объект 2"/>
              <p:cNvSpPr>
                <a:spLocks noGrp="1"/>
              </p:cNvSpPr>
              <p:nvPr>
                <p:ph idx="1"/>
              </p:nvPr>
            </p:nvSpPr>
            <p:spPr>
              <a:xfrm>
                <a:off x="1691680" y="1600201"/>
                <a:ext cx="2376264" cy="89269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r>
                  <a:rPr lang="ru-RU" sz="4000" b="1" dirty="0" smtClean="0">
                    <a:solidFill>
                      <a:schemeClr val="bg1"/>
                    </a:solidFill>
                  </a:rPr>
                  <a:t>2)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𝟔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𝟏𝟐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4000" b="1" dirty="0" smtClean="0">
                    <a:solidFill>
                      <a:schemeClr val="bg1"/>
                    </a:solidFill>
                  </a:rPr>
                  <a:t> = 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3" name="Объект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91680" y="1600201"/>
                <a:ext cx="2376264" cy="892696"/>
              </a:xfrm>
              <a:blipFill rotWithShape="1">
                <a:blip r:embed="rId3"/>
                <a:stretch>
                  <a:fillRect l="-9254" r="-8740" b="-2260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067944" y="332656"/>
                <a:ext cx="540060" cy="101309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𝟒</m:t>
                          </m:r>
                        </m:num>
                        <m:den>
                          <m: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𝟖𝟏</m:t>
                          </m:r>
                        </m:den>
                      </m:f>
                    </m:oMath>
                  </m:oMathPara>
                </a14:m>
                <a:endParaRPr lang="ru-RU" sz="32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4" y="332656"/>
                <a:ext cx="540060" cy="1013098"/>
              </a:xfrm>
              <a:prstGeom prst="rect">
                <a:avLst/>
              </a:prstGeom>
              <a:blipFill rotWithShape="1">
                <a:blip r:embed="rId4"/>
                <a:stretch>
                  <a:fillRect r="-7865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710289" y="1606997"/>
                <a:ext cx="756084" cy="101752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32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3200" b="1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3200" b="1" i="1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𝟏𝟕</m:t>
                          </m:r>
                        </m:den>
                      </m:f>
                    </m:oMath>
                  </m:oMathPara>
                </a14:m>
                <a:endParaRPr lang="ru-RU" sz="44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10289" y="1606997"/>
                <a:ext cx="756084" cy="1017523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63688" y="2681743"/>
                <a:ext cx="2160240" cy="981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4000" b="1" dirty="0" smtClean="0">
                    <a:solidFill>
                      <a:schemeClr val="bg1"/>
                    </a:solidFill>
                  </a:rPr>
                  <a:t>3)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= </a:t>
                </a:r>
                <a:endParaRPr lang="ru-RU" sz="4000" b="1" dirty="0">
                  <a:solidFill>
                    <a:srgbClr val="000000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8" y="2681743"/>
                <a:ext cx="2160240" cy="981487"/>
              </a:xfrm>
              <a:prstGeom prst="rect">
                <a:avLst/>
              </a:prstGeom>
              <a:blipFill rotWithShape="1">
                <a:blip r:embed="rId6"/>
                <a:stretch>
                  <a:fillRect l="-9859" r="-9014" b="-1180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3896925" y="2681743"/>
                <a:ext cx="1467163" cy="9877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ru-RU" sz="3600" b="1" dirty="0">
                    <a:solidFill>
                      <a:schemeClr val="bg1"/>
                    </a:solidFill>
                  </a:rPr>
                  <a:t> =</a:t>
                </a: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96925" y="2681743"/>
                <a:ext cx="1467163" cy="987706"/>
              </a:xfrm>
              <a:prstGeom prst="rect">
                <a:avLst/>
              </a:prstGeom>
              <a:blipFill rotWithShape="1">
                <a:blip r:embed="rId7"/>
                <a:stretch>
                  <a:fillRect r="-9544" b="-1172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5348935" y="2782538"/>
                <a:ext cx="792088" cy="90197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𝟏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48935" y="2782538"/>
                <a:ext cx="792088" cy="901978"/>
              </a:xfrm>
              <a:prstGeom prst="rect">
                <a:avLst/>
              </a:prstGeom>
              <a:blipFill rotWithShape="1">
                <a:blip r:embed="rId8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TextBox 12"/>
              <p:cNvSpPr txBox="1"/>
              <p:nvPr/>
            </p:nvSpPr>
            <p:spPr>
              <a:xfrm>
                <a:off x="1763687" y="3789040"/>
                <a:ext cx="2304257" cy="99065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3600" b="1" dirty="0" smtClean="0">
                    <a:solidFill>
                      <a:schemeClr val="bg1"/>
                    </a:solidFill>
                  </a:rPr>
                  <a:t>4</a:t>
                </a:r>
                <a:r>
                  <a:rPr lang="ru-RU" sz="4000" b="1" dirty="0">
                    <a:solidFill>
                      <a:schemeClr val="bg1"/>
                    </a:solidFill>
                  </a:rPr>
                  <a:t>)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: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𝟏𝟖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=</a:t>
                </a:r>
              </a:p>
            </p:txBody>
          </p:sp>
        </mc:Choice>
        <mc:Fallback xmlns="">
          <p:sp>
            <p:nvSpPr>
              <p:cNvPr id="13" name="TextBox 1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63687" y="3789040"/>
                <a:ext cx="2304257" cy="990656"/>
              </a:xfrm>
              <a:prstGeom prst="rect">
                <a:avLst/>
              </a:prstGeom>
              <a:blipFill rotWithShape="1">
                <a:blip r:embed="rId9"/>
                <a:stretch>
                  <a:fillRect l="-7937" r="-5556" b="-12346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4" name="TextBox 13"/>
              <p:cNvSpPr txBox="1"/>
              <p:nvPr/>
            </p:nvSpPr>
            <p:spPr>
              <a:xfrm>
                <a:off x="3945808" y="3829063"/>
                <a:ext cx="1768688" cy="102021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𝟓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𝟗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·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𝟏𝟖</m:t>
                        </m:r>
                      </m:num>
                      <m:den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𝟏𝟓</m:t>
                        </m:r>
                      </m:den>
                    </m:f>
                  </m:oMath>
                </a14:m>
                <a:r>
                  <a:rPr lang="ru-RU" sz="4000" b="1" dirty="0">
                    <a:solidFill>
                      <a:schemeClr val="bg1"/>
                    </a:solidFill>
                  </a:rPr>
                  <a:t> = </a:t>
                </a:r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14" name="TextBox 1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45808" y="3829063"/>
                <a:ext cx="1768688" cy="1020216"/>
              </a:xfrm>
              <a:prstGeom prst="rect">
                <a:avLst/>
              </a:prstGeom>
              <a:blipFill rotWithShape="1">
                <a:blip r:embed="rId10"/>
                <a:stretch>
                  <a:fillRect r="-15172" b="-898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6" name="TextBox 15"/>
              <p:cNvSpPr txBox="1"/>
              <p:nvPr/>
            </p:nvSpPr>
            <p:spPr>
              <a:xfrm>
                <a:off x="6466373" y="3857446"/>
                <a:ext cx="1164858" cy="9017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</m:ctrlPr>
                        </m:fPr>
                        <m:num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𝟐</m:t>
                          </m:r>
                        </m:num>
                        <m:den>
                          <m:r>
                            <a:rPr lang="ru-RU" sz="2800" b="1" i="1" smtClean="0">
                              <a:solidFill>
                                <a:srgbClr val="FFFF00"/>
                              </a:solidFill>
                              <a:latin typeface="Cambria Math"/>
                            </a:rPr>
                            <m:t>𝟑</m:t>
                          </m:r>
                        </m:den>
                      </m:f>
                    </m:oMath>
                  </m:oMathPara>
                </a14:m>
                <a:endParaRPr lang="ru-RU" sz="2800" b="1" dirty="0">
                  <a:solidFill>
                    <a:srgbClr val="FFFF00"/>
                  </a:solidFill>
                </a:endParaRPr>
              </a:p>
            </p:txBody>
          </p:sp>
        </mc:Choice>
        <mc:Fallback xmlns=""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66373" y="3857446"/>
                <a:ext cx="1164858" cy="901785"/>
              </a:xfrm>
              <a:prstGeom prst="rect">
                <a:avLst/>
              </a:prstGeom>
              <a:blipFill rotWithShape="1">
                <a:blip r:embed="rId11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067943" y="1556792"/>
                <a:ext cx="1816355" cy="106772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4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·</m:t>
                        </m:r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·</m:t>
                        </m:r>
                        <m:r>
                          <a:rPr lang="ru-RU" sz="44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𝟏𝟕</m:t>
                        </m:r>
                      </m:den>
                    </m:f>
                  </m:oMath>
                </a14:m>
                <a:r>
                  <a:rPr lang="ru-RU" sz="4400" b="1" dirty="0">
                    <a:solidFill>
                      <a:schemeClr val="bg1"/>
                    </a:solidFill>
                  </a:rPr>
                  <a:t> =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067943" y="1556792"/>
                <a:ext cx="1816355" cy="1067728"/>
              </a:xfrm>
              <a:prstGeom prst="rect">
                <a:avLst/>
              </a:prstGeom>
              <a:blipFill rotWithShape="1">
                <a:blip r:embed="rId12"/>
                <a:stretch>
                  <a:fillRect b="-11932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5540098" y="3838232"/>
                <a:ext cx="1491317" cy="98148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14:m>
                  <m:oMath xmlns:m="http://schemas.openxmlformats.org/officeDocument/2006/math">
                    <m:f>
                      <m:fPr>
                        <m:ctrlP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</m:ctrlPr>
                      </m:fPr>
                      <m:num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·</m:t>
                        </m:r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𝟐</m:t>
                        </m:r>
                      </m:num>
                      <m:den>
                        <m:r>
                          <a:rPr lang="ru-RU" sz="4000" b="1" i="1" smtClean="0">
                            <a:solidFill>
                              <a:schemeClr val="bg1"/>
                            </a:solidFill>
                            <a:latin typeface="Cambria Math"/>
                          </a:rPr>
                          <m:t>𝟏</m:t>
                        </m:r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·</m:t>
                        </m:r>
                        <m:r>
                          <a:rPr lang="ru-RU" sz="4000" b="1" i="1">
                            <a:solidFill>
                              <a:schemeClr val="bg1"/>
                            </a:solidFill>
                            <a:latin typeface="Cambria Math"/>
                          </a:rPr>
                          <m:t>𝟑</m:t>
                        </m:r>
                      </m:den>
                    </m:f>
                  </m:oMath>
                </a14:m>
                <a:r>
                  <a:rPr lang="ru-RU" sz="4800" b="1" dirty="0">
                    <a:solidFill>
                      <a:schemeClr val="bg1"/>
                    </a:solidFill>
                  </a:rPr>
                  <a:t> =</a:t>
                </a:r>
                <a:endParaRPr lang="ru-RU" sz="4000" b="1" dirty="0">
                  <a:solidFill>
                    <a:schemeClr val="bg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40098" y="3838232"/>
                <a:ext cx="1491317" cy="981487"/>
              </a:xfrm>
              <a:prstGeom prst="rect">
                <a:avLst/>
              </a:prstGeom>
              <a:blipFill rotWithShape="1">
                <a:blip r:embed="rId13"/>
                <a:stretch>
                  <a:fillRect t="-10559" r="-1230" b="-20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extBox 7"/>
          <p:cNvSpPr txBox="1"/>
          <p:nvPr/>
        </p:nvSpPr>
        <p:spPr>
          <a:xfrm>
            <a:off x="3779912" y="5301208"/>
            <a:ext cx="46085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4" action="ppaction://hlinksldjump"/>
              </a:rPr>
              <a:t>Правило умножения дробей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896925" y="5670540"/>
            <a:ext cx="38434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  <a:hlinkClick r:id="rId15" action="ppaction://hlinksldjump"/>
              </a:rPr>
              <a:t>Правило деления дробей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3736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11" grpId="0"/>
      <p:bldP spid="12" grpId="0"/>
      <p:bldP spid="14" grpId="0"/>
      <p:bldP spid="16" grpId="0"/>
      <p:bldP spid="4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8892480" cy="1143000"/>
          </a:xfrm>
        </p:spPr>
        <p:txBody>
          <a:bodyPr/>
          <a:lstStyle/>
          <a:p>
            <a:pPr eaLnBrk="1" hangingPunct="1"/>
            <a:r>
              <a:rPr lang="ru-RU" sz="4000" b="1" dirty="0" smtClean="0">
                <a:solidFill>
                  <a:schemeClr val="bg1"/>
                </a:solidFill>
                <a:latin typeface="Segoe Script" pitchFamily="66" charset="0"/>
              </a:rPr>
              <a:t>Округлите число до сотых</a:t>
            </a:r>
          </a:p>
        </p:txBody>
      </p:sp>
      <p:sp>
        <p:nvSpPr>
          <p:cNvPr id="13315" name="Объект 2"/>
          <p:cNvSpPr>
            <a:spLocks noGrp="1"/>
          </p:cNvSpPr>
          <p:nvPr>
            <p:ph idx="1"/>
          </p:nvPr>
        </p:nvSpPr>
        <p:spPr>
          <a:xfrm>
            <a:off x="1476375" y="1125538"/>
            <a:ext cx="2519363" cy="5000625"/>
          </a:xfrm>
        </p:spPr>
        <p:txBody>
          <a:bodyPr/>
          <a:lstStyle/>
          <a:p>
            <a:pPr marL="514350" indent="-514350" eaLnBrk="1" hangingPunct="1">
              <a:lnSpc>
                <a:spcPct val="150000"/>
              </a:lnSpc>
              <a:buFontTx/>
              <a:buAutoNum type="arabicParenR"/>
            </a:pPr>
            <a:r>
              <a:rPr lang="ru-RU" sz="4000" b="1" dirty="0" smtClean="0">
                <a:solidFill>
                  <a:schemeClr val="bg1"/>
                </a:solidFill>
              </a:rPr>
              <a:t>45,896 ≈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arenR"/>
            </a:pPr>
            <a:r>
              <a:rPr lang="ru-RU" sz="4000" b="1" dirty="0" smtClean="0">
                <a:solidFill>
                  <a:schemeClr val="bg1"/>
                </a:solidFill>
              </a:rPr>
              <a:t>2,9874 ≈ 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arenR"/>
            </a:pPr>
            <a:r>
              <a:rPr lang="ru-RU" sz="4000" b="1" dirty="0" smtClean="0">
                <a:solidFill>
                  <a:schemeClr val="bg1"/>
                </a:solidFill>
              </a:rPr>
              <a:t>12,865</a:t>
            </a:r>
            <a:r>
              <a:rPr lang="ru-RU" sz="4000" dirty="0" smtClean="0">
                <a:solidFill>
                  <a:schemeClr val="bg1"/>
                </a:solidFill>
              </a:rPr>
              <a:t>≈</a:t>
            </a:r>
          </a:p>
          <a:p>
            <a:pPr marL="514350" indent="-514350" eaLnBrk="1" hangingPunct="1">
              <a:lnSpc>
                <a:spcPct val="150000"/>
              </a:lnSpc>
              <a:buFontTx/>
              <a:buAutoNum type="arabicParenR"/>
            </a:pPr>
            <a:r>
              <a:rPr lang="ru-RU" sz="4000" b="1" dirty="0" smtClean="0">
                <a:solidFill>
                  <a:schemeClr val="bg1"/>
                </a:solidFill>
              </a:rPr>
              <a:t>0,556</a:t>
            </a:r>
            <a:r>
              <a:rPr lang="ru-RU" sz="4000" dirty="0" smtClean="0">
                <a:solidFill>
                  <a:schemeClr val="bg1"/>
                </a:solidFill>
              </a:rPr>
              <a:t>≈</a:t>
            </a:r>
          </a:p>
        </p:txBody>
      </p:sp>
      <p:sp>
        <p:nvSpPr>
          <p:cNvPr id="13316" name="TextBox 3"/>
          <p:cNvSpPr txBox="1">
            <a:spLocks noChangeArrowheads="1"/>
          </p:cNvSpPr>
          <p:nvPr/>
        </p:nvSpPr>
        <p:spPr bwMode="auto">
          <a:xfrm>
            <a:off x="3995738" y="1268413"/>
            <a:ext cx="1512887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FF00"/>
                </a:solidFill>
              </a:rPr>
              <a:t>45,90</a:t>
            </a:r>
            <a:endParaRPr lang="ru-RU" sz="4000" b="1" dirty="0">
              <a:solidFill>
                <a:srgbClr val="FFFF00"/>
              </a:solidFill>
            </a:endParaRPr>
          </a:p>
        </p:txBody>
      </p:sp>
      <p:sp>
        <p:nvSpPr>
          <p:cNvPr id="13317" name="TextBox 4"/>
          <p:cNvSpPr txBox="1">
            <a:spLocks noChangeArrowheads="1"/>
          </p:cNvSpPr>
          <p:nvPr/>
        </p:nvSpPr>
        <p:spPr bwMode="auto">
          <a:xfrm>
            <a:off x="3995738" y="2349500"/>
            <a:ext cx="1439862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</a:rPr>
              <a:t>2,99</a:t>
            </a:r>
          </a:p>
        </p:txBody>
      </p:sp>
      <p:sp>
        <p:nvSpPr>
          <p:cNvPr id="13318" name="TextBox 5"/>
          <p:cNvSpPr txBox="1">
            <a:spLocks noChangeArrowheads="1"/>
          </p:cNvSpPr>
          <p:nvPr/>
        </p:nvSpPr>
        <p:spPr bwMode="auto">
          <a:xfrm>
            <a:off x="3851275" y="3324225"/>
            <a:ext cx="158432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</a:rPr>
              <a:t>12,87</a:t>
            </a:r>
          </a:p>
        </p:txBody>
      </p:sp>
      <p:sp>
        <p:nvSpPr>
          <p:cNvPr id="13319" name="TextBox 7"/>
          <p:cNvSpPr txBox="1">
            <a:spLocks noChangeArrowheads="1"/>
          </p:cNvSpPr>
          <p:nvPr/>
        </p:nvSpPr>
        <p:spPr bwMode="auto">
          <a:xfrm>
            <a:off x="3635375" y="4437063"/>
            <a:ext cx="1512888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sz="4000" b="1" dirty="0">
                <a:solidFill>
                  <a:srgbClr val="FFFF00"/>
                </a:solidFill>
              </a:rPr>
              <a:t>0,56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516216" y="5799137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dirty="0">
                <a:solidFill>
                  <a:srgbClr val="000000"/>
                </a:solidFill>
                <a:hlinkClick r:id="" action="ppaction://noaction"/>
              </a:rPr>
              <a:t>Правило округления</a:t>
            </a:r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435600" y="1268413"/>
            <a:ext cx="1800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≈ 45,9</a:t>
            </a:r>
            <a:endParaRPr lang="ru-RU" sz="40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839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6" grpId="0"/>
      <p:bldP spid="13317" grpId="0"/>
      <p:bldP spid="13318" grpId="0"/>
      <p:bldP spid="13319" grpId="0"/>
      <p:bldP spid="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774</Words>
  <Application>Microsoft Office PowerPoint</Application>
  <PresentationFormat>Экран (4:3)</PresentationFormat>
  <Paragraphs>129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1)  1/5 + 4/5 =</vt:lpstr>
      <vt:lpstr>1)  1/9 · 4/9 =</vt:lpstr>
      <vt:lpstr>Округлите число до сотых</vt:lpstr>
      <vt:lpstr>Правило сложения десятичных дробей</vt:lpstr>
      <vt:lpstr>Презентация PowerPoint</vt:lpstr>
      <vt:lpstr>0,8-0,593 =</vt:lpstr>
      <vt:lpstr>Правило умножения десятичных дробей</vt:lpstr>
      <vt:lpstr>Правило деления на десятичную дробь:</vt:lpstr>
      <vt:lpstr>Квадрат числа</vt:lpstr>
      <vt:lpstr>Правило округления чисел</vt:lpstr>
      <vt:lpstr>Правило сложения дробей с разными знаменателями</vt:lpstr>
      <vt:lpstr>Правило умножения дробей</vt:lpstr>
      <vt:lpstr>Правило деления дробей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xxx</dc:creator>
  <cp:lastModifiedBy>xxx</cp:lastModifiedBy>
  <cp:revision>3</cp:revision>
  <dcterms:created xsi:type="dcterms:W3CDTF">2020-01-02T14:58:33Z</dcterms:created>
  <dcterms:modified xsi:type="dcterms:W3CDTF">2020-01-02T15:26:48Z</dcterms:modified>
</cp:coreProperties>
</file>