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6" r:id="rId4"/>
    <p:sldId id="260" r:id="rId5"/>
    <p:sldId id="257" r:id="rId6"/>
    <p:sldId id="262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sch-6.edusite.ru/DswMedia/viktorinadlya7-8klassa_bezopasnost-shkol-nikovvsetiinternet_.pdf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14290"/>
            <a:ext cx="8643998" cy="1714512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Соберите </a:t>
            </a:r>
            <a:r>
              <a:rPr lang="ru-RU" b="1" u="sng" dirty="0" err="1" smtClean="0">
                <a:latin typeface="Times New Roman" pitchFamily="18" charset="0"/>
                <a:cs typeface="Times New Roman" pitchFamily="18" charset="0"/>
              </a:rPr>
              <a:t>пазл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и определите тему классного часа.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Саглай\Desktop\36170372.si2ltr164h.W665.jpg"/>
          <p:cNvPicPr/>
          <p:nvPr/>
        </p:nvPicPr>
        <p:blipFill>
          <a:blip r:embed="rId2" cstate="print"/>
          <a:srcRect r="66667" b="66667"/>
          <a:stretch>
            <a:fillRect/>
          </a:stretch>
        </p:blipFill>
        <p:spPr bwMode="auto">
          <a:xfrm>
            <a:off x="0" y="1142984"/>
            <a:ext cx="1785918" cy="2252674"/>
          </a:xfrm>
          <a:prstGeom prst="rect">
            <a:avLst/>
          </a:prstGeom>
          <a:noFill/>
        </p:spPr>
      </p:pic>
      <p:pic>
        <p:nvPicPr>
          <p:cNvPr id="5" name="Рисунок 4" descr="C:\Users\Саглай\Desktop\36170372.si2ltr164h.W665.jpg"/>
          <p:cNvPicPr/>
          <p:nvPr/>
        </p:nvPicPr>
        <p:blipFill>
          <a:blip r:embed="rId3" cstate="print"/>
          <a:srcRect l="66667" t="65000"/>
          <a:stretch>
            <a:fillRect/>
          </a:stretch>
        </p:blipFill>
        <p:spPr bwMode="auto">
          <a:xfrm>
            <a:off x="2500298" y="1928802"/>
            <a:ext cx="1928826" cy="1785950"/>
          </a:xfrm>
          <a:prstGeom prst="rect">
            <a:avLst/>
          </a:prstGeom>
          <a:noFill/>
        </p:spPr>
      </p:pic>
      <p:pic>
        <p:nvPicPr>
          <p:cNvPr id="6" name="Рисунок 5" descr="C:\Users\Саглай\Desktop\36170372.si2ltr164h.W665.jpg"/>
          <p:cNvPicPr/>
          <p:nvPr/>
        </p:nvPicPr>
        <p:blipFill>
          <a:blip r:embed="rId2" cstate="print"/>
          <a:srcRect l="66667" t="33333" b="33333"/>
          <a:stretch>
            <a:fillRect/>
          </a:stretch>
        </p:blipFill>
        <p:spPr bwMode="auto">
          <a:xfrm>
            <a:off x="4786314" y="2071678"/>
            <a:ext cx="2000264" cy="2000264"/>
          </a:xfrm>
          <a:prstGeom prst="rect">
            <a:avLst/>
          </a:prstGeom>
          <a:noFill/>
        </p:spPr>
      </p:pic>
      <p:pic>
        <p:nvPicPr>
          <p:cNvPr id="7" name="Рисунок 6" descr="C:\Users\Саглай\Desktop\36170372.si2ltr164h.W665.jpg"/>
          <p:cNvPicPr/>
          <p:nvPr/>
        </p:nvPicPr>
        <p:blipFill>
          <a:blip r:embed="rId2" cstate="print"/>
          <a:srcRect l="33333" r="33333" b="66667"/>
          <a:stretch>
            <a:fillRect/>
          </a:stretch>
        </p:blipFill>
        <p:spPr bwMode="auto">
          <a:xfrm>
            <a:off x="7143768" y="1357298"/>
            <a:ext cx="1714512" cy="1895484"/>
          </a:xfrm>
          <a:prstGeom prst="rect">
            <a:avLst/>
          </a:prstGeom>
          <a:noFill/>
        </p:spPr>
      </p:pic>
      <p:pic>
        <p:nvPicPr>
          <p:cNvPr id="8" name="Рисунок 7" descr="C:\Users\Саглай\Desktop\36170372.si2ltr164h.W665.jpg"/>
          <p:cNvPicPr/>
          <p:nvPr/>
        </p:nvPicPr>
        <p:blipFill>
          <a:blip r:embed="rId4" cstate="print"/>
          <a:srcRect t="31667" r="66667" b="33333"/>
          <a:stretch>
            <a:fillRect/>
          </a:stretch>
        </p:blipFill>
        <p:spPr bwMode="auto">
          <a:xfrm>
            <a:off x="357158" y="4214818"/>
            <a:ext cx="2000264" cy="2286016"/>
          </a:xfrm>
          <a:prstGeom prst="rect">
            <a:avLst/>
          </a:prstGeom>
          <a:noFill/>
        </p:spPr>
      </p:pic>
      <p:pic>
        <p:nvPicPr>
          <p:cNvPr id="9" name="Рисунок 8" descr="C:\Users\Саглай\Desktop\36170372.si2ltr164h.W665.jpg"/>
          <p:cNvPicPr/>
          <p:nvPr/>
        </p:nvPicPr>
        <p:blipFill>
          <a:blip r:embed="rId2" cstate="print"/>
          <a:srcRect l="33333" t="66667" r="33333"/>
          <a:stretch>
            <a:fillRect/>
          </a:stretch>
        </p:blipFill>
        <p:spPr bwMode="auto">
          <a:xfrm>
            <a:off x="4929190" y="4572008"/>
            <a:ext cx="1714512" cy="1824046"/>
          </a:xfrm>
          <a:prstGeom prst="rect">
            <a:avLst/>
          </a:prstGeom>
          <a:noFill/>
        </p:spPr>
      </p:pic>
      <p:pic>
        <p:nvPicPr>
          <p:cNvPr id="10" name="Рисунок 9" descr="C:\Users\Саглай\Desktop\36170372.si2ltr164h.W665.jpg"/>
          <p:cNvPicPr/>
          <p:nvPr/>
        </p:nvPicPr>
        <p:blipFill>
          <a:blip r:embed="rId2" cstate="print"/>
          <a:srcRect l="66667" b="66667"/>
          <a:stretch>
            <a:fillRect/>
          </a:stretch>
        </p:blipFill>
        <p:spPr bwMode="auto">
          <a:xfrm flipH="1">
            <a:off x="2500298" y="4429132"/>
            <a:ext cx="1857388" cy="1714512"/>
          </a:xfrm>
          <a:prstGeom prst="rect">
            <a:avLst/>
          </a:prstGeom>
          <a:noFill/>
        </p:spPr>
      </p:pic>
      <p:pic>
        <p:nvPicPr>
          <p:cNvPr id="11" name="Рисунок 10" descr="C:\Users\Саглай\Desktop\36170372.si2ltr164h.W665.jpg"/>
          <p:cNvPicPr/>
          <p:nvPr/>
        </p:nvPicPr>
        <p:blipFill>
          <a:blip r:embed="rId2" cstate="print"/>
          <a:srcRect t="66667" r="66667"/>
          <a:stretch>
            <a:fillRect/>
          </a:stretch>
        </p:blipFill>
        <p:spPr bwMode="auto">
          <a:xfrm>
            <a:off x="6643702" y="3357562"/>
            <a:ext cx="2214578" cy="2428892"/>
          </a:xfrm>
          <a:prstGeom prst="rect">
            <a:avLst/>
          </a:prstGeom>
          <a:noFill/>
        </p:spPr>
      </p:pic>
      <p:pic>
        <p:nvPicPr>
          <p:cNvPr id="12" name="Рисунок 11" descr="C:\Users\Саглай\Desktop\36170372.si2ltr164h.W665.jpg"/>
          <p:cNvPicPr/>
          <p:nvPr/>
        </p:nvPicPr>
        <p:blipFill>
          <a:blip r:embed="rId2" cstate="print"/>
          <a:srcRect l="33333" r="33333" b="66667"/>
          <a:stretch>
            <a:fillRect/>
          </a:stretch>
        </p:blipFill>
        <p:spPr bwMode="auto">
          <a:xfrm>
            <a:off x="7072330" y="1428736"/>
            <a:ext cx="1714512" cy="18954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6" name="Рисунок 5" descr="36170372.si2ltr164h.W665"/>
          <p:cNvPicPr>
            <a:picLocks noChangeAspect="1" noChangeArrowheads="1"/>
          </p:cNvPicPr>
          <p:nvPr/>
        </p:nvPicPr>
        <p:blipFill>
          <a:blip r:embed="rId2"/>
          <a:srcRect l="33333" t="66667" r="33333"/>
          <a:stretch>
            <a:fillRect/>
          </a:stretch>
        </p:blipFill>
        <p:spPr bwMode="auto">
          <a:xfrm>
            <a:off x="3857620" y="5214950"/>
            <a:ext cx="1824046" cy="2038360"/>
          </a:xfrm>
          <a:prstGeom prst="rect">
            <a:avLst/>
          </a:prstGeom>
          <a:noFill/>
        </p:spPr>
      </p:pic>
      <p:pic>
        <p:nvPicPr>
          <p:cNvPr id="12289" name="Рисунок 3" descr="36170372.si2ltr164h.W665"/>
          <p:cNvPicPr>
            <a:picLocks noChangeAspect="1" noChangeArrowheads="1"/>
          </p:cNvPicPr>
          <p:nvPr/>
        </p:nvPicPr>
        <p:blipFill>
          <a:blip r:embed="rId2"/>
          <a:srcRect l="66667" t="33333" b="33333"/>
          <a:stretch>
            <a:fillRect/>
          </a:stretch>
        </p:blipFill>
        <p:spPr bwMode="auto">
          <a:xfrm>
            <a:off x="5786446" y="2928934"/>
            <a:ext cx="1928826" cy="2286016"/>
          </a:xfrm>
          <a:prstGeom prst="rect">
            <a:avLst/>
          </a:prstGeom>
          <a:noFill/>
        </p:spPr>
      </p:pic>
      <p:pic>
        <p:nvPicPr>
          <p:cNvPr id="12295" name="Рисунок 9" descr="36170372.si2ltr164h.W665"/>
          <p:cNvPicPr>
            <a:picLocks noChangeAspect="1" noChangeArrowheads="1"/>
          </p:cNvPicPr>
          <p:nvPr/>
        </p:nvPicPr>
        <p:blipFill>
          <a:blip r:embed="rId3"/>
          <a:srcRect t="31667" r="66667" b="33333"/>
          <a:stretch>
            <a:fillRect/>
          </a:stretch>
        </p:blipFill>
        <p:spPr bwMode="auto">
          <a:xfrm>
            <a:off x="1714480" y="2714620"/>
            <a:ext cx="2370337" cy="2442580"/>
          </a:xfrm>
          <a:prstGeom prst="rect">
            <a:avLst/>
          </a:prstGeom>
          <a:noFill/>
        </p:spPr>
      </p:pic>
      <p:pic>
        <p:nvPicPr>
          <p:cNvPr id="12290" name="Рисунок 7" descr="36170372.si2ltr164h.W665"/>
          <p:cNvPicPr>
            <a:picLocks noChangeAspect="1" noChangeArrowheads="1"/>
          </p:cNvPicPr>
          <p:nvPr/>
        </p:nvPicPr>
        <p:blipFill>
          <a:blip r:embed="rId2"/>
          <a:srcRect l="33333" r="33333" b="66667"/>
          <a:stretch>
            <a:fillRect/>
          </a:stretch>
        </p:blipFill>
        <p:spPr bwMode="auto">
          <a:xfrm>
            <a:off x="3857620" y="1071546"/>
            <a:ext cx="2000264" cy="2000264"/>
          </a:xfrm>
          <a:prstGeom prst="rect">
            <a:avLst/>
          </a:prstGeom>
          <a:noFill/>
        </p:spPr>
      </p:pic>
      <p:pic>
        <p:nvPicPr>
          <p:cNvPr id="12294" name="Рисунок 4" descr="36170372.si2ltr164h.W665"/>
          <p:cNvPicPr>
            <a:picLocks noChangeAspect="1" noChangeArrowheads="1"/>
          </p:cNvPicPr>
          <p:nvPr/>
        </p:nvPicPr>
        <p:blipFill>
          <a:blip r:embed="rId2"/>
          <a:srcRect l="66667" b="66667"/>
          <a:stretch>
            <a:fillRect/>
          </a:stretch>
        </p:blipFill>
        <p:spPr bwMode="auto">
          <a:xfrm>
            <a:off x="5786446" y="1071546"/>
            <a:ext cx="1928826" cy="1928826"/>
          </a:xfrm>
          <a:prstGeom prst="rect">
            <a:avLst/>
          </a:prstGeom>
          <a:noFill/>
        </p:spPr>
      </p:pic>
      <p:pic>
        <p:nvPicPr>
          <p:cNvPr id="12291" name="Рисунок 2" descr="36170372.si2ltr164h.W665"/>
          <p:cNvPicPr>
            <a:picLocks noChangeAspect="1" noChangeArrowheads="1"/>
          </p:cNvPicPr>
          <p:nvPr/>
        </p:nvPicPr>
        <p:blipFill>
          <a:blip r:embed="rId4"/>
          <a:srcRect l="66667" t="64999"/>
          <a:stretch>
            <a:fillRect/>
          </a:stretch>
        </p:blipFill>
        <p:spPr bwMode="auto">
          <a:xfrm>
            <a:off x="5715008" y="5214950"/>
            <a:ext cx="1901729" cy="2000264"/>
          </a:xfrm>
          <a:prstGeom prst="rect">
            <a:avLst/>
          </a:prstGeom>
          <a:noFill/>
        </p:spPr>
      </p:pic>
      <p:pic>
        <p:nvPicPr>
          <p:cNvPr id="12293" name="Рисунок 6" descr="36170372.si2ltr164h.W665"/>
          <p:cNvPicPr>
            <a:picLocks noChangeAspect="1" noChangeArrowheads="1"/>
          </p:cNvPicPr>
          <p:nvPr/>
        </p:nvPicPr>
        <p:blipFill>
          <a:blip r:embed="rId2"/>
          <a:srcRect l="33333" t="33333" r="33333" b="33333"/>
          <a:stretch>
            <a:fillRect/>
          </a:stretch>
        </p:blipFill>
        <p:spPr bwMode="auto">
          <a:xfrm>
            <a:off x="3929058" y="3429000"/>
            <a:ext cx="1857388" cy="1785950"/>
          </a:xfrm>
          <a:prstGeom prst="rect">
            <a:avLst/>
          </a:prstGeom>
          <a:noFill/>
        </p:spPr>
      </p:pic>
      <p:pic>
        <p:nvPicPr>
          <p:cNvPr id="12292" name="Рисунок 8" descr="36170372.si2ltr164h.W665"/>
          <p:cNvPicPr>
            <a:picLocks noChangeAspect="1" noChangeArrowheads="1"/>
          </p:cNvPicPr>
          <p:nvPr/>
        </p:nvPicPr>
        <p:blipFill>
          <a:blip r:embed="rId2"/>
          <a:srcRect t="66667" r="66667"/>
          <a:stretch>
            <a:fillRect/>
          </a:stretch>
        </p:blipFill>
        <p:spPr bwMode="auto">
          <a:xfrm>
            <a:off x="1714480" y="5143512"/>
            <a:ext cx="2214578" cy="2214578"/>
          </a:xfrm>
          <a:prstGeom prst="rect">
            <a:avLst/>
          </a:prstGeom>
          <a:noFill/>
        </p:spPr>
      </p:pic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2214546" y="857232"/>
            <a:ext cx="152308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Содержимое 13" descr="C:\Users\Саглай\Desktop\36170372.si2ltr164h.W665.jpg"/>
          <p:cNvPicPr>
            <a:picLocks noGrp="1"/>
          </p:cNvPicPr>
          <p:nvPr>
            <p:ph idx="1"/>
          </p:nvPr>
        </p:nvPicPr>
        <p:blipFill>
          <a:blip r:embed="rId2" cstate="print"/>
          <a:srcRect r="66667" b="66667"/>
          <a:stretch>
            <a:fillRect/>
          </a:stretch>
        </p:blipFill>
        <p:spPr bwMode="auto">
          <a:xfrm>
            <a:off x="1643042" y="1000108"/>
            <a:ext cx="2395544" cy="1966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1500197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 Чтобы прочесть правило безопасного поведения в сети Интернет, используйте таблицу со словами. Двигайтесь по ней по указанному алгоритму из выделенной ячейки.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2500306"/>
            <a:ext cx="7643866" cy="313849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5361" name="Rectangle 1">
            <a:hlinkClick r:id="rId2" tooltip="Страница 7"/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714488"/>
            <a:ext cx="9144000" cy="514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 l="26296" t="48433" r="23356" b="32479"/>
          <a:stretch>
            <a:fillRect/>
          </a:stretch>
        </p:blipFill>
        <p:spPr bwMode="auto">
          <a:xfrm>
            <a:off x="-214346" y="2000240"/>
            <a:ext cx="9715568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500034" y="285728"/>
            <a:ext cx="828677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Русский писатель, философ и общественный деятель 19 века в романе, написанном в 1837 году, похоже, первым предсказал появление современных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блогов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Интернета. Разгадайте ребус и узнайте фамилию этого писателя.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0"/>
            <a:ext cx="8929718" cy="1571635"/>
          </a:xfrm>
        </p:spPr>
        <p:txBody>
          <a:bodyPr>
            <a:normAutofit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3. Существует Всемирный день безопасного Интернета. Чтобы узнать, когда он отмечается, расшифруйте три слова, используя кодовую таблицу флажковой азбуки.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14488"/>
            <a:ext cx="9144000" cy="51435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3277_html_7ee99094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4282" y="1500174"/>
            <a:ext cx="8643998" cy="2428892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/>
          <a:srcRect l="33511" t="22791" r="35222" b="26781"/>
          <a:stretch>
            <a:fillRect/>
          </a:stretch>
        </p:blipFill>
        <p:spPr bwMode="auto">
          <a:xfrm>
            <a:off x="2071670" y="4143380"/>
            <a:ext cx="4929222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428868"/>
            <a:ext cx="914400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57158" y="285728"/>
            <a:ext cx="8286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4. Мы часто в своих сообщениях используем такие знаки. Соотнеси записи и их описания.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Прокудина НИ\Рабочий стол\Image444 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0"/>
            <a:ext cx="6357950" cy="664206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14282" y="214290"/>
            <a:ext cx="250033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5. В первую строку впиши слово, которое обозначает Всемирную  систему  объединенных компьютерных систем для хранения и передачи информации.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Выполни предложенный алгоритм  действий.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 Если </a:t>
            </a:r>
            <a:r>
              <a:rPr lang="ru-RU" dirty="0" smtClean="0"/>
              <a:t>вдруг вы написали</a:t>
            </a:r>
          </a:p>
          <a:p>
            <a:pPr algn="ctr">
              <a:buNone/>
            </a:pPr>
            <a:r>
              <a:rPr lang="ru-RU" dirty="0" smtClean="0"/>
              <a:t> На </a:t>
            </a:r>
            <a:r>
              <a:rPr lang="ru-RU" dirty="0" smtClean="0"/>
              <a:t>страничке в Интернете</a:t>
            </a:r>
          </a:p>
          <a:p>
            <a:pPr algn="ctr">
              <a:buNone/>
            </a:pPr>
            <a:r>
              <a:rPr lang="ru-RU" dirty="0" smtClean="0"/>
              <a:t> Очень </a:t>
            </a:r>
            <a:r>
              <a:rPr lang="ru-RU" dirty="0" smtClean="0"/>
              <a:t>много и при этом</a:t>
            </a:r>
          </a:p>
          <a:p>
            <a:pPr algn="ctr">
              <a:buNone/>
            </a:pPr>
            <a:r>
              <a:rPr lang="ru-RU" dirty="0" smtClean="0"/>
              <a:t> Очень </a:t>
            </a:r>
            <a:r>
              <a:rPr lang="ru-RU" dirty="0" smtClean="0"/>
              <a:t>мало о </a:t>
            </a:r>
            <a:r>
              <a:rPr lang="ru-RU" dirty="0" smtClean="0"/>
              <a:t>себе, значит, будете</a:t>
            </a:r>
          </a:p>
          <a:p>
            <a:pPr algn="ctr">
              <a:buNone/>
            </a:pPr>
            <a:r>
              <a:rPr lang="ru-RU" dirty="0" smtClean="0"/>
              <a:t> </a:t>
            </a:r>
            <a:r>
              <a:rPr lang="ru-RU" dirty="0" smtClean="0"/>
              <a:t>как </a:t>
            </a:r>
            <a:r>
              <a:rPr lang="ru-RU" dirty="0" err="1" smtClean="0"/>
              <a:t>Бэтмен</a:t>
            </a:r>
            <a:endParaRPr lang="ru-RU" dirty="0" smtClean="0"/>
          </a:p>
          <a:p>
            <a:pPr algn="ctr">
              <a:buNone/>
            </a:pPr>
            <a:r>
              <a:rPr lang="ru-RU" dirty="0" smtClean="0"/>
              <a:t> Или</a:t>
            </a:r>
            <a:r>
              <a:rPr lang="ru-RU" dirty="0" smtClean="0"/>
              <a:t>, может, втрое лучше –</a:t>
            </a:r>
          </a:p>
          <a:p>
            <a:pPr algn="ctr">
              <a:buNone/>
            </a:pPr>
            <a:r>
              <a:rPr lang="ru-RU" dirty="0" smtClean="0"/>
              <a:t> В </a:t>
            </a:r>
            <a:r>
              <a:rPr lang="ru-RU" dirty="0" smtClean="0"/>
              <a:t>общем, явно вы идете</a:t>
            </a:r>
          </a:p>
          <a:p>
            <a:pPr algn="ctr">
              <a:buNone/>
            </a:pPr>
            <a:r>
              <a:rPr lang="ru-RU" dirty="0" smtClean="0"/>
              <a:t> Очень </a:t>
            </a:r>
            <a:r>
              <a:rPr lang="ru-RU" dirty="0" smtClean="0"/>
              <a:t>правильным путем.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183</Words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Соберите пазл и определите тему классного часа.</vt:lpstr>
      <vt:lpstr>Слайд 2</vt:lpstr>
      <vt:lpstr>1. Чтобы прочесть правило безопасного поведения в сети Интернет, используйте таблицу со словами. Двигайтесь по ней по указанному алгоритму из выделенной ячейки.</vt:lpstr>
      <vt:lpstr>Слайд 4</vt:lpstr>
      <vt:lpstr>3. Существует Всемирный день безопасного Интернета. Чтобы узнать, когда он отмечается, расшифруйте три слова, используя кодовую таблицу флажковой азбуки. 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Пользователь Windows</cp:lastModifiedBy>
  <cp:revision>18</cp:revision>
  <dcterms:created xsi:type="dcterms:W3CDTF">2018-11-26T18:35:19Z</dcterms:created>
  <dcterms:modified xsi:type="dcterms:W3CDTF">2018-11-27T19:12:26Z</dcterms:modified>
</cp:coreProperties>
</file>