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9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2DB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1122" autoAdjust="0"/>
  </p:normalViewPr>
  <p:slideViewPr>
    <p:cSldViewPr>
      <p:cViewPr varScale="1">
        <p:scale>
          <a:sx n="71" d="100"/>
          <a:sy n="71" d="100"/>
        </p:scale>
        <p:origin x="-12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642910" y="2643182"/>
            <a:ext cx="8143932" cy="378621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ВОЗРАСТНЫЕ  ОСОБЕННОСТИ  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   ДЕТЕЙ  5-6 ЛЕТ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                                      </a:t>
            </a:r>
            <a:r>
              <a:rPr lang="ru-RU" sz="1800" dirty="0" smtClean="0">
                <a:solidFill>
                  <a:srgbClr val="00B0F0"/>
                </a:solidFill>
              </a:rPr>
              <a:t>Выполнила : Рязанова Н.Г.</a:t>
            </a:r>
            <a:endParaRPr lang="ru-RU" sz="1800" b="1" i="1" dirty="0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7" y="285728"/>
            <a:ext cx="7392314" cy="1785950"/>
          </a:xfrm>
        </p:spPr>
        <p:txBody>
          <a:bodyPr rtlCol="0">
            <a:norm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b="1" i="1" dirty="0" smtClean="0">
                <a:solidFill>
                  <a:srgbClr val="000066"/>
                </a:solidFill>
              </a:rPr>
              <a:t>      </a:t>
            </a:r>
          </a:p>
          <a:p>
            <a:pPr algn="r" fontAlgn="auto">
              <a:spcAft>
                <a:spcPts val="0"/>
              </a:spcAft>
              <a:defRPr/>
            </a:pPr>
            <a:endParaRPr lang="ru-RU" dirty="0" smtClean="0"/>
          </a:p>
        </p:txBody>
      </p:sp>
      <p:pic>
        <p:nvPicPr>
          <p:cNvPr id="5" name="Рисунок 4" descr="F:\20180703_16215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4290"/>
            <a:ext cx="4681549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251520" y="260648"/>
            <a:ext cx="4392488" cy="604867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lnSpcReduction="10000"/>
          </a:bodyPr>
          <a:lstStyle/>
          <a:p>
            <a:pPr>
              <a:spcBef>
                <a:spcPts val="800"/>
              </a:spcBef>
              <a:buClrTx/>
            </a:pPr>
            <a:r>
              <a:rPr lang="ru-RU" altLang="ru-RU" sz="2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Нравственное развитие дошкольника </a:t>
            </a:r>
            <a:r>
              <a:rPr lang="ru-RU" altLang="ru-RU" sz="2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напрямую </a:t>
            </a:r>
            <a:r>
              <a:rPr lang="ru-RU" altLang="ru-RU" sz="2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зависит от степени участия в нем взрослого, так как в общении со взрослым ребенок узнает, осмысливает нравственные нормы и правила.</a:t>
            </a:r>
          </a:p>
          <a:p>
            <a:pPr>
              <a:spcBef>
                <a:spcPts val="800"/>
              </a:spcBef>
              <a:buClrTx/>
            </a:pPr>
            <a:endParaRPr lang="ru-RU" altLang="ru-RU" sz="21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spcBef>
                <a:spcPts val="800"/>
              </a:spcBef>
              <a:buClrTx/>
            </a:pPr>
            <a:r>
              <a:rPr lang="ru-RU" altLang="ru-RU" sz="21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фоне эмоциональной зависимости от оценок взрослого у ребенка развивается притязание на признание, выраженное в стремлении получить одобрение, похвалу, подтвердить свою значимость</a:t>
            </a:r>
            <a:r>
              <a:rPr lang="ru-RU" altLang="ru-RU" sz="2100" dirty="0">
                <a:solidFill>
                  <a:srgbClr val="000080"/>
                </a:solidFill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4644008" y="260648"/>
            <a:ext cx="4248472" cy="6048672"/>
          </a:xfrm>
          <a:solidFill>
            <a:schemeClr val="accent4">
              <a:lumMod val="60000"/>
              <a:lumOff val="40000"/>
            </a:schemeClr>
          </a:solidFill>
        </p:spPr>
        <p:txBody>
          <a:bodyPr>
            <a:normAutofit fontScale="70000" lnSpcReduction="20000"/>
          </a:bodyPr>
          <a:lstStyle/>
          <a:p>
            <a:pPr>
              <a:spcBef>
                <a:spcPts val="800"/>
              </a:spcBef>
              <a:buClrTx/>
            </a:pP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Часто в этом возрасте появляется </a:t>
            </a:r>
            <a:r>
              <a:rPr lang="ru-RU" altLang="ru-RU" sz="2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такая </a:t>
            </a: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черта, как лживость, т. е. </a:t>
            </a:r>
            <a:r>
              <a:rPr lang="ru-RU" altLang="ru-RU" sz="2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целенаправленное </a:t>
            </a: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искажение истины.</a:t>
            </a:r>
          </a:p>
          <a:p>
            <a:pPr>
              <a:spcBef>
                <a:spcPts val="800"/>
              </a:spcBef>
              <a:buClrTx/>
            </a:pP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Формируются основные черты характера ребенка, «Я» - позиция. </a:t>
            </a:r>
          </a:p>
          <a:p>
            <a:pPr>
              <a:spcBef>
                <a:spcPts val="800"/>
              </a:spcBef>
              <a:buClrTx/>
            </a:pP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Уже можно понять, каким будет ребенок в будущем</a:t>
            </a:r>
            <a:r>
              <a:rPr lang="ru-RU" altLang="ru-RU" sz="29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>
              <a:spcBef>
                <a:spcPts val="800"/>
              </a:spcBef>
              <a:buClrTx/>
            </a:pPr>
            <a:r>
              <a:rPr lang="ru-RU" altLang="ru-RU" sz="29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Calibri" charset="0"/>
              </a:rPr>
              <a:t>Но родители продолжают оставаться примером для детей. Если родители несут позитивную информацию, если у ребенка на душе хорошо, нет страха, обиды, тревоги, то любую информацию (личностную и интеллектуальную) можно заложить в ребенка.</a:t>
            </a:r>
          </a:p>
          <a:p>
            <a:pPr>
              <a:spcBef>
                <a:spcPts val="800"/>
              </a:spcBef>
              <a:buClrTx/>
              <a:buFontTx/>
              <a:buNone/>
            </a:pPr>
            <a:endParaRPr lang="ru-RU" alt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mbria" pitchFamily="16" charset="0"/>
            </a:endParaRPr>
          </a:p>
          <a:p>
            <a:pPr marL="0" indent="0">
              <a:buNone/>
            </a:pP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666023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3299457" y="2473293"/>
            <a:ext cx="2664296" cy="230425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Пять основных </a:t>
            </a:r>
          </a:p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принципов влияния </a:t>
            </a:r>
          </a:p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родителей на ребенка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124744"/>
            <a:ext cx="1728192" cy="2308324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Родители влияют на поведение ребенка методами поощрения или наказания.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915816" y="404664"/>
            <a:ext cx="1836204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Родители являются основным </a:t>
            </a:r>
            <a:r>
              <a:rPr lang="ru-RU" altLang="ru-RU" b="1" dirty="0" smtClean="0">
                <a:solidFill>
                  <a:schemeClr val="tx1"/>
                </a:solidFill>
                <a:cs typeface="Calibri" charset="0"/>
              </a:rPr>
              <a:t>источником </a:t>
            </a: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жизненного опыта.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836712"/>
            <a:ext cx="3096344" cy="17543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Семья обеспечивает чувство безопасности ребенка во внешнем мире и исследовании новых способов его освоения.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4437113"/>
            <a:ext cx="3024336" cy="203132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</a:rPr>
              <a:t>Общение в семье является основным фактором, влияющим на развитие собственных взглядов, норм, установок и идей ребенка.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300192" y="4077072"/>
            <a:ext cx="2448272" cy="175432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chemeClr val="tx1"/>
                </a:solidFill>
                <a:cs typeface="Calibri" charset="0"/>
              </a:rPr>
              <a:t>Ребенок перенимает у родителей основы поведения в обществе. 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V="1">
            <a:off x="5868144" y="2636912"/>
            <a:ext cx="10441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563888" y="2158990"/>
            <a:ext cx="0" cy="8248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3" idx="2"/>
          </p:cNvCxnSpPr>
          <p:nvPr/>
        </p:nvCxnSpPr>
        <p:spPr>
          <a:xfrm flipH="1" flipV="1">
            <a:off x="2411760" y="2977349"/>
            <a:ext cx="887697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>
            <a:off x="3347864" y="4777549"/>
            <a:ext cx="792088" cy="9557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52120" y="4437113"/>
            <a:ext cx="576064" cy="72007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3765365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76673"/>
            <a:ext cx="66967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Tx/>
              <a:buFontTx/>
              <a:buNone/>
            </a:pPr>
            <a:r>
              <a:rPr lang="ru-RU" altLang="ru-RU" b="1" dirty="0">
                <a:solidFill>
                  <a:srgbClr val="002060"/>
                </a:solidFill>
                <a:cs typeface="Calibri" charset="0"/>
              </a:rPr>
              <a:t>Причины серьезных нарушений поведения детей </a:t>
            </a:r>
          </a:p>
        </p:txBody>
      </p:sp>
      <p:graphicFrame>
        <p:nvGraphicFramePr>
          <p:cNvPr id="30" name="Таблица 2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11944345"/>
              </p:ext>
            </p:extLst>
          </p:nvPr>
        </p:nvGraphicFramePr>
        <p:xfrm>
          <a:off x="683568" y="980728"/>
          <a:ext cx="7848872" cy="5140672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452024"/>
                <a:gridCol w="2963861"/>
                <a:gridCol w="2432987"/>
              </a:tblGrid>
              <a:tr h="1293459">
                <a:tc>
                  <a:txBody>
                    <a:bodyPr/>
                    <a:lstStyle/>
                    <a:p>
                      <a:pPr algn="ctr">
                        <a:buClrTx/>
                        <a:buFontTx/>
                        <a:buNone/>
                      </a:pPr>
                      <a:r>
                        <a:rPr lang="ru-RU" altLang="ru-RU" sz="1800" dirty="0" smtClean="0"/>
                        <a:t>Борьба </a:t>
                      </a:r>
                    </a:p>
                    <a:p>
                      <a:pPr algn="ctr">
                        <a:buClrTx/>
                        <a:buFontTx/>
                        <a:buNone/>
                      </a:pPr>
                      <a:r>
                        <a:rPr lang="ru-RU" altLang="ru-RU" sz="1800" dirty="0" smtClean="0"/>
                        <a:t>за внимание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dirty="0" smtClean="0"/>
                        <a:t>        Борьба за самоутверждение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dirty="0" smtClean="0"/>
                        <a:t>Потеря веры в собственный успех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384721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dirty="0" smtClean="0"/>
                        <a:t>Ребенку не хватает внимания, которое ему так необходимо для нормального развития и эмоционального благополучия. Дети часто обижены на родителей. Причины могут быть разными. 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600" dirty="0" smtClean="0"/>
                        <a:t>Борьба против чрезмерной родительской опеки и власти.</a:t>
                      </a:r>
                    </a:p>
                    <a:p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ClrTx/>
                        <a:buFontTx/>
                        <a:buNone/>
                      </a:pPr>
                      <a:r>
                        <a:rPr lang="ru-RU" altLang="ru-RU" sz="1400" dirty="0" smtClean="0"/>
                        <a:t>Ребенок переживает свое неблагополучие в какой-то одной области жизни, а неудачи у него возникают совсем в другой. </a:t>
                      </a:r>
                    </a:p>
                    <a:p>
                      <a:pPr>
                        <a:buClrTx/>
                        <a:buFontTx/>
                        <a:buNone/>
                      </a:pPr>
                      <a:r>
                        <a:rPr lang="ru-RU" altLang="ru-RU" sz="1400" dirty="0" smtClean="0"/>
                        <a:t>Он приходит к выводу: «Нечего стараться, все равно ничего не выйдет». 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1" name="Picture 1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562" y="3717033"/>
            <a:ext cx="1970550" cy="2305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4405467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Пожелание родителям: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Дорогие мамы и папы! Теперь вы знаете какая большая и серьёзная работа предстоит нам в этом году. Наблюдайте за ребенком, изучайте его, умейте видеть его успехи и неудачи, старайтесь помочь ему развиваться в его собственном темпе. Для того, чтобы добиться нужного положительного результата, необходимо осуществлять взаимодействие родителей и педагогов, работать сообща, совместно воспитывать детей и создавать для них благоприятную и положительную атмосферу. Наша работа должна осуществляться с вашей помощью и участием, и тогда она будет интересной и плодотворной. Будьте главными помощниками в воспитании и образовании ваших детей. Только так мы преодолеем все препятствия и достигнем нужного нам результата! И станем самыми - </a:t>
            </a:r>
            <a:r>
              <a:rPr lang="ru-RU" sz="20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самыми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лучшими!</a:t>
            </a:r>
          </a:p>
          <a:p>
            <a:pPr marL="0" indent="0">
              <a:buNone/>
            </a:pP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0" indent="0"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  <a:r>
              <a:rPr lang="ru-RU" sz="2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ВСЕГО ДОБРОГО! СПАСИБО ЗА СОТРУДНИЧЕСТВО!</a:t>
            </a:r>
          </a:p>
        </p:txBody>
      </p:sp>
      <p:pic>
        <p:nvPicPr>
          <p:cNvPr id="4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42903" y="5214950"/>
            <a:ext cx="1677456" cy="1094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16011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350" y="116632"/>
            <a:ext cx="8534400" cy="75895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ВОЗРАСТНЫЕ ОСОБЕННОСТИ ДЕТЕЙ </a:t>
            </a:r>
            <a:r>
              <a:rPr lang="en-US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5-6 </a:t>
            </a: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Возраст 5</a:t>
            </a:r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-6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лет это старший дошкольный возраст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является очень важным возрастом в развитии познавательной сферы ребенка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интеллектуальной и личностной</a:t>
            </a:r>
            <a:r>
              <a:rPr lang="en-US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7643834" y="3214686"/>
            <a:ext cx="1195366" cy="283864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 descr="D:\20180517_1656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1500174"/>
            <a:ext cx="3890142" cy="46529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7467335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5-6 лет ребенок как губка впитывает всю познавательную информацию .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653136"/>
            <a:ext cx="2088232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D:\20181121_1119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340769"/>
            <a:ext cx="2855497" cy="3509882"/>
          </a:xfrm>
          <a:prstGeom prst="rect">
            <a:avLst/>
          </a:prstGeom>
          <a:noFill/>
        </p:spPr>
      </p:pic>
      <p:pic>
        <p:nvPicPr>
          <p:cNvPr id="4099" name="Picture 3" descr="C:\Users\Наталья\Desktop\Новая папка (2)\20181122_1116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412776"/>
            <a:ext cx="3786214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19310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Социально-коммуникативное развитие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Социализация, развитие общения.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Нравственное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воспитание 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Ребенок в семье и обществе.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Самообслуживание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, самостоятельность,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Трудовое воспитание.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Формирование основ безопасности.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Дети шестого года жизни уже могут распределять роли до начала игры и строить свое поведение,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придерживаясь роли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Дети начинают осваивать социальные отношения и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понимать подчиненность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позиции в различных видах деятельности взрослых, одни роли становятся для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них более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привлекательными, чем другие. При распределении ролей могут возникнуть конфликты,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связанные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с субординацией ролевого поведения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.</a:t>
            </a:r>
            <a:r>
              <a:rPr lang="ru-RU" sz="14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Действия детей в играх становятся разнообразными. </a:t>
            </a:r>
            <a:endParaRPr lang="ru-RU" sz="1600" dirty="0"/>
          </a:p>
        </p:txBody>
      </p:sp>
      <p:pic>
        <p:nvPicPr>
          <p:cNvPr id="9" name="Picture 4" descr="C:\Documents and Settings\Admin\Рабочий стол\20180416_1509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234706" y="3638502"/>
            <a:ext cx="3190803" cy="2195735"/>
          </a:xfrm>
          <a:prstGeom prst="rect">
            <a:avLst/>
          </a:prstGeom>
          <a:noFill/>
        </p:spPr>
      </p:pic>
      <p:pic>
        <p:nvPicPr>
          <p:cNvPr id="10" name="Picture 2" descr="C:\Documents and Settings\Admin\Рабочий стол\20180417_113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628800"/>
            <a:ext cx="2201421" cy="29352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104337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28600"/>
            <a:ext cx="8550432" cy="1057260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Физическое </a:t>
            </a:r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развитие.</a:t>
            </a:r>
            <a:b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ClrTx/>
              <a:buSzTx/>
            </a:pPr>
            <a:r>
              <a:rPr lang="ru-RU" sz="1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Формирование начальных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  представлений </a:t>
            </a:r>
            <a:r>
              <a:rPr lang="ru-RU" sz="1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о здоровом </a:t>
            </a:r>
            <a:endParaRPr lang="ru-RU" sz="18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  </a:t>
            </a:r>
            <a:r>
              <a:rPr lang="ru-RU" sz="1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образе </a:t>
            </a:r>
            <a:r>
              <a:rPr lang="ru-RU" sz="1800" b="1" i="1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жизни</a:t>
            </a:r>
            <a:r>
              <a:rPr lang="ru-RU" sz="1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800" b="1" i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Физическая культура.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r>
              <a:rPr lang="ru-RU" sz="1600" dirty="0" smtClean="0">
                <a:ln w="1905">
                  <a:solidFill>
                    <a:schemeClr val="tx1"/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 5 до 6 лет у вашего ребенка еще значительнее сдвиги в усовершенствовании моторики и силы. Скорость движения продолжает возрастать, заметно у улучшается их координация. Ребенок любит бегать, соревноваться. Учится кататься на коньках, лыжах, роликах, с легкостью осваивает плавание.</a:t>
            </a:r>
            <a:endParaRPr lang="ru-RU" sz="1600" dirty="0">
              <a:ln w="1905">
                <a:solidFill>
                  <a:schemeClr val="tx1"/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  <a:p>
            <a:pPr>
              <a:spcBef>
                <a:spcPts val="0"/>
              </a:spcBef>
              <a:buClrTx/>
              <a:buSzTx/>
            </a:pPr>
            <a:endParaRPr lang="ru-RU" sz="18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  <a:p>
            <a:pPr>
              <a:spcBef>
                <a:spcPts val="0"/>
              </a:spcBef>
              <a:buClrTx/>
              <a:buSzTx/>
            </a:pPr>
            <a:endParaRPr lang="ru-RU" sz="18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  <a:p>
            <a:pPr marL="0" indent="0">
              <a:buNone/>
            </a:pPr>
            <a:endParaRPr lang="ru-RU" sz="1800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7000892" y="4214818"/>
            <a:ext cx="1838308" cy="183851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3" name="Рисунок 12" descr="F:\20180803_0930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428736"/>
            <a:ext cx="414340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3648155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928670"/>
            <a:ext cx="8247860" cy="58882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/>
            </a:r>
            <a:b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Художественно-эстетическое </a:t>
            </a: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развитие</a:t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Приобщение 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к искусству.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Изобразительная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деятельность.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Конструктивно-модельная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деятельность.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</a:t>
            </a: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Музыкальная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деятельность.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</a:t>
            </a: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Развивается </a:t>
            </a:r>
            <a:r>
              <a:rPr lang="ru-RU" sz="16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изобразительная деятельность </a:t>
            </a:r>
            <a:r>
              <a:rPr lang="ru-RU" sz="16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детей.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Это </a:t>
            </a:r>
            <a:r>
              <a:rPr lang="ru-RU" sz="1600" b="1" dirty="0">
                <a:solidFill>
                  <a:prstClr val="black"/>
                </a:solidFill>
                <a:latin typeface="Calibri"/>
              </a:rPr>
              <a:t>возраст наиболее активного рисования.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В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течении года дети способны создать до двух тысяч рисунков.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Рисунки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могут быть самыми разными по содержанию: это и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жизненные влечения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детей, и воображаемые ситуации, и т.д. Обычно рисунки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представляют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собой схематичные изображения различных объектов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.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Рисунки приобретают сюжетный характер; или напротив. </a:t>
            </a:r>
          </a:p>
          <a:p>
            <a:pPr marL="0" indent="0">
              <a:spcBef>
                <a:spcPts val="0"/>
              </a:spcBef>
              <a:buClrTx/>
              <a:buSzTx/>
              <a:buNone/>
            </a:pPr>
            <a:endParaRPr lang="ru-RU" sz="1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</a:endParaRPr>
          </a:p>
        </p:txBody>
      </p:sp>
      <p:pic>
        <p:nvPicPr>
          <p:cNvPr id="5" name="Рисунок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5229200"/>
            <a:ext cx="1530221" cy="1147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Наталья\Desktop\Новая папка (2)\20181101_1616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357298"/>
            <a:ext cx="1785950" cy="2137737"/>
          </a:xfrm>
          <a:prstGeom prst="rect">
            <a:avLst/>
          </a:prstGeom>
          <a:noFill/>
        </p:spPr>
      </p:pic>
      <p:pic>
        <p:nvPicPr>
          <p:cNvPr id="2052" name="Picture 4" descr="C:\Users\Наталья\Desktop\Новая папка (2)\20181129_1628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9" y="1357298"/>
            <a:ext cx="1944786" cy="2141030"/>
          </a:xfrm>
          <a:prstGeom prst="rect">
            <a:avLst/>
          </a:prstGeom>
          <a:noFill/>
        </p:spPr>
      </p:pic>
      <p:pic>
        <p:nvPicPr>
          <p:cNvPr id="3074" name="Picture 2" descr="C:\Documents and Settings\Admin\Рабочий стол\старшая А 2018-19\Camera\20190312_0938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741260"/>
            <a:ext cx="3929090" cy="2363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2841993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600"/>
            <a:ext cx="8478994" cy="1057260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Познавательное развитие.</a:t>
            </a:r>
            <a:b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ClrTx/>
              <a:buSzTx/>
            </a:pP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Формирование элементарных математических представлений.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</a:t>
            </a:r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Развитие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познавательно-исследовательской деятельности.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Ознакомление 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 предметным окружением.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</a:t>
            </a:r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Ознакомление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 социальным миром.</a:t>
            </a:r>
          </a:p>
          <a:p>
            <a:pPr>
              <a:spcBef>
                <a:spcPts val="0"/>
              </a:spcBef>
              <a:buClrTx/>
              <a:buSzTx/>
            </a:pP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 </a:t>
            </a:r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Ознакомление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с миром </a:t>
            </a:r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</a:rPr>
              <a:t>природы.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>
                <a:solidFill>
                  <a:prstClr val="black"/>
                </a:solidFill>
                <a:latin typeface="Calibri"/>
              </a:rPr>
              <a:t>Продолжает совершенствоваться восприятие цвета, формы и величины,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строения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предметов; систематизируются представления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детей. Форму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прямоугольников, овалов, треугольников. Развиваются умения обобщать, причинное мышление, </a:t>
            </a:r>
            <a:r>
              <a:rPr lang="ru-RU" sz="1600" dirty="0" smtClean="0">
                <a:solidFill>
                  <a:prstClr val="black"/>
                </a:solidFill>
                <a:latin typeface="Calibri"/>
              </a:rPr>
              <a:t>воображение, произвольное </a:t>
            </a:r>
            <a:r>
              <a:rPr lang="ru-RU" sz="1600" dirty="0">
                <a:solidFill>
                  <a:prstClr val="black"/>
                </a:solidFill>
                <a:latin typeface="Calibri"/>
              </a:rPr>
              <a:t>внимание, речь, образ Я.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endParaRPr lang="ru-RU" sz="1700" dirty="0">
              <a:solidFill>
                <a:prstClr val="black"/>
              </a:solidFill>
              <a:latin typeface="Calibri"/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</a:pPr>
            <a:endParaRPr lang="ru-RU" sz="2000" dirty="0">
              <a:solidFill>
                <a:srgbClr val="002060"/>
              </a:solidFill>
              <a:latin typeface="Calibri"/>
            </a:endParaRPr>
          </a:p>
          <a:p>
            <a:endParaRPr lang="ru-RU" dirty="0"/>
          </a:p>
        </p:txBody>
      </p:sp>
      <p:pic>
        <p:nvPicPr>
          <p:cNvPr id="14" name="Picture 2" descr="C:\Users\Наталья\Desktop\фото\20181120_0913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0849" y="2204864"/>
            <a:ext cx="4217431" cy="30815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69584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>
              <a:spcBef>
                <a:spcPts val="0"/>
              </a:spcBef>
            </a:pPr>
            <a: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  <a:t>Речевое развитие.</a:t>
            </a:r>
            <a:br>
              <a:rPr 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Calibri"/>
                <a:ea typeface="+mn-ea"/>
                <a:cs typeface="+mn-cs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речи.</a:t>
            </a:r>
          </a:p>
          <a:p>
            <a:r>
              <a:rPr lang="ru-RU" sz="17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Художественная </a:t>
            </a:r>
            <a:r>
              <a:rPr lang="ru-RU" sz="1700" b="1" i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литература.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Продолжается совершенствоваться речь, в том числе ее звуковая сторона.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 Дети могут </a:t>
            </a:r>
            <a:r>
              <a:rPr lang="ru-RU" sz="1900" dirty="0" smtClean="0">
                <a:solidFill>
                  <a:prstClr val="black"/>
                </a:solidFill>
                <a:latin typeface="Calibri"/>
              </a:rPr>
              <a:t>правильно воспроизводить </a:t>
            </a:r>
            <a:r>
              <a:rPr lang="ru-RU" sz="1900" dirty="0">
                <a:solidFill>
                  <a:prstClr val="black"/>
                </a:solidFill>
                <a:latin typeface="Calibri"/>
              </a:rPr>
              <a:t>шипящие, свистящие </a:t>
            </a:r>
            <a:r>
              <a:rPr lang="ru-RU" sz="1900" dirty="0" smtClean="0">
                <a:solidFill>
                  <a:prstClr val="black"/>
                </a:solidFill>
                <a:latin typeface="Calibri"/>
              </a:rPr>
              <a:t> звуки</a:t>
            </a:r>
            <a:r>
              <a:rPr lang="ru-RU" sz="1900" dirty="0">
                <a:solidFill>
                  <a:prstClr val="black"/>
                </a:solidFill>
                <a:latin typeface="Calibri"/>
              </a:rPr>
              <a:t>. Развиваются фонематический слух, интонационная </a:t>
            </a:r>
            <a:r>
              <a:rPr lang="ru-RU" sz="1900" dirty="0" smtClean="0">
                <a:solidFill>
                  <a:prstClr val="black"/>
                </a:solidFill>
                <a:latin typeface="Calibri"/>
              </a:rPr>
              <a:t>выразительность речи </a:t>
            </a:r>
            <a:r>
              <a:rPr lang="ru-RU" sz="1900" dirty="0">
                <a:solidFill>
                  <a:prstClr val="black"/>
                </a:solidFill>
                <a:latin typeface="Calibri"/>
              </a:rPr>
              <a:t>при чтении стихов в сюжетно-ролевой игре и в повседневной жизни.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Совершенствуется грамматический строй речи. Дети используют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практически все части речи, активно занимаются словотворчеством.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Богаче становится лексика: активно используются синонимы и антонимы.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Развивается связная речь. Дети могут пересказывать, рассказывать по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</a:pPr>
            <a:r>
              <a:rPr lang="ru-RU" sz="1900" dirty="0">
                <a:solidFill>
                  <a:prstClr val="black"/>
                </a:solidFill>
                <a:latin typeface="Calibri"/>
              </a:rPr>
              <a:t>картинке, передавая не только главное, но и детали. </a:t>
            </a:r>
          </a:p>
          <a:p>
            <a:pPr marL="0" indent="0">
              <a:buNone/>
            </a:pPr>
            <a:endParaRPr lang="ru-RU" sz="16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2" name="Содержимое 11" descr="C:\Users\Наталья\Desktop\Новая папка (2)\20181128_154541.jpg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285860"/>
            <a:ext cx="3902995" cy="49514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95043413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altLang="ru-RU" sz="24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Georgia" pitchFamily="16" charset="0"/>
              </a:rPr>
              <a:t>Формируются  высшие чувства</a:t>
            </a:r>
            <a:endParaRPr lang="ru-RU" sz="2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itchFamily="16" charset="0"/>
              </a:rPr>
              <a:t>                         Моральные</a:t>
            </a:r>
            <a:r>
              <a:rPr lang="ru-RU" alt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itchFamily="16" charset="0"/>
              </a:rPr>
              <a:t>: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чувство гордости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чувство стыда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чувство дружбы.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itchFamily="16" charset="0"/>
              </a:rPr>
              <a:t>                        Интеллектуальные: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</a:t>
            </a: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любознательность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интерес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</a:t>
            </a:r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удивление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itchFamily="16" charset="0"/>
              </a:rPr>
              <a:t>                       Эстетические</a:t>
            </a:r>
            <a:r>
              <a:rPr lang="ru-RU" alt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Cambria" pitchFamily="16" charset="0"/>
              </a:rPr>
              <a:t>: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</a:t>
            </a: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чувство прекрасного</a:t>
            </a:r>
          </a:p>
          <a:p>
            <a:pPr indent="-333375"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alt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mbria" pitchFamily="16" charset="0"/>
              </a:rPr>
              <a:t>- чувство героического.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7" name="Picture 3" descr="C:\Documents and Settings\Admin\Рабочий стол\старшая А 2018-19\Camera\Screenshots\20190513_1821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357298"/>
            <a:ext cx="2586242" cy="2071702"/>
          </a:xfrm>
          <a:prstGeom prst="rect">
            <a:avLst/>
          </a:prstGeom>
          <a:noFill/>
        </p:spPr>
      </p:pic>
      <p:pic>
        <p:nvPicPr>
          <p:cNvPr id="4" name="Picture 2" descr="C:\Documents and Settings\Admin\Рабочий стол\старшая А 2018-19\Camera\20190508_1032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7668" y="3571876"/>
            <a:ext cx="3015794" cy="2700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2455548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2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3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1159</TotalTime>
  <Words>822</Words>
  <Application>Microsoft Office PowerPoint</Application>
  <PresentationFormat>Экран (4:3)</PresentationFormat>
  <Paragraphs>88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Официальная</vt:lpstr>
      <vt:lpstr>ВОЗРАСТНЫЕ  ОСОБЕННОСТИ       ДЕТЕЙ  5-6 ЛЕТ                                       Выполнила : Рязанова Н.Г.</vt:lpstr>
      <vt:lpstr>ВОЗРАСТНЫЕ ОСОБЕННОСТИ ДЕТЕЙ 5-6 ЛЕТ</vt:lpstr>
      <vt:lpstr>В 5-6 лет ребенок как губка впитывает всю познавательную информацию . </vt:lpstr>
      <vt:lpstr>Социально-коммуникативное развитие</vt:lpstr>
      <vt:lpstr> Физическое развитие. </vt:lpstr>
      <vt:lpstr>              Художественно-эстетическое развитие </vt:lpstr>
      <vt:lpstr>Познавательное развитие. </vt:lpstr>
      <vt:lpstr>Речевое развитие. </vt:lpstr>
      <vt:lpstr>Формируются  высшие чувства</vt:lpstr>
      <vt:lpstr>Слайд 10</vt:lpstr>
      <vt:lpstr>Слайд 11</vt:lpstr>
      <vt:lpstr>Слайд 12</vt:lpstr>
      <vt:lpstr>Пожелание родителям: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 Детский сад «Кораблик» пгт. Провидения. Наша группа.</dc:title>
  <cp:lastModifiedBy>Наталья</cp:lastModifiedBy>
  <cp:revision>110</cp:revision>
  <dcterms:modified xsi:type="dcterms:W3CDTF">2020-01-01T19:16:36Z</dcterms:modified>
</cp:coreProperties>
</file>