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58" r:id="rId4"/>
    <p:sldId id="274" r:id="rId5"/>
    <p:sldId id="270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1" r:id="rId15"/>
    <p:sldId id="272" r:id="rId16"/>
    <p:sldId id="273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6BC230"/>
    <a:srgbClr val="F6B848"/>
    <a:srgbClr val="6D8838"/>
    <a:srgbClr val="586D2D"/>
    <a:srgbClr val="D4650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041168-3C2D-4206-B38E-9821173CFC9D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93A8E0E7-A94B-466A-9F3D-CB44098DD1A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A1687-6979-4320-96BA-534B8FBBB1FF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06C6AE-6681-4707-BA6F-A913544BF74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1085C5-F0D3-4590-AE4D-5298E5AFA14D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7B3D68-86CF-41E9-BE7B-04BE1C77146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9CA16-9943-4C3D-B4D1-5E9FB05FFF1A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0283804-2D3D-4D5F-9592-713256C70C0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A6CECE6-6061-434E-835E-399F94C5A7CE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88F149-1A2C-4927-812E-6E262DD671EF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032C989-A47A-45A5-AC88-427C313DE4AB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378BCB-7764-48C7-BA49-725B99371F8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27797F-FC26-4F71-815E-0A45A99AFA84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E9B36B0-39A7-4730-A138-1190FE8C8F6B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DF4E41-04B6-4E60-956A-5D5058376A72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81B7E-2172-4718-8ECF-37BB52B4BBD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D897326-45E5-4D88-9AD0-7CE21B646816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0DF49-281B-4535-8390-DECEFDE75DA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7E8D1D6-FC93-4B79-8797-49C7B939B224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E19D7-CCF0-4D7E-A2E3-3D14362E389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B4ED25-CD22-4967-9464-BD10786B6BB1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13EC7E-38C5-4ABE-864A-4BBEBA2F2193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BB415F4-00C4-4B5A-BBFA-6FACFCD8E368}" type="datetimeFigureOut">
              <a:rPr lang="ru-RU" smtClean="0"/>
              <a:pPr>
                <a:defRPr/>
              </a:pPr>
              <a:t>25.12.2019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68EE6EB-8211-4481-93F2-C71470AB692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1%83%D1%81%D1%81%D0%BA%D0%B0%D1%8F_%D0%B0%D1%80%D1%85%D0%B8%D1%82%D0%B5%D0%BA%D1%82%D1%83%D1%80%D0%B0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1%91%D0%BD%D0%B8%D0%B3%D1%81%D0%B1%D0%B5%D1%80%D0%B3" TargetMode="Externa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ru.wikipedia.org/wiki/1904_%D0%B3%D0%BE%D0%B4" TargetMode="External"/><Relationship Id="rId4" Type="http://schemas.openxmlformats.org/officeDocument/2006/relationships/hyperlink" Target="https://ru.wikipedia.org/wiki/1796_%D0%B3%D0%BE%D0%B4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2006" TargetMode="External"/><Relationship Id="rId3" Type="http://schemas.openxmlformats.org/officeDocument/2006/relationships/hyperlink" Target="https://ru.wikipedia.org/wiki/%D0%9A%D0%B0%D0%BB%D0%B8%D0%BD%D0%B8%D0%BD%D0%B3%D1%80%D0%B0%D0%B4" TargetMode="External"/><Relationship Id="rId7" Type="http://schemas.openxmlformats.org/officeDocument/2006/relationships/hyperlink" Target="https://ru.wikipedia.org/wiki/%D0%9A%D1%91%D0%BD%D0%B8%D0%B3%D1%81%D0%B1%D0%B5%D1%80%D0%B3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ru.wikipedia.org/wiki/%D0%92%D0%BE%D1%81%D1%82%D0%BE%D1%87%D0%BD%D0%B0%D1%8F_%D0%9F%D1%80%D1%83%D1%81%D1%81%D0%B8%D1%8F" TargetMode="External"/><Relationship Id="rId5" Type="http://schemas.openxmlformats.org/officeDocument/2006/relationships/hyperlink" Target="https://ru.wikipedia.org/wiki/%D0%92%D0%B5%D0%BB%D0%B8%D0%BA%D0%B0%D1%8F_%D0%9E%D1%82%D0%B5%D1%87%D0%B5%D1%81%D1%82%D0%B2%D0%B5%D0%BD%D0%BD%D0%B0%D1%8F_%D0%B2%D0%BE%D0%B9%D0%BD%D0%B0" TargetMode="External"/><Relationship Id="rId4" Type="http://schemas.openxmlformats.org/officeDocument/2006/relationships/hyperlink" Target="https://ru.wikipedia.org/wiki/%D0%93%D0%BE%D1%80%D0%BE%D0%B4%D1%81%D0%BA%D0%BE%D0%B9_%D0%BA%D0%B2%D0%B0%D1%80%D1%82%D0%B0%D0%BB" TargetMode="External"/><Relationship Id="rId9" Type="http://schemas.openxmlformats.org/officeDocument/2006/relationships/hyperlink" Target="https://ru.wikipedia.org/wiki/2010_%D0%B3%D0%BE%D0%B4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657_%D0%B3%D0%BE%D0%B4" TargetMode="External"/><Relationship Id="rId2" Type="http://schemas.openxmlformats.org/officeDocument/2006/relationships/hyperlink" Target="https://ru.wikipedia.org/wiki/%D0%9A%D1%91%D0%BD%D0%B8%D0%B3%D1%81%D0%B1%D0%B5%D1%80%D0%B3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BF1DE"/>
            </a:gs>
            <a:gs pos="10001">
              <a:srgbClr val="FFFF00">
                <a:alpha val="97500"/>
              </a:srgbClr>
            </a:gs>
            <a:gs pos="57001">
              <a:srgbClr val="C3D69B">
                <a:alpha val="85750"/>
              </a:srgbClr>
            </a:gs>
            <a:gs pos="100000">
              <a:srgbClr val="C3D69B">
                <a:alpha val="75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-214338"/>
            <a:ext cx="8229600" cy="1846535"/>
          </a:xfrm>
        </p:spPr>
        <p:txBody>
          <a:bodyPr rtlCol="0">
            <a:normAutofit fontScale="90000"/>
          </a:bodyPr>
          <a:lstStyle/>
          <a:p>
            <a:pPr>
              <a:spcAft>
                <a:spcPts val="0"/>
              </a:spcAft>
            </a:pP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800" b="1" dirty="0" smtClean="0">
                <a:solidFill>
                  <a:srgbClr val="000099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4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>ДОСТОПРИМЕЧАТЕЛЬНОСТИ</a:t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>КАЛИНИНГРАДА</a:t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r>
              <a:rPr lang="ru-RU" dirty="0" smtClean="0">
                <a:solidFill>
                  <a:srgbClr val="7030A0"/>
                </a:solidFill>
                <a:latin typeface="Impact" panose="020B0806030902050204" pitchFamily="34" charset="0"/>
              </a:rPr>
              <a:t>                                                               </a:t>
            </a:r>
            <a: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4643438" y="6126162"/>
            <a:ext cx="4252912" cy="446087"/>
          </a:xfrm>
        </p:spPr>
        <p:txBody>
          <a:bodyPr rtlCol="0">
            <a:normAutofit fontScale="925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</p:txBody>
      </p:sp>
      <p:pic>
        <p:nvPicPr>
          <p:cNvPr id="1026" name="Picture 2" descr="https://ds04.infourok.ru/uploads/ex/08cf/00096b26-a99f6d36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214686"/>
            <a:ext cx="4535933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1859C"/>
            </a:gs>
            <a:gs pos="25000">
              <a:srgbClr val="93CDDD"/>
            </a:gs>
            <a:gs pos="75000">
              <a:srgbClr val="31859C"/>
            </a:gs>
            <a:gs pos="100000">
              <a:srgbClr val="215968"/>
            </a:gs>
          </a:gsLst>
          <a:lin ang="108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Кирха памяти королевы Луизы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85750" y="1643063"/>
            <a:ext cx="4286250" cy="45005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Историческое здание в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Калининграде, одна из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достопримечательностей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города. В прошлом —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лютеранская церковь,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ныне в здании кирхи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расположен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Калининградский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областной театр кукол.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9220" name="Рисунок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1196975"/>
            <a:ext cx="4498975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31859C"/>
            </a:gs>
            <a:gs pos="61000">
              <a:srgbClr val="B7DEE8"/>
            </a:gs>
            <a:gs pos="82001">
              <a:srgbClr val="99CCFF"/>
            </a:gs>
            <a:gs pos="100000">
              <a:srgbClr val="CCCCFF"/>
            </a:gs>
          </a:gsLst>
          <a:lin ang="10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260648"/>
            <a:ext cx="7931224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Калининградский </a:t>
            </a:r>
            <a:r>
              <a:rPr lang="ru-RU" dirty="0" smtClean="0"/>
              <a:t>храм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/>
              <a:t>Христа Спасителя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https://cdn.fishki.net/upload/post/2017/09/05/2373329/2-2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01" y="2060848"/>
            <a:ext cx="4034767" cy="438308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Содержимое 3"/>
          <p:cNvSpPr>
            <a:spLocks noGrp="1"/>
          </p:cNvSpPr>
          <p:nvPr>
            <p:ph sz="half" idx="2"/>
          </p:nvPr>
        </p:nvSpPr>
        <p:spPr>
          <a:xfrm>
            <a:off x="4317923" y="1989410"/>
            <a:ext cx="4848316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altLang="ru-RU" dirty="0" smtClean="0"/>
          </a:p>
          <a:p>
            <a:pPr marL="0" indent="0" eaLnBrk="1" hangingPunct="1">
              <a:buNone/>
            </a:pPr>
            <a:r>
              <a:rPr lang="ru-RU" altLang="ru-RU" dirty="0" smtClean="0"/>
              <a:t>Дата основания-2006 г.</a:t>
            </a:r>
          </a:p>
          <a:p>
            <a:pPr marL="0" indent="0" eaLnBrk="1" hangingPunct="1">
              <a:buNone/>
            </a:pPr>
            <a:r>
              <a:rPr lang="ru-RU" dirty="0"/>
              <a:t>В</a:t>
            </a:r>
            <a:r>
              <a:rPr lang="ru-RU" dirty="0" smtClean="0"/>
              <a:t>ыстроенный </a:t>
            </a:r>
            <a:r>
              <a:rPr lang="ru-RU" dirty="0"/>
              <a:t>в соответствии с канонами </a:t>
            </a:r>
            <a:r>
              <a:rPr lang="ru-RU" dirty="0">
                <a:hlinkClick r:id="rId3" tooltip="Русская архитектура"/>
              </a:rPr>
              <a:t>русского православного зодчества</a:t>
            </a:r>
            <a:r>
              <a:rPr lang="ru-RU" dirty="0"/>
              <a:t> — пятиглавый златоглавый белокаменный </a:t>
            </a:r>
            <a:r>
              <a:rPr lang="ru-RU" dirty="0" smtClean="0"/>
              <a:t>собор</a:t>
            </a:r>
            <a:r>
              <a:rPr lang="ru-RU" dirty="0"/>
              <a:t>.</a:t>
            </a:r>
            <a:endParaRPr lang="ru-RU" altLang="ru-RU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75" y="285750"/>
            <a:ext cx="5786438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Памятник Фридриху Шиллеру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4786313"/>
            <a:ext cx="4500563" cy="2071687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	Памятник знаменитому немецкому драматургу, поэту-гуманисту  был  отлит из бронзы и  установлен  в 1910 году. Во время войны памятник пострадал от осколков снарядов, но в середине 50-х был отреставрирован.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11268" name="Рисунок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2" y="214290"/>
            <a:ext cx="8175654" cy="640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D7E4BD"/>
            </a:gs>
            <a:gs pos="50000">
              <a:srgbClr val="9CB86E"/>
            </a:gs>
            <a:gs pos="100000">
              <a:srgbClr val="6BC23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88"/>
            <a:ext cx="4929188" cy="16430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Памятник барону Мюнхгаузену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928813"/>
            <a:ext cx="4038600" cy="4525962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Памятник барону Мюнхгаузену –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самый веселый памятник в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Калининграде. Скульптура стала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подарком на 750-летие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Калининграда от немецкого города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err="1" smtClean="0"/>
              <a:t>Боденведена</a:t>
            </a:r>
            <a:r>
              <a:rPr lang="ru-RU" dirty="0" smtClean="0"/>
              <a:t> – родины барона.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На постаменте с одной стороны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выбита надпись «Кенигсберг», а с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другой – «Калининград», дабы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подчеркнуть историческую связь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немецкого города с русским.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12292" name="Рисунок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932363" y="692150"/>
            <a:ext cx="3817937" cy="5400675"/>
          </a:xfr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BF1DE"/>
            </a:gs>
            <a:gs pos="10001">
              <a:srgbClr val="FFFF00">
                <a:alpha val="97500"/>
              </a:srgbClr>
            </a:gs>
            <a:gs pos="57001">
              <a:srgbClr val="C3D69B">
                <a:alpha val="85750"/>
              </a:srgbClr>
            </a:gs>
            <a:gs pos="100000">
              <a:srgbClr val="C3D69B">
                <a:alpha val="75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Калининградский </a:t>
            </a:r>
            <a:br>
              <a:rPr lang="ru-RU" dirty="0" smtClean="0"/>
            </a:br>
            <a:r>
              <a:rPr lang="ru-RU" dirty="0" smtClean="0"/>
              <a:t>Ботанический сад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http://www.aukcion.zapoved.net/media/com_mtree/images/listings/o/211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2487168"/>
            <a:ext cx="4191000" cy="295046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891088" y="2097377"/>
            <a:ext cx="4252912" cy="450056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200" dirty="0" smtClean="0"/>
              <a:t>Первый </a:t>
            </a:r>
            <a:r>
              <a:rPr lang="ru-RU" sz="2200" dirty="0"/>
              <a:t>ботанический сад </a:t>
            </a:r>
            <a:r>
              <a:rPr lang="ru-RU" sz="2200" dirty="0">
                <a:hlinkClick r:id="rId3" tooltip="Кёнигсберг"/>
              </a:rPr>
              <a:t>Кёнигсберга</a:t>
            </a:r>
            <a:r>
              <a:rPr lang="ru-RU" sz="2200" dirty="0"/>
              <a:t> был создан в районе улицы Вагнера в </a:t>
            </a:r>
            <a:r>
              <a:rPr lang="ru-RU" sz="2200" dirty="0">
                <a:hlinkClick r:id="rId4" tooltip="1796 год"/>
              </a:rPr>
              <a:t>1796 году</a:t>
            </a:r>
            <a:r>
              <a:rPr lang="ru-RU" sz="2200" dirty="0"/>
              <a:t> Г. </a:t>
            </a:r>
            <a:r>
              <a:rPr lang="ru-RU" sz="2200" dirty="0" err="1"/>
              <a:t>Шеффнером</a:t>
            </a:r>
            <a:r>
              <a:rPr lang="ru-RU" sz="2200" dirty="0"/>
              <a:t>. </a:t>
            </a:r>
            <a:endParaRPr lang="ru-RU" sz="2200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endParaRPr lang="ru-RU" sz="2200" dirty="0" smtClean="0"/>
          </a:p>
          <a:p>
            <a:pPr marL="0" indent="0" eaLnBrk="1" fontAlgn="auto" hangingPunct="1">
              <a:spcAft>
                <a:spcPts val="0"/>
              </a:spcAft>
              <a:buNone/>
              <a:defRPr/>
            </a:pPr>
            <a:r>
              <a:rPr lang="ru-RU" sz="2200" dirty="0" smtClean="0"/>
              <a:t>Нынешний </a:t>
            </a:r>
            <a:r>
              <a:rPr lang="ru-RU" sz="2200" dirty="0"/>
              <a:t>ботанический сад города Калининграда располагается на территории бывшего городского Кёнигсбергского садоводства, основанного в </a:t>
            </a:r>
            <a:r>
              <a:rPr lang="ru-RU" sz="2200" dirty="0">
                <a:hlinkClick r:id="rId5" tooltip="1904 год"/>
              </a:rPr>
              <a:t>1904 году</a:t>
            </a:r>
            <a:r>
              <a:rPr lang="ru-RU" sz="2200" dirty="0"/>
              <a:t> Паулем </a:t>
            </a:r>
            <a:r>
              <a:rPr lang="ru-RU" sz="2200" dirty="0" err="1" smtClean="0"/>
              <a:t>Кебером</a:t>
            </a:r>
            <a:r>
              <a:rPr lang="ru-RU" sz="2200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101633208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CCFF"/>
            </a:gs>
            <a:gs pos="17999">
              <a:srgbClr val="99CCFF"/>
            </a:gs>
            <a:gs pos="36000">
              <a:srgbClr val="31859C"/>
            </a:gs>
            <a:gs pos="61000">
              <a:srgbClr val="B7DEE8"/>
            </a:gs>
            <a:gs pos="82001">
              <a:srgbClr val="99CCFF"/>
            </a:gs>
            <a:gs pos="100000">
              <a:srgbClr val="CCCCFF"/>
            </a:gs>
          </a:gsLst>
          <a:lin ang="108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260648"/>
            <a:ext cx="7931224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РЫБНАЯ ДЕРЕВНЯ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3" name="Picture 3" descr="https://upload.wikimedia.org/wikipedia/commons/thumb/0/03/Kaliningrad_05-2017_img07_Fishery_Village.jpg/250px-Kaliningrad_05-2017_img07_Fishery_Villag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72817"/>
            <a:ext cx="3812480" cy="294206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3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772816"/>
            <a:ext cx="5080000" cy="3229818"/>
          </a:xfrm>
        </p:spPr>
        <p:txBody>
          <a:bodyPr>
            <a:normAutofit fontScale="92500" lnSpcReduction="20000"/>
          </a:bodyPr>
          <a:lstStyle/>
          <a:p>
            <a:pPr marL="0" indent="0" eaLnBrk="1" hangingPunct="1">
              <a:buNone/>
            </a:pPr>
            <a:r>
              <a:rPr lang="ru-RU" sz="2400" dirty="0" smtClean="0"/>
              <a:t>Историко-этнографический </a:t>
            </a:r>
            <a:r>
              <a:rPr lang="ru-RU" sz="2400" dirty="0"/>
              <a:t>и торгово-ремесленный комплекс в </a:t>
            </a:r>
            <a:r>
              <a:rPr lang="ru-RU" sz="2400" dirty="0" smtClean="0">
                <a:hlinkClick r:id="rId3" tooltip="Калининград"/>
              </a:rPr>
              <a:t>Калининграде</a:t>
            </a:r>
            <a:r>
              <a:rPr lang="ru-RU" sz="2400" dirty="0" smtClean="0"/>
              <a:t>. Представляет </a:t>
            </a:r>
            <a:r>
              <a:rPr lang="ru-RU" sz="2400" dirty="0"/>
              <a:t>собой </a:t>
            </a:r>
            <a:r>
              <a:rPr lang="ru-RU" sz="2400" dirty="0">
                <a:hlinkClick r:id="rId4" tooltip="Городской квартал"/>
              </a:rPr>
              <a:t>городской квартал</a:t>
            </a:r>
            <a:r>
              <a:rPr lang="ru-RU" sz="2400" dirty="0"/>
              <a:t>, застроенный зданиями в архитектурном стиле</a:t>
            </a:r>
            <a:r>
              <a:rPr lang="ru-RU" sz="2400"/>
              <a:t> </a:t>
            </a:r>
            <a:r>
              <a:rPr lang="ru-RU" sz="2400" smtClean="0">
                <a:hlinkClick r:id="rId5" tooltip="Великая Отечественная война"/>
              </a:rPr>
              <a:t>довоенного</a:t>
            </a:r>
            <a:r>
              <a:rPr lang="ru-RU" sz="2400" smtClean="0"/>
              <a:t> </a:t>
            </a:r>
            <a:r>
              <a:rPr lang="ru-RU" sz="2400" smtClean="0">
                <a:hlinkClick r:id="rId6" tooltip="Восточная Пруссия"/>
              </a:rPr>
              <a:t>восточно-прусского</a:t>
            </a:r>
            <a:r>
              <a:rPr lang="ru-RU" sz="2400" dirty="0"/>
              <a:t> города </a:t>
            </a:r>
            <a:r>
              <a:rPr lang="ru-RU" sz="2400" dirty="0">
                <a:hlinkClick r:id="rId7" tooltip="Кёнигсберг"/>
              </a:rPr>
              <a:t>Кёнигсберга</a:t>
            </a:r>
            <a:r>
              <a:rPr lang="ru-RU" sz="2400" dirty="0"/>
              <a:t>. </a:t>
            </a:r>
            <a:endParaRPr lang="ru-RU" sz="2400" dirty="0" smtClean="0"/>
          </a:p>
          <a:p>
            <a:pPr marL="0" indent="0" eaLnBrk="1" hangingPunct="1">
              <a:buNone/>
            </a:pPr>
            <a:endParaRPr lang="ru-RU" sz="2400" dirty="0" smtClean="0"/>
          </a:p>
          <a:p>
            <a:pPr marL="0" indent="0" eaLnBrk="1" hangingPunct="1">
              <a:buNone/>
            </a:pPr>
            <a:r>
              <a:rPr lang="ru-RU" sz="2400" dirty="0" smtClean="0"/>
              <a:t>Первая </a:t>
            </a:r>
            <a:r>
              <a:rPr lang="ru-RU" sz="2400" dirty="0"/>
              <a:t>очередь комплекса построена в </a:t>
            </a:r>
            <a:r>
              <a:rPr lang="ru-RU" sz="2400" dirty="0">
                <a:hlinkClick r:id="rId8" tooltip="2006"/>
              </a:rPr>
              <a:t>2006</a:t>
            </a:r>
            <a:r>
              <a:rPr lang="ru-RU" sz="2400" dirty="0"/>
              <a:t>—</a:t>
            </a:r>
            <a:r>
              <a:rPr lang="ru-RU" sz="2400" dirty="0">
                <a:hlinkClick r:id="rId9" tooltip="2010 год"/>
              </a:rPr>
              <a:t>2010 годах</a:t>
            </a:r>
            <a:r>
              <a:rPr lang="ru-RU" sz="2400" dirty="0"/>
              <a:t>.</a:t>
            </a:r>
            <a:endParaRPr lang="ru-RU" altLang="ru-RU" sz="2400" dirty="0" smtClean="0"/>
          </a:p>
        </p:txBody>
      </p:sp>
    </p:spTree>
    <p:extLst>
      <p:ext uri="{BB962C8B-B14F-4D97-AF65-F5344CB8AC3E}">
        <p14:creationId xmlns="" xmlns:p14="http://schemas.microsoft.com/office/powerpoint/2010/main" val="2808186676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D7E4BD"/>
            </a:gs>
            <a:gs pos="50000">
              <a:srgbClr val="9CB86E"/>
            </a:gs>
            <a:gs pos="100000">
              <a:srgbClr val="6BC230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88"/>
            <a:ext cx="4929188" cy="164306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8" name="Picture 4" descr="Ð Ð¾Ð·Ð¾Ð²Ð¾Ðµ Ð¿ÑÑÐ½Ð¾ Ð½Ð° Ð·Ð´Ð°Ð½Ð¸Ð¸ ÐÐµÐ½Ð¸Ð³ÑÐ±ÐµÑÐ³ÑÐºÐ¾Ð¹ Ð±Ð¸ÑÐ¶Ð¸ Ð² ÐÐ°Ð»Ð¸Ð½Ð¸Ð½Ð³ÑÐ°Ð´Ðµ â ÑÑÐ¾ ÑÐµÐºÐ»Ð°Ð¼Ð° ÑÐµÑÑÐ¾ÑÐ°Ð½Ð°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143116"/>
            <a:ext cx="6715172" cy="42148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04800" y="642918"/>
            <a:ext cx="4191000" cy="5681682"/>
          </a:xfrm>
        </p:spPr>
        <p:txBody>
          <a:bodyPr/>
          <a:lstStyle/>
          <a:p>
            <a:r>
              <a:rPr lang="ru-RU" dirty="0" smtClean="0"/>
              <a:t>Музей изобразительных искусств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4310628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Южный вокзал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Ð®Ð¶Ð½ÑÐ¹ Ð²Ð¾ÐºÐ·Ð°Ð» Ð² ÐÐ°Ð»Ð¸Ð½Ð¸Ð½Ð³ÑÐ°Ð´Ðµ Ð¿ÑÐ¸Ð½Ð¸Ð¼Ð°ÐµÑ Ð¸ Ð¾ÑÐ¿ÑÐ°Ð²Ð»ÑÐµÑ Ð¿Ð¾ÐµÐ·Ð´Ð°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76368"/>
            <a:ext cx="8267728" cy="48077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Историко</a:t>
            </a:r>
            <a:r>
              <a:rPr lang="ru-RU" dirty="0" smtClean="0"/>
              <a:t>- художественный музей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8" descr="https://top10.travel/wp-content/uploads/2017/07/istoriko-hudozhestvennyj-muzey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4800" y="1500174"/>
            <a:ext cx="8053414" cy="5143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EBF1DE"/>
            </a:gs>
            <a:gs pos="10001">
              <a:srgbClr val="FFFF00">
                <a:alpha val="97500"/>
              </a:srgbClr>
            </a:gs>
            <a:gs pos="57001">
              <a:srgbClr val="C3D69B">
                <a:alpha val="85750"/>
              </a:srgbClr>
            </a:gs>
            <a:gs pos="100000">
              <a:srgbClr val="C3D69B">
                <a:alpha val="75000"/>
              </a:srgbClr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Калининградский зоопарк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357188" y="1600200"/>
            <a:ext cx="4143375" cy="4525963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Один из самых больших 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старых зоопарков России.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Зоопарк  был  открыт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в 1896 году.</a:t>
            </a:r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4643438" y="2071688"/>
            <a:ext cx="4252912" cy="45005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В его коллекции,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занимающей площадь в 16,5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Га, представлены 315 видов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животных, численность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живых экспонатов составляет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2264 особи</a:t>
            </a:r>
            <a:endParaRPr lang="ru-RU" dirty="0"/>
          </a:p>
        </p:txBody>
      </p:sp>
      <p:pic>
        <p:nvPicPr>
          <p:cNvPr id="3077" name="Picture 2" descr="D:\Аня\география\калининград\Samp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57350" cy="163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Рисунок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13" y="3860800"/>
            <a:ext cx="4465637" cy="282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Рисунок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4663" y="1125538"/>
            <a:ext cx="4751387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5023869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D4650A"/>
            </a:gs>
            <a:gs pos="13000">
              <a:srgbClr val="D4650A"/>
            </a:gs>
            <a:gs pos="28999">
              <a:srgbClr val="FFC000"/>
            </a:gs>
            <a:gs pos="52000">
              <a:srgbClr val="FCD5B5"/>
            </a:gs>
            <a:gs pos="63000">
              <a:srgbClr val="FBE4AE"/>
            </a:gs>
            <a:gs pos="67000">
              <a:srgbClr val="FFC000"/>
            </a:gs>
            <a:gs pos="69000">
              <a:srgbClr val="FFC000"/>
            </a:gs>
            <a:gs pos="82001">
              <a:srgbClr val="984807"/>
            </a:gs>
            <a:gs pos="100000">
              <a:srgbClr val="FAE3B7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786313"/>
            <a:ext cx="5214938" cy="207168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dirty="0" smtClean="0"/>
              <a:t> Они расположены на том месте, где располагались одноимённые ворота, относившиеся к первому вальному укреплению города.</a:t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endParaRPr lang="ru-RU" sz="2700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>
          <a:xfrm>
            <a:off x="214313" y="571500"/>
            <a:ext cx="4040187" cy="639763"/>
          </a:xfrm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5100" dirty="0" err="1" smtClean="0"/>
              <a:t>Росгартенские</a:t>
            </a:r>
            <a:r>
              <a:rPr lang="ru-RU" sz="5100" dirty="0" smtClean="0"/>
              <a:t> ворота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100" name="Текст 12"/>
          <p:cNvSpPr>
            <a:spLocks noGrp="1"/>
          </p:cNvSpPr>
          <p:nvPr>
            <p:ph type="body" sz="half" idx="3"/>
          </p:nvPr>
        </p:nvSpPr>
        <p:spPr>
          <a:xfrm>
            <a:off x="5429250" y="4714875"/>
            <a:ext cx="4041775" cy="639763"/>
          </a:xfrm>
        </p:spPr>
        <p:txBody>
          <a:bodyPr>
            <a:normAutofit fontScale="85000" lnSpcReduction="10000"/>
          </a:bodyPr>
          <a:lstStyle/>
          <a:p>
            <a:pPr eaLnBrk="1" hangingPunct="1"/>
            <a:r>
              <a:rPr lang="ru-RU" altLang="ru-RU" sz="3200" dirty="0" smtClean="0"/>
              <a:t>Королевские ворота</a:t>
            </a:r>
          </a:p>
        </p:txBody>
      </p:sp>
      <p:sp>
        <p:nvSpPr>
          <p:cNvPr id="15" name="Текст 11"/>
          <p:cNvSpPr txBox="1">
            <a:spLocks/>
          </p:cNvSpPr>
          <p:nvPr/>
        </p:nvSpPr>
        <p:spPr>
          <a:xfrm>
            <a:off x="4714875" y="142875"/>
            <a:ext cx="4040188" cy="639763"/>
          </a:xfrm>
          <a:prstGeom prst="rect">
            <a:avLst/>
          </a:prstGeom>
        </p:spPr>
        <p:txBody>
          <a:bodyPr anchor="b">
            <a:normAutofit fontScale="92500" lnSpcReduction="20000"/>
          </a:bodyPr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b="1" dirty="0">
                <a:latin typeface="+mn-lt"/>
              </a:rPr>
              <a:t/>
            </a:r>
            <a:br>
              <a:rPr lang="ru-RU" sz="2400" b="1" dirty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sp>
        <p:nvSpPr>
          <p:cNvPr id="4102" name="Прямоугольник 15"/>
          <p:cNvSpPr>
            <a:spLocks noChangeArrowheads="1"/>
          </p:cNvSpPr>
          <p:nvPr/>
        </p:nvSpPr>
        <p:spPr bwMode="auto">
          <a:xfrm>
            <a:off x="4214813" y="357188"/>
            <a:ext cx="49291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/>
              <a:t>Одни из семи сохранившихся городских ворот Калининграда. </a:t>
            </a:r>
          </a:p>
        </p:txBody>
      </p:sp>
      <p:pic>
        <p:nvPicPr>
          <p:cNvPr id="4103" name="Рисунок 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439" y="1003445"/>
            <a:ext cx="8891587" cy="394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85852" y="285728"/>
            <a:ext cx="6933762" cy="639762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Кенигсбергский кот</a:t>
            </a:r>
          </a:p>
          <a:p>
            <a:pPr algn="ctr"/>
            <a:endParaRPr lang="ru-RU" sz="3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286512" y="3357562"/>
            <a:ext cx="4292241" cy="639762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0" y="1071546"/>
            <a:ext cx="4290556" cy="6000792"/>
          </a:xfrm>
        </p:spPr>
        <p:txBody>
          <a:bodyPr>
            <a:normAutofit fontScale="47500" lnSpcReduction="20000"/>
          </a:bodyPr>
          <a:lstStyle/>
          <a:p>
            <a:r>
              <a:rPr lang="ru-RU" sz="3300" dirty="0" smtClean="0"/>
              <a:t>Метровую бронзовую фигуру кота весом около 30 килограммов разместили в старинных </a:t>
            </a:r>
            <a:r>
              <a:rPr lang="ru-RU" sz="3300" dirty="0" err="1" smtClean="0"/>
              <a:t>Фридрихсбургских</a:t>
            </a:r>
            <a:r>
              <a:rPr lang="ru-RU" sz="3300" dirty="0" smtClean="0"/>
              <a:t> воротах. Этот фортификационный памятник является частью музея Мирового океана.</a:t>
            </a:r>
          </a:p>
          <a:p>
            <a:r>
              <a:rPr lang="ru-RU" sz="3300" dirty="0" smtClean="0"/>
              <a:t>Теперь из зарешеченной крепостной бойницы выглядывает любопытная кошачья морда, приглашая посетителей на экспозицию историко-культурного центра "Корабельное воскресение", разместившуюся в воротах.</a:t>
            </a:r>
          </a:p>
          <a:p>
            <a:r>
              <a:rPr lang="ru-RU" sz="3300" dirty="0" smtClean="0"/>
              <a:t>Автор скульптуры - Заслуженный художник РФ Людмила Богатова. Первый Кенигсбергский кот ее работы уже несколько лет "живет" в другом музейном объекте - Королевских воротах.</a:t>
            </a:r>
          </a:p>
          <a:p>
            <a:r>
              <a:rPr lang="ru-RU" sz="3300" dirty="0" smtClean="0"/>
              <a:t>Кот является одним из символов старого города. Бытует предание, что большинство городских котов Калининграда (бывшего немецкого Кенигсберга) - потомки тех, что жили здесь до войны и остались в городе, когда его покинуло депортированное немецкое население. А кроме того, кот - один из любимых персонажей сказок </a:t>
            </a:r>
            <a:r>
              <a:rPr lang="ru-RU" sz="3300" dirty="0" err="1" smtClean="0"/>
              <a:t>Э.-Т.А.Гофмана</a:t>
            </a:r>
            <a:r>
              <a:rPr lang="ru-RU" sz="3300" dirty="0" smtClean="0"/>
              <a:t>, жителя Кенигсберга.</a:t>
            </a:r>
          </a:p>
          <a:p>
            <a:endParaRPr lang="ru-RU" dirty="0"/>
          </a:p>
        </p:txBody>
      </p:sp>
      <p:pic>
        <p:nvPicPr>
          <p:cNvPr id="1026" name="Picture 2" descr="C:\Users\LSD\Desktop\26868583_PamKotRosKaliningradPrusskiyKot0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1071546"/>
            <a:ext cx="3478917" cy="51435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46C0A"/>
            </a:gs>
            <a:gs pos="39999">
              <a:srgbClr val="FFC000"/>
            </a:gs>
            <a:gs pos="70000">
              <a:srgbClr val="F6B848"/>
            </a:gs>
            <a:gs pos="100000">
              <a:srgbClr val="E46C0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13" y="428625"/>
            <a:ext cx="6357937" cy="8572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79512" y="260648"/>
            <a:ext cx="8604448" cy="176847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dirty="0"/>
              <a:t>Б</a:t>
            </a:r>
            <a:r>
              <a:rPr lang="ru-RU" sz="3600" b="1" dirty="0" smtClean="0"/>
              <a:t>ранденбургские </a:t>
            </a:r>
            <a:r>
              <a:rPr lang="ru-RU" sz="3600" b="1" dirty="0"/>
              <a:t>ворота</a:t>
            </a:r>
            <a:r>
              <a:rPr lang="ru-RU" sz="3600" dirty="0"/>
              <a:t> </a:t>
            </a:r>
            <a:endParaRPr lang="ru-RU" sz="3600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— </a:t>
            </a:r>
            <a:r>
              <a:rPr lang="ru-RU" dirty="0"/>
              <a:t>единственные городские ворота Калининграда, до сих пор использующиеся по прямому назначению</a:t>
            </a:r>
            <a:r>
              <a:rPr lang="ru-RU" dirty="0" smtClean="0"/>
              <a:t>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Были </a:t>
            </a:r>
            <a:r>
              <a:rPr lang="ru-RU" dirty="0"/>
              <a:t>выстроены в </a:t>
            </a:r>
            <a:r>
              <a:rPr lang="ru-RU" dirty="0">
                <a:hlinkClick r:id="rId2" tooltip="Кёнигсберг"/>
              </a:rPr>
              <a:t>Кёнигсберге</a:t>
            </a:r>
            <a:r>
              <a:rPr lang="ru-RU" dirty="0"/>
              <a:t> в </a:t>
            </a:r>
            <a:r>
              <a:rPr lang="ru-RU" dirty="0">
                <a:hlinkClick r:id="rId3" tooltip="1657 год"/>
              </a:rPr>
              <a:t>1657 году</a:t>
            </a:r>
            <a:endParaRPr lang="ru-RU" dirty="0" smtClean="0"/>
          </a:p>
        </p:txBody>
      </p:sp>
      <p:pic>
        <p:nvPicPr>
          <p:cNvPr id="3074" name="Picture 2" descr="https://i1.photo.2gis.com/images/geo/40/5629499548255941_b5e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56992"/>
            <a:ext cx="6060225" cy="32932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6010672"/>
      </p:ext>
    </p:extLst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43150" y="0"/>
            <a:ext cx="6800850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Кафедральный собор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123" name="Содержимое 7"/>
          <p:cNvSpPr>
            <a:spLocks noGrp="1"/>
          </p:cNvSpPr>
          <p:nvPr>
            <p:ph sz="half" idx="1"/>
          </p:nvPr>
        </p:nvSpPr>
        <p:spPr>
          <a:xfrm>
            <a:off x="4286250" y="857250"/>
            <a:ext cx="4643438" cy="2214563"/>
          </a:xfrm>
        </p:spPr>
        <p:txBody>
          <a:bodyPr>
            <a:normAutofit fontScale="92500"/>
          </a:bodyPr>
          <a:lstStyle/>
          <a:p>
            <a:pPr eaLnBrk="1" hangingPunct="1">
              <a:buFont typeface="Arial" charset="0"/>
              <a:buNone/>
            </a:pPr>
            <a:endParaRPr lang="ru-RU" altLang="ru-RU" smtClean="0"/>
          </a:p>
          <a:p>
            <a:pPr eaLnBrk="1" hangingPunct="1">
              <a:buFont typeface="Arial" charset="0"/>
              <a:buNone/>
            </a:pPr>
            <a:r>
              <a:rPr lang="ru-RU" altLang="ru-RU" smtClean="0"/>
              <a:t>Главная церковь Кёнигсберга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mtClean="0"/>
              <a:t>и  главный исторический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mtClean="0"/>
              <a:t>символ Калининграда. 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12" name="Содержимое 7"/>
          <p:cNvSpPr txBox="1">
            <a:spLocks/>
          </p:cNvSpPr>
          <p:nvPr/>
        </p:nvSpPr>
        <p:spPr>
          <a:xfrm>
            <a:off x="0" y="4572000"/>
            <a:ext cx="4500563" cy="2286000"/>
          </a:xfrm>
          <a:prstGeom prst="rect">
            <a:avLst/>
          </a:prstGeom>
        </p:spPr>
        <p:txBody>
          <a:bodyPr>
            <a:normAutofit fontScale="85000" lnSpcReduction="10000"/>
          </a:bodyPr>
          <a:lstStyle/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>
              <a:latin typeface="+mn-lt"/>
            </a:endParaRP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Собор, построенный в стиле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балтийской готики, является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одним из немногих готических 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>
                <a:latin typeface="+mn-lt"/>
              </a:rPr>
              <a:t>сооружений в России.</a:t>
            </a:r>
          </a:p>
          <a:p>
            <a:pPr marL="342900" indent="-342900"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800" dirty="0">
              <a:latin typeface="+mn-lt"/>
            </a:endParaRPr>
          </a:p>
        </p:txBody>
      </p:sp>
      <p:pic>
        <p:nvPicPr>
          <p:cNvPr id="5125" name="Рисунок 9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071546"/>
            <a:ext cx="7712100" cy="5415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357938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Мирового океана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1000125"/>
            <a:ext cx="6286500" cy="2071688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Первый в России  комплексный  </a:t>
            </a:r>
            <a:r>
              <a:rPr lang="ru-RU" dirty="0" err="1" smtClean="0"/>
              <a:t>маринистический</a:t>
            </a:r>
            <a:r>
              <a:rPr lang="ru-RU" dirty="0" smtClean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музей, он имеет экспозиции,  посвящённые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судоходству,  морской флоре и фауне,  геологии и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гидрологии  мирового океана, а также 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действующую экологическую станцию. </a:t>
            </a:r>
            <a:endParaRPr lang="ru-RU" dirty="0"/>
          </a:p>
        </p:txBody>
      </p:sp>
      <p:pic>
        <p:nvPicPr>
          <p:cNvPr id="6148" name="Рисунок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1550" y="476250"/>
            <a:ext cx="8172450" cy="638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2063" y="928688"/>
            <a:ext cx="4071937" cy="100012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Музей янтаря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50" y="3786188"/>
            <a:ext cx="4857750" cy="278606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Башня является </a:t>
            </a:r>
            <a:r>
              <a:rPr lang="ru-RU" dirty="0" err="1" smtClean="0"/>
              <a:t>историко</a:t>
            </a:r>
            <a:r>
              <a:rPr lang="ru-RU" dirty="0" smtClean="0"/>
              <a:t>-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архитектурным памятником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середины XIX </a:t>
            </a:r>
            <a:r>
              <a:rPr lang="ru-RU" dirty="0" err="1" smtClean="0"/>
              <a:t>столеия</a:t>
            </a:r>
            <a:r>
              <a:rPr lang="ru-RU" dirty="0" smtClean="0"/>
              <a:t>,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составляющая вместе с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err="1" smtClean="0"/>
              <a:t>Росгартенскими</a:t>
            </a:r>
            <a:r>
              <a:rPr lang="ru-RU" dirty="0" smtClean="0"/>
              <a:t> воротами единый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крепостной комплекс.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2332038"/>
            <a:ext cx="4038600" cy="4525962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	Создание музея янтаря обусловлено тем, что на территории Калининградского полуострова находится крупнейшее в мире месторождение янтаря, а также единственное предприятие, где добыча и переработка солнечного камня ведется в промышленных объемах.</a:t>
            </a:r>
            <a:endParaRPr lang="ru-RU" dirty="0"/>
          </a:p>
        </p:txBody>
      </p:sp>
      <p:pic>
        <p:nvPicPr>
          <p:cNvPr id="7173" name="Рисунок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57166"/>
            <a:ext cx="4902202" cy="3463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E46C0A"/>
            </a:gs>
            <a:gs pos="39999">
              <a:srgbClr val="FFC000"/>
            </a:gs>
            <a:gs pos="70000">
              <a:srgbClr val="F6B848"/>
            </a:gs>
            <a:gs pos="100000">
              <a:srgbClr val="E46C0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68" y="428625"/>
            <a:ext cx="5572132" cy="857250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Кирха Святого Семейства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4857750"/>
            <a:ext cx="5900738" cy="1768475"/>
          </a:xfrm>
        </p:spPr>
        <p:txBody>
          <a:bodyPr rtlCol="0">
            <a:normAutofit fontScale="850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Построена в 1907 году. В 1980 году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подверглась реконструкции. 22 августа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1980 года в здании торжественно открыта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 smtClean="0"/>
              <a:t>Калининградская областная филармония.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pic>
        <p:nvPicPr>
          <p:cNvPr id="8196" name="Рисунок 6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388" y="357166"/>
            <a:ext cx="8964612" cy="574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458</TotalTime>
  <Words>390</Words>
  <Application>Microsoft Office PowerPoint</Application>
  <PresentationFormat>Экран (4:3)</PresentationFormat>
  <Paragraphs>108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                  ДОСТОПРИМЕЧАТЕЛЬНОСТИ КАЛИНИНГРАДА                                                                   </vt:lpstr>
      <vt:lpstr>  Калининградский зоопарк </vt:lpstr>
      <vt:lpstr>  Они расположены на том месте, где располагались одноимённые ворота, относившиеся к первому вальному укреплению города.  </vt:lpstr>
      <vt:lpstr>Слайд 4</vt:lpstr>
      <vt:lpstr>   </vt:lpstr>
      <vt:lpstr> Кафедральный собор  </vt:lpstr>
      <vt:lpstr> Музей Мирового океана  </vt:lpstr>
      <vt:lpstr> Музей янтаря </vt:lpstr>
      <vt:lpstr>   Кирха Святого Семейства </vt:lpstr>
      <vt:lpstr> Кирха памяти королевы Луизы  </vt:lpstr>
      <vt:lpstr> Калининградский храм  Христа Спасителя </vt:lpstr>
      <vt:lpstr> Памятник Фридриху Шиллеру </vt:lpstr>
      <vt:lpstr>Памятник барону Мюнхгаузену </vt:lpstr>
      <vt:lpstr>  Калининградский  Ботанический сад </vt:lpstr>
      <vt:lpstr> РЫБНАЯ ДЕРЕВНЯ </vt:lpstr>
      <vt:lpstr> </vt:lpstr>
      <vt:lpstr>Южный вокзал </vt:lpstr>
      <vt:lpstr>Историко- художественный музей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Достопримечательности  Калиниграда</dc:title>
  <dc:creator>Иришка</dc:creator>
  <cp:lastModifiedBy>Пользователь Windows</cp:lastModifiedBy>
  <cp:revision>40</cp:revision>
  <dcterms:modified xsi:type="dcterms:W3CDTF">2019-12-25T12:26:09Z</dcterms:modified>
</cp:coreProperties>
</file>