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0" r:id="rId5"/>
    <p:sldId id="264" r:id="rId6"/>
    <p:sldId id="265" r:id="rId7"/>
    <p:sldId id="262" r:id="rId8"/>
    <p:sldId id="263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CC0066"/>
    <a:srgbClr val="FF7C80"/>
    <a:srgbClr val="000066"/>
    <a:srgbClr val="000099"/>
    <a:srgbClr val="800080"/>
    <a:srgbClr val="FF6600"/>
    <a:srgbClr val="FF3300"/>
    <a:srgbClr val="CC0000"/>
    <a:srgbClr val="00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4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340768"/>
            <a:ext cx="8426666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Методическое логопедическое пособие </a:t>
            </a: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«Звуковые дорожки» 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работы с дошкольниками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4725144"/>
            <a:ext cx="37854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Разработчик: учитель-логопед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Сулимова</a:t>
            </a:r>
            <a:r>
              <a:rPr lang="ru-RU" sz="2000" b="1" i="1" dirty="0" smtClean="0">
                <a:solidFill>
                  <a:srgbClr val="002060"/>
                </a:solidFill>
              </a:rPr>
              <a:t> Н.М.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9621" y="188640"/>
            <a:ext cx="6278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МДОУ «Детский сад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Аленький цветочек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»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г. Надыма»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40760" y="6021288"/>
            <a:ext cx="1105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г. Надым</a:t>
            </a:r>
          </a:p>
          <a:p>
            <a:pPr algn="ctr"/>
            <a:r>
              <a:rPr lang="ru-RU" b="1" dirty="0" smtClean="0"/>
              <a:t>2018г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6" name="Picture 3" descr="Изображение 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58043">
            <a:off x="2521180" y="4804401"/>
            <a:ext cx="972723" cy="1269831"/>
          </a:xfrm>
          <a:prstGeom prst="rect">
            <a:avLst/>
          </a:prstGeom>
          <a:noFill/>
          <a:ln w="222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7" name="Picture 2" descr="Изображение 0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45988">
            <a:off x="646778" y="5387528"/>
            <a:ext cx="921291" cy="1096412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8" name="Picture 5" descr="Изображение 1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12776"/>
            <a:ext cx="1225219" cy="873755"/>
          </a:xfrm>
          <a:prstGeom prst="round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9" name="Picture 4" descr="Изображение 09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36381">
            <a:off x="7310162" y="697299"/>
            <a:ext cx="1453489" cy="1072813"/>
          </a:xfrm>
          <a:prstGeom prst="round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" name="Picture 6" descr="Изображение 10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548680"/>
            <a:ext cx="1210816" cy="908112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1" name="Picture 7" descr="Изображение 1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5733256"/>
            <a:ext cx="1224136" cy="939962"/>
          </a:xfrm>
          <a:prstGeom prst="round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4509120"/>
            <a:ext cx="48468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88640"/>
            <a:ext cx="741682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Главная цель пособия </a:t>
            </a:r>
            <a:r>
              <a:rPr lang="ru-RU" sz="2400" b="1" i="1" dirty="0" smtClean="0">
                <a:solidFill>
                  <a:srgbClr val="C00000"/>
                </a:solidFill>
              </a:rPr>
              <a:t>– создание условий для качественной логопедической работы на этапе автоматизации звуков.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484784"/>
            <a:ext cx="842493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</a:t>
            </a:r>
            <a:r>
              <a:rPr lang="ru-RU" sz="2400" b="1" dirty="0" smtClean="0">
                <a:solidFill>
                  <a:srgbClr val="000066"/>
                </a:solidFill>
              </a:rPr>
              <a:t>При работе с логопедическим пособием решаются задачи</a:t>
            </a:r>
            <a:r>
              <a:rPr lang="ru-RU" sz="2400" dirty="0" smtClean="0">
                <a:solidFill>
                  <a:srgbClr val="000066"/>
                </a:solidFill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66"/>
                </a:solidFill>
              </a:rPr>
              <a:t>  Формировать тактильные ощущения пальцев рук.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66"/>
                </a:solidFill>
              </a:rPr>
              <a:t>  Развивать мелкую моторику пальцев рук.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66"/>
                </a:solidFill>
              </a:rPr>
              <a:t>  Формировать правильное произношение звука в изолированной позиции.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66"/>
                </a:solidFill>
              </a:rPr>
              <a:t>  Формировать правильное звукопроизношение на этапе автоматизации звука в слогах.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66"/>
                </a:solidFill>
              </a:rPr>
              <a:t>  Развивать фонематическое восприятие, опираясь на </a:t>
            </a:r>
            <a:r>
              <a:rPr lang="ru-RU" sz="2400" dirty="0" err="1" smtClean="0">
                <a:solidFill>
                  <a:srgbClr val="000066"/>
                </a:solidFill>
              </a:rPr>
              <a:t>слухопроизносительную</a:t>
            </a:r>
            <a:r>
              <a:rPr lang="ru-RU" sz="2400" dirty="0" smtClean="0">
                <a:solidFill>
                  <a:srgbClr val="000066"/>
                </a:solidFill>
              </a:rPr>
              <a:t> характеристику звука.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66"/>
                </a:solidFill>
              </a:rPr>
              <a:t>  Формировать представления о дифференциации твердых и мягких согласных.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66"/>
                </a:solidFill>
              </a:rPr>
              <a:t>  Формировать представления о способах слияния согласных и гласных звуков в открытых и закрытых слогах.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88640"/>
            <a:ext cx="5969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rgbClr val="C00000"/>
                </a:solidFill>
              </a:rPr>
              <a:t>Логопедическое пособие включает в себя:</a:t>
            </a:r>
            <a:endParaRPr lang="ru-RU" sz="2400" b="1" i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1052736"/>
            <a:ext cx="22322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6 карт с синими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дорожками для автоматизации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твердых звуков: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 С, З, Ш, Ж, Л, Р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4208" y="3284984"/>
            <a:ext cx="25202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6600"/>
                </a:solidFill>
              </a:rPr>
              <a:t>4 карты с зелеными дорожками для автоматизации мягких звуков: </a:t>
            </a:r>
          </a:p>
          <a:p>
            <a:r>
              <a:rPr lang="ru-RU" sz="2000" b="1" i="1" dirty="0" smtClean="0">
                <a:solidFill>
                  <a:srgbClr val="006600"/>
                </a:solidFill>
              </a:rPr>
              <a:t>С</a:t>
            </a:r>
            <a:r>
              <a:rPr lang="en-US" sz="2000" b="1" i="1" dirty="0" smtClean="0">
                <a:solidFill>
                  <a:srgbClr val="006600"/>
                </a:solidFill>
              </a:rPr>
              <a:t>’</a:t>
            </a:r>
            <a:r>
              <a:rPr lang="ru-RU" sz="2000" b="1" i="1" dirty="0" smtClean="0">
                <a:solidFill>
                  <a:srgbClr val="006600"/>
                </a:solidFill>
              </a:rPr>
              <a:t>,</a:t>
            </a:r>
            <a:r>
              <a:rPr lang="en-US" sz="2000" b="1" i="1" dirty="0" smtClean="0">
                <a:solidFill>
                  <a:srgbClr val="006600"/>
                </a:solidFill>
              </a:rPr>
              <a:t>  </a:t>
            </a:r>
            <a:r>
              <a:rPr lang="ru-RU" sz="2000" b="1" i="1" dirty="0" smtClean="0">
                <a:solidFill>
                  <a:srgbClr val="006600"/>
                </a:solidFill>
              </a:rPr>
              <a:t>З</a:t>
            </a:r>
            <a:r>
              <a:rPr lang="en-US" sz="2000" b="1" i="1" dirty="0" smtClean="0">
                <a:solidFill>
                  <a:srgbClr val="006600"/>
                </a:solidFill>
              </a:rPr>
              <a:t>‘</a:t>
            </a:r>
            <a:r>
              <a:rPr lang="ru-RU" sz="2000" b="1" i="1" dirty="0" smtClean="0">
                <a:solidFill>
                  <a:srgbClr val="006600"/>
                </a:solidFill>
              </a:rPr>
              <a:t>,</a:t>
            </a:r>
            <a:r>
              <a:rPr lang="en-US" sz="2000" b="1" i="1" dirty="0" smtClean="0">
                <a:solidFill>
                  <a:srgbClr val="006600"/>
                </a:solidFill>
              </a:rPr>
              <a:t>  </a:t>
            </a:r>
            <a:r>
              <a:rPr lang="ru-RU" sz="2000" b="1" i="1" dirty="0" smtClean="0">
                <a:solidFill>
                  <a:srgbClr val="006600"/>
                </a:solidFill>
              </a:rPr>
              <a:t>Л</a:t>
            </a:r>
            <a:r>
              <a:rPr lang="en-US" sz="2000" b="1" i="1" dirty="0" smtClean="0">
                <a:solidFill>
                  <a:srgbClr val="006600"/>
                </a:solidFill>
              </a:rPr>
              <a:t>‘</a:t>
            </a:r>
            <a:r>
              <a:rPr lang="ru-RU" sz="2000" b="1" i="1" dirty="0" smtClean="0">
                <a:solidFill>
                  <a:srgbClr val="006600"/>
                </a:solidFill>
              </a:rPr>
              <a:t>,</a:t>
            </a:r>
            <a:r>
              <a:rPr lang="en-US" sz="2000" b="1" i="1" dirty="0" smtClean="0">
                <a:solidFill>
                  <a:srgbClr val="006600"/>
                </a:solidFill>
              </a:rPr>
              <a:t> </a:t>
            </a:r>
            <a:r>
              <a:rPr lang="ru-RU" sz="2000" b="1" i="1" dirty="0" smtClean="0">
                <a:solidFill>
                  <a:srgbClr val="006600"/>
                </a:solidFill>
              </a:rPr>
              <a:t>Р</a:t>
            </a:r>
            <a:r>
              <a:rPr lang="en-US" sz="2000" b="1" i="1" dirty="0" smtClean="0">
                <a:solidFill>
                  <a:srgbClr val="006600"/>
                </a:solidFill>
              </a:rPr>
              <a:t>‘  </a:t>
            </a:r>
            <a:endParaRPr lang="ru-RU" sz="2000" b="1" i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6" y="5445224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Демонстрационная карта «Гласные звуки и буквы»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Виктория\Desktop\Звуковые дорожки\IMG_05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1442546" cy="1008113"/>
          </a:xfrm>
          <a:prstGeom prst="rect">
            <a:avLst/>
          </a:prstGeom>
          <a:noFill/>
          <a:ln w="3175">
            <a:solidFill>
              <a:srgbClr val="0070C0"/>
            </a:solidFill>
          </a:ln>
        </p:spPr>
      </p:pic>
      <p:pic>
        <p:nvPicPr>
          <p:cNvPr id="1027" name="Picture 3" descr="C:\Users\Виктория\Desktop\Звуковые дорожки\IMG_05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908720"/>
            <a:ext cx="1478714" cy="1009648"/>
          </a:xfrm>
          <a:prstGeom prst="rect">
            <a:avLst/>
          </a:prstGeom>
          <a:noFill/>
          <a:ln w="3175">
            <a:solidFill>
              <a:srgbClr val="0070C0"/>
            </a:solidFill>
          </a:ln>
        </p:spPr>
      </p:pic>
      <p:pic>
        <p:nvPicPr>
          <p:cNvPr id="1028" name="Picture 4" descr="C:\Users\Виктория\Desktop\Звуковые дорожки\IMG_05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908720"/>
            <a:ext cx="1440160" cy="1005606"/>
          </a:xfrm>
          <a:prstGeom prst="rect">
            <a:avLst/>
          </a:prstGeom>
          <a:noFill/>
          <a:ln w="3175">
            <a:solidFill>
              <a:srgbClr val="0070C0"/>
            </a:solidFill>
          </a:ln>
        </p:spPr>
      </p:pic>
      <p:pic>
        <p:nvPicPr>
          <p:cNvPr id="1029" name="Picture 5" descr="C:\Users\Виктория\Desktop\Звуковые дорожки\IMG_05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060848"/>
            <a:ext cx="1448515" cy="1008112"/>
          </a:xfrm>
          <a:prstGeom prst="rect">
            <a:avLst/>
          </a:prstGeom>
          <a:noFill/>
          <a:ln w="3175" cmpd="dbl">
            <a:solidFill>
              <a:srgbClr val="0070C0"/>
            </a:solidFill>
          </a:ln>
        </p:spPr>
      </p:pic>
      <p:pic>
        <p:nvPicPr>
          <p:cNvPr id="1030" name="Picture 6" descr="C:\Users\Виктория\Desktop\Звуковые дорожки\IMG_056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2060848"/>
            <a:ext cx="1446618" cy="1008112"/>
          </a:xfrm>
          <a:prstGeom prst="rect">
            <a:avLst/>
          </a:prstGeom>
          <a:noFill/>
          <a:ln w="3175">
            <a:solidFill>
              <a:srgbClr val="0070C0"/>
            </a:solidFill>
          </a:ln>
        </p:spPr>
      </p:pic>
      <p:pic>
        <p:nvPicPr>
          <p:cNvPr id="1031" name="Picture 7" descr="C:\Users\Виктория\Desktop\Звуковые дорожки\IMG_056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2060848"/>
            <a:ext cx="1438033" cy="1008112"/>
          </a:xfrm>
          <a:prstGeom prst="rect">
            <a:avLst/>
          </a:prstGeom>
          <a:noFill/>
          <a:ln w="0">
            <a:solidFill>
              <a:srgbClr val="0070C0"/>
            </a:solidFill>
          </a:ln>
        </p:spPr>
      </p:pic>
      <p:pic>
        <p:nvPicPr>
          <p:cNvPr id="1032" name="Picture 8" descr="C:\Users\Виктория\Desktop\Звуковые дорожки\IMG_057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3645024"/>
            <a:ext cx="1453491" cy="1008112"/>
          </a:xfrm>
          <a:prstGeom prst="rect">
            <a:avLst/>
          </a:prstGeom>
          <a:noFill/>
          <a:ln w="3175">
            <a:solidFill>
              <a:srgbClr val="009900"/>
            </a:solidFill>
          </a:ln>
        </p:spPr>
      </p:pic>
      <p:pic>
        <p:nvPicPr>
          <p:cNvPr id="1033" name="Picture 9" descr="C:\Users\Виктория\Desktop\Звуковые дорожки\IMG_057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35696" y="3645024"/>
            <a:ext cx="1437163" cy="1008112"/>
          </a:xfrm>
          <a:prstGeom prst="rect">
            <a:avLst/>
          </a:prstGeom>
          <a:noFill/>
          <a:ln w="3175">
            <a:solidFill>
              <a:srgbClr val="009900"/>
            </a:solidFill>
          </a:ln>
        </p:spPr>
      </p:pic>
      <p:pic>
        <p:nvPicPr>
          <p:cNvPr id="1036" name="Picture 12" descr="C:\Users\Виктория\Desktop\Звуковые дорожки\IMG_057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3528" y="3645024"/>
            <a:ext cx="1432629" cy="1008111"/>
          </a:xfrm>
          <a:prstGeom prst="rect">
            <a:avLst/>
          </a:prstGeom>
          <a:noFill/>
          <a:ln w="3175">
            <a:solidFill>
              <a:srgbClr val="009900"/>
            </a:solidFill>
          </a:ln>
        </p:spPr>
      </p:pic>
      <p:pic>
        <p:nvPicPr>
          <p:cNvPr id="1037" name="Picture 13" descr="C:\Users\Виктория\Desktop\Звуковые дорожки\IMG_057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47864" y="3645024"/>
            <a:ext cx="1440160" cy="995869"/>
          </a:xfrm>
          <a:prstGeom prst="rect">
            <a:avLst/>
          </a:prstGeom>
          <a:noFill/>
          <a:ln w="3175">
            <a:solidFill>
              <a:srgbClr val="009900"/>
            </a:solidFill>
          </a:ln>
        </p:spPr>
      </p:pic>
      <p:pic>
        <p:nvPicPr>
          <p:cNvPr id="1038" name="Picture 14" descr="D:\1 Работа Вики\фотки\анализ артикуляции\Изображение 158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528" y="5013176"/>
            <a:ext cx="2016224" cy="1512168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6136" y="1052736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6 карт с лесенками, для автоматизации звуков </a:t>
            </a:r>
          </a:p>
          <a:p>
            <a:r>
              <a:rPr lang="ru-RU" sz="2000" b="1" i="1" dirty="0" smtClean="0"/>
              <a:t>С, З, Ш, Ж, Л, Р, С</a:t>
            </a:r>
            <a:r>
              <a:rPr lang="en-US" sz="2000" b="1" i="1" dirty="0" smtClean="0"/>
              <a:t>’</a:t>
            </a:r>
            <a:r>
              <a:rPr lang="ru-RU" sz="2000" b="1" i="1" dirty="0" smtClean="0"/>
              <a:t>,</a:t>
            </a:r>
            <a:r>
              <a:rPr lang="en-US" sz="2000" b="1" i="1" dirty="0" smtClean="0"/>
              <a:t>  </a:t>
            </a:r>
            <a:r>
              <a:rPr lang="ru-RU" sz="2000" b="1" i="1" dirty="0" smtClean="0"/>
              <a:t>З</a:t>
            </a:r>
            <a:r>
              <a:rPr lang="en-US" sz="2000" b="1" i="1" dirty="0" smtClean="0"/>
              <a:t>‘</a:t>
            </a:r>
            <a:r>
              <a:rPr lang="ru-RU" sz="2000" b="1" i="1" dirty="0" smtClean="0"/>
              <a:t>,</a:t>
            </a:r>
            <a:r>
              <a:rPr lang="en-US" sz="2000" b="1" i="1" dirty="0" smtClean="0"/>
              <a:t>  </a:t>
            </a:r>
            <a:r>
              <a:rPr lang="ru-RU" sz="2000" b="1" i="1" dirty="0" smtClean="0"/>
              <a:t>Л</a:t>
            </a:r>
            <a:r>
              <a:rPr lang="en-US" sz="2000" b="1" i="1" dirty="0" smtClean="0"/>
              <a:t>‘</a:t>
            </a:r>
            <a:r>
              <a:rPr lang="ru-RU" sz="2000" b="1" i="1" dirty="0" smtClean="0"/>
              <a:t>,</a:t>
            </a:r>
            <a:r>
              <a:rPr lang="en-US" sz="2000" b="1" i="1" dirty="0" smtClean="0"/>
              <a:t> </a:t>
            </a:r>
            <a:r>
              <a:rPr lang="ru-RU" sz="2000" b="1" i="1" dirty="0" smtClean="0"/>
              <a:t>Р</a:t>
            </a:r>
            <a:r>
              <a:rPr lang="en-US" sz="2000" b="1" i="1" dirty="0" smtClean="0"/>
              <a:t>‘ </a:t>
            </a:r>
            <a:r>
              <a:rPr lang="ru-RU" sz="2000" b="1" i="1" dirty="0" smtClean="0"/>
              <a:t> </a:t>
            </a:r>
            <a:endParaRPr lang="ru-RU" sz="20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716016" y="5589240"/>
            <a:ext cx="4035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48 маленьких фишек с символами гласных звуков: А, О, У, И, Э, Ы</a:t>
            </a:r>
            <a:endParaRPr lang="ru-RU" sz="2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391472" y="3429000"/>
            <a:ext cx="4752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6 больших карточек с символами гласных звуков, а на обратной стороне с гласными буками: А, О, У, И, Э, Ы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Виктория\Desktop\Звуковые дорожки\IMG_0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751711" cy="1224136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</p:pic>
      <p:pic>
        <p:nvPicPr>
          <p:cNvPr id="2051" name="Picture 3" descr="C:\Users\Виктория\Desktop\Звуковые дорожки\IMG_05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88640"/>
            <a:ext cx="1728753" cy="122413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2052" name="Picture 4" descr="C:\Users\Виктория\Desktop\Звуковые дорожки\IMG_05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88640"/>
            <a:ext cx="1712264" cy="122413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053" name="Picture 5" descr="C:\Users\Виктория\Desktop\Звуковые дорожки\IMG_05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556792"/>
            <a:ext cx="1739830" cy="122413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2054" name="Picture 6" descr="C:\Users\Виктория\Desktop\Звуковые дорожки\IMG_05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1556792"/>
            <a:ext cx="1728192" cy="121068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2055" name="Picture 7" descr="C:\Users\Виктория\Desktop\Звуковые дорожки\IMG_057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1556792"/>
            <a:ext cx="1728192" cy="12248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2056" name="Picture 8" descr="C:\Users\Виктория\Desktop\Звуковые дорожки\IMG_059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1" y="3068960"/>
            <a:ext cx="1964704" cy="1872208"/>
          </a:xfrm>
          <a:prstGeom prst="rect">
            <a:avLst/>
          </a:prstGeom>
          <a:noFill/>
        </p:spPr>
      </p:pic>
      <p:pic>
        <p:nvPicPr>
          <p:cNvPr id="2057" name="Picture 9" descr="C:\Users\Виктория\Desktop\Звуковые дорожки\IMG_059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9752" y="3068961"/>
            <a:ext cx="1954624" cy="1872207"/>
          </a:xfrm>
          <a:prstGeom prst="rect">
            <a:avLst/>
          </a:prstGeom>
          <a:noFill/>
        </p:spPr>
      </p:pic>
      <p:pic>
        <p:nvPicPr>
          <p:cNvPr id="2060" name="Picture 12" descr="C:\Users\Виктория\Desktop\Звуковые дорожки\IMG_0585 - копия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5085184"/>
            <a:ext cx="1152128" cy="600717"/>
          </a:xfrm>
          <a:prstGeom prst="rect">
            <a:avLst/>
          </a:prstGeom>
          <a:noFill/>
        </p:spPr>
      </p:pic>
      <p:pic>
        <p:nvPicPr>
          <p:cNvPr id="2061" name="Picture 13" descr="C:\Users\Виктория\Desktop\Звуковые дорожки\IMG_0586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19672" y="5085184"/>
            <a:ext cx="1242741" cy="648072"/>
          </a:xfrm>
          <a:prstGeom prst="rect">
            <a:avLst/>
          </a:prstGeom>
          <a:noFill/>
        </p:spPr>
      </p:pic>
      <p:pic>
        <p:nvPicPr>
          <p:cNvPr id="2062" name="Picture 14" descr="C:\Users\Виктория\Desktop\Звуковые дорожки\IMG_0588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87824" y="5085184"/>
            <a:ext cx="1244168" cy="648072"/>
          </a:xfrm>
          <a:prstGeom prst="rect">
            <a:avLst/>
          </a:prstGeom>
          <a:noFill/>
        </p:spPr>
      </p:pic>
      <p:pic>
        <p:nvPicPr>
          <p:cNvPr id="2063" name="Picture 15" descr="C:\Users\Виктория\Desktop\Звуковые дорожки\IMG_0589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520" y="5805264"/>
            <a:ext cx="1152128" cy="606150"/>
          </a:xfrm>
          <a:prstGeom prst="rect">
            <a:avLst/>
          </a:prstGeom>
          <a:noFill/>
        </p:spPr>
      </p:pic>
      <p:pic>
        <p:nvPicPr>
          <p:cNvPr id="2064" name="Picture 16" descr="C:\Users\Виктория\Desktop\Звуковые дорожки\IMG_0590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672" y="5805264"/>
            <a:ext cx="1223020" cy="610511"/>
          </a:xfrm>
          <a:prstGeom prst="rect">
            <a:avLst/>
          </a:prstGeom>
          <a:noFill/>
        </p:spPr>
      </p:pic>
      <p:pic>
        <p:nvPicPr>
          <p:cNvPr id="2065" name="Picture 17" descr="C:\Users\Виктория\Desktop\Звуковые дорожки\IMG_0591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87824" y="5805264"/>
            <a:ext cx="1252165" cy="616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8207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800080"/>
                </a:solidFill>
              </a:rPr>
              <a:t>Применение пособия в поэтапной коррекционной работе</a:t>
            </a:r>
            <a:endParaRPr lang="ru-RU" sz="2400" b="1" i="1" dirty="0">
              <a:solidFill>
                <a:srgbClr val="80008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412776"/>
            <a:ext cx="28328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Этап автоматизации </a:t>
            </a:r>
          </a:p>
          <a:p>
            <a:r>
              <a:rPr lang="ru-RU" sz="2000" b="1" i="1" dirty="0" smtClean="0"/>
              <a:t>изолированного звука</a:t>
            </a:r>
            <a:endParaRPr lang="ru-RU" sz="2000" b="1" i="1" dirty="0"/>
          </a:p>
        </p:txBody>
      </p:sp>
      <p:pic>
        <p:nvPicPr>
          <p:cNvPr id="2050" name="Picture 2" descr="C:\Users\Виктория\Desktop\Звуковые дорожки\IMG_05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052736"/>
            <a:ext cx="1656184" cy="115415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051" name="Picture 3" descr="C:\Users\Виктория\Desktop\Звуковые дорожки\IMG_05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052736"/>
            <a:ext cx="1656184" cy="1160237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79512" y="2924944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Этап автоматизации </a:t>
            </a:r>
          </a:p>
          <a:p>
            <a:r>
              <a:rPr lang="ru-RU" sz="2000" b="1" i="1" dirty="0" smtClean="0"/>
              <a:t>звука в открытом</a:t>
            </a:r>
          </a:p>
          <a:p>
            <a:r>
              <a:rPr lang="ru-RU" sz="2000" b="1" i="1" dirty="0" smtClean="0"/>
              <a:t>(закрытом) слоге</a:t>
            </a:r>
            <a:endParaRPr lang="ru-RU" sz="2000" b="1" i="1" dirty="0"/>
          </a:p>
        </p:txBody>
      </p:sp>
      <p:pic>
        <p:nvPicPr>
          <p:cNvPr id="7" name="Picture 2" descr="C:\Users\Виктория\Desktop\Звуковые дорожки\IMG_05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996952"/>
            <a:ext cx="1656184" cy="115415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79512" y="404664"/>
            <a:ext cx="3290581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</a:rPr>
              <a:t>Работа над звуком «Л»</a:t>
            </a:r>
            <a:endParaRPr lang="ru-RU" sz="2400" b="1" dirty="0">
              <a:solidFill>
                <a:srgbClr val="000099"/>
              </a:solidFill>
            </a:endParaRPr>
          </a:p>
        </p:txBody>
      </p:sp>
      <p:pic>
        <p:nvPicPr>
          <p:cNvPr id="9" name="Picture 3" descr="C:\Users\Виктория\Desktop\Звуковые дорожки\IMG_05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996952"/>
            <a:ext cx="1656184" cy="1160237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</p:pic>
      <p:pic>
        <p:nvPicPr>
          <p:cNvPr id="2052" name="Picture 4" descr="C:\Users\Виктория\Desktop\Звуковые дорожки\IMG_0585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861048"/>
            <a:ext cx="360040" cy="330012"/>
          </a:xfrm>
          <a:prstGeom prst="rect">
            <a:avLst/>
          </a:prstGeom>
          <a:noFill/>
        </p:spPr>
      </p:pic>
      <p:pic>
        <p:nvPicPr>
          <p:cNvPr id="11" name="Picture 4" descr="C:\Users\Виктория\Desktop\Звуковые дорожки\IMG_0585 - копия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861048"/>
            <a:ext cx="317517" cy="291035"/>
          </a:xfrm>
          <a:prstGeom prst="rect">
            <a:avLst/>
          </a:prstGeom>
          <a:noFill/>
        </p:spPr>
      </p:pic>
      <p:pic>
        <p:nvPicPr>
          <p:cNvPr id="13" name="Picture 4" descr="C:\Users\Виктория\Desktop\Звуковые дорожки\IMG_0585 - копия (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3429000"/>
            <a:ext cx="314241" cy="288032"/>
          </a:xfrm>
          <a:prstGeom prst="rect">
            <a:avLst/>
          </a:prstGeom>
          <a:noFill/>
        </p:spPr>
      </p:pic>
      <p:pic>
        <p:nvPicPr>
          <p:cNvPr id="14" name="Picture 4" descr="C:\Users\Виктория\Desktop\Звуковые дорожки\IMG_0585 - копия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2996952"/>
            <a:ext cx="317517" cy="291035"/>
          </a:xfrm>
          <a:prstGeom prst="rect">
            <a:avLst/>
          </a:prstGeom>
          <a:noFill/>
        </p:spPr>
      </p:pic>
      <p:pic>
        <p:nvPicPr>
          <p:cNvPr id="19" name="Picture 2" descr="C:\Users\Виктория\Desktop\Звуковые дорожки\IMG_05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996952"/>
            <a:ext cx="1656184" cy="115415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0" name="Picture 4" descr="C:\Users\Виктория\Desktop\Звуковые дорожки\IMG_0585 - копия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2440" y="2996952"/>
            <a:ext cx="317517" cy="291035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179512" y="5013176"/>
            <a:ext cx="23042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Этап автоматизации </a:t>
            </a:r>
          </a:p>
          <a:p>
            <a:r>
              <a:rPr lang="ru-RU" sz="2000" b="1" i="1" dirty="0" smtClean="0"/>
              <a:t>звука в словах, предложениях</a:t>
            </a:r>
            <a:endParaRPr lang="ru-RU" sz="2000" b="1" i="1" dirty="0"/>
          </a:p>
        </p:txBody>
      </p:sp>
      <p:pic>
        <p:nvPicPr>
          <p:cNvPr id="24" name="Picture 2" descr="C:\Users\Виктория\Desktop\Звуковые дорожки\IMG_05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085184"/>
            <a:ext cx="1656184" cy="115415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7" name="Picture 8" descr="C:\Users\Виктория\Desktop\Аттестация моя\IMG_92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5157192"/>
            <a:ext cx="936104" cy="946661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  <p:pic>
        <p:nvPicPr>
          <p:cNvPr id="28" name="Picture 7" descr="C:\Users\Виктория\Desktop\Аттестация моя\IMG_920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5157192"/>
            <a:ext cx="946805" cy="957755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  <p:pic>
        <p:nvPicPr>
          <p:cNvPr id="29" name="Picture 9" descr="C:\Users\Виктория\Desktop\Аттестация моя\IMG_920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224" y="5157192"/>
            <a:ext cx="949749" cy="936104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  <p:cxnSp>
        <p:nvCxnSpPr>
          <p:cNvPr id="31" name="Прямая соединительная линия 30"/>
          <p:cNvCxnSpPr/>
          <p:nvPr/>
        </p:nvCxnSpPr>
        <p:spPr>
          <a:xfrm flipH="1">
            <a:off x="0" y="2564904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0" y="465313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10" descr="C:\Users\Виктория\Desktop\Аттестация моя\IMG_920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68344" y="5157192"/>
            <a:ext cx="936104" cy="919715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  <p:pic>
        <p:nvPicPr>
          <p:cNvPr id="2055" name="Picture 7" descr="C:\Users\Виктория\Desktop\Звуковые дорожки\IMG_0586 - копия - копия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532440" y="3429000"/>
            <a:ext cx="247775" cy="376387"/>
          </a:xfrm>
          <a:prstGeom prst="rect">
            <a:avLst/>
          </a:prstGeom>
          <a:noFill/>
        </p:spPr>
      </p:pic>
      <p:pic>
        <p:nvPicPr>
          <p:cNvPr id="2056" name="Picture 8" descr="C:\Users\Виктория\Desktop\Звуковые дорожки\IMG_0588 - копия - копия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532440" y="3933056"/>
            <a:ext cx="263153" cy="259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Виктория\Desktop\Звуковые дорожки\IMG_05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692696"/>
            <a:ext cx="1755676" cy="1214047"/>
          </a:xfrm>
          <a:prstGeom prst="rect">
            <a:avLst/>
          </a:prstGeom>
          <a:noFill/>
        </p:spPr>
      </p:pic>
      <p:pic>
        <p:nvPicPr>
          <p:cNvPr id="3" name="Picture 2" descr="C:\Users\Виктория\Desktop\Звуковые дорожки\IMG_05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692696"/>
            <a:ext cx="1756608" cy="12241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2925801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Этап дифференциации:</a:t>
            </a:r>
            <a:endParaRPr lang="ru-RU" sz="2000" b="1" i="1" dirty="0"/>
          </a:p>
        </p:txBody>
      </p:sp>
      <p:pic>
        <p:nvPicPr>
          <p:cNvPr id="5" name="Picture 2" descr="C:\Users\Виктория\Desktop\Звуковые дорожки\IMG_05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420888"/>
            <a:ext cx="1756608" cy="1224136"/>
          </a:xfrm>
          <a:prstGeom prst="rect">
            <a:avLst/>
          </a:prstGeom>
          <a:noFill/>
        </p:spPr>
      </p:pic>
      <p:pic>
        <p:nvPicPr>
          <p:cNvPr id="6" name="Picture 9" descr="C:\Users\Виктория\Desktop\Звуковые дорожки\IMG_05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420888"/>
            <a:ext cx="1755676" cy="1214047"/>
          </a:xfrm>
          <a:prstGeom prst="rect">
            <a:avLst/>
          </a:prstGeom>
          <a:noFill/>
        </p:spPr>
      </p:pic>
      <p:pic>
        <p:nvPicPr>
          <p:cNvPr id="7" name="Picture 2" descr="C:\Users\Виктория\Desktop\Звуковые дорожки\IMG_05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077072"/>
            <a:ext cx="1756608" cy="1224136"/>
          </a:xfrm>
          <a:prstGeom prst="rect">
            <a:avLst/>
          </a:prstGeom>
          <a:noFill/>
        </p:spPr>
      </p:pic>
      <p:pic>
        <p:nvPicPr>
          <p:cNvPr id="8" name="Picture 9" descr="C:\Users\Виктория\Desktop\Звуковые дорожки\IMG_05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445224"/>
            <a:ext cx="1755676" cy="121404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1520" y="980728"/>
            <a:ext cx="30646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Дифференциация звуков </a:t>
            </a:r>
          </a:p>
          <a:p>
            <a:r>
              <a:rPr lang="ru-RU" sz="2000" b="1" i="1" dirty="0" smtClean="0"/>
              <a:t>«Л» и «Л</a:t>
            </a:r>
            <a:r>
              <a:rPr lang="en-US" sz="2000" b="1" i="1" dirty="0" smtClean="0"/>
              <a:t>’</a:t>
            </a:r>
            <a:r>
              <a:rPr lang="ru-RU" sz="2000" b="1" i="1" dirty="0" smtClean="0"/>
              <a:t>» изолированно</a:t>
            </a:r>
            <a:endParaRPr lang="ru-RU" sz="2000" b="1" i="1" dirty="0"/>
          </a:p>
        </p:txBody>
      </p:sp>
      <p:pic>
        <p:nvPicPr>
          <p:cNvPr id="1026" name="Picture 2" descr="C:\Users\Виктория\Desktop\Звуковые дорожки\IMG_0590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7" y="2420888"/>
            <a:ext cx="454142" cy="419959"/>
          </a:xfrm>
          <a:prstGeom prst="rect">
            <a:avLst/>
          </a:prstGeom>
          <a:noFill/>
        </p:spPr>
      </p:pic>
      <p:pic>
        <p:nvPicPr>
          <p:cNvPr id="1027" name="Picture 3" descr="C:\Users\Виктория\Desktop\Звуковые дорожки\IMG_0590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7" y="3277147"/>
            <a:ext cx="432048" cy="399528"/>
          </a:xfrm>
          <a:prstGeom prst="rect">
            <a:avLst/>
          </a:prstGeom>
          <a:noFill/>
        </p:spPr>
      </p:pic>
      <p:pic>
        <p:nvPicPr>
          <p:cNvPr id="1028" name="Picture 4" descr="C:\Users\Виктория\Desktop\Звуковые дорожки\IMG_0590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2845099"/>
            <a:ext cx="432048" cy="399528"/>
          </a:xfrm>
          <a:prstGeom prst="rect">
            <a:avLst/>
          </a:prstGeom>
          <a:noFill/>
        </p:spPr>
      </p:pic>
      <p:pic>
        <p:nvPicPr>
          <p:cNvPr id="1029" name="Picture 5" descr="C:\Users\Виктория\Desktop\Звуковые дорожки\IMG_0589 - копия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3284984"/>
            <a:ext cx="423702" cy="356369"/>
          </a:xfrm>
          <a:prstGeom prst="rect">
            <a:avLst/>
          </a:prstGeom>
          <a:noFill/>
        </p:spPr>
      </p:pic>
      <p:pic>
        <p:nvPicPr>
          <p:cNvPr id="1030" name="Picture 6" descr="C:\Users\Виктория\Desktop\Звуковые дорожки\IMG_0589 - копия - копи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2420888"/>
            <a:ext cx="432048" cy="363389"/>
          </a:xfrm>
          <a:prstGeom prst="rect">
            <a:avLst/>
          </a:prstGeom>
          <a:noFill/>
        </p:spPr>
      </p:pic>
      <p:pic>
        <p:nvPicPr>
          <p:cNvPr id="1031" name="Picture 7" descr="C:\Users\Виктория\Desktop\Звуковые дорожки\IMG_0589 - копия - копи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2864379"/>
            <a:ext cx="432048" cy="363389"/>
          </a:xfrm>
          <a:prstGeom prst="rect">
            <a:avLst/>
          </a:prstGeom>
          <a:noFill/>
        </p:spPr>
      </p:pic>
      <p:pic>
        <p:nvPicPr>
          <p:cNvPr id="18" name="Picture 11" descr="C:\Users\Виктория\Desktop\Аттестация моя\IMG_92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4293095"/>
            <a:ext cx="936104" cy="896071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  <p:pic>
        <p:nvPicPr>
          <p:cNvPr id="19" name="Picture 2" descr="D:\1 Работа Вики\фотки\фото арт.гимнастики\Изображение 01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4293096"/>
            <a:ext cx="1152128" cy="864096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0" name="Picture 6" descr="D:\1 Работа Вики\фотки\фото арт.гимнастики\Изображение 03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12360" y="4293096"/>
            <a:ext cx="1080120" cy="887241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  <p:pic>
        <p:nvPicPr>
          <p:cNvPr id="22" name="Picture 2" descr="C:\Users\Виктория\Desktop\Аттестация моя\IMG_920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44208" y="5445224"/>
            <a:ext cx="1152128" cy="1014139"/>
          </a:xfrm>
          <a:prstGeom prst="rect">
            <a:avLst/>
          </a:prstGeom>
          <a:noFill/>
          <a:ln w="12700">
            <a:solidFill>
              <a:schemeClr val="bg2">
                <a:lumMod val="50000"/>
              </a:schemeClr>
            </a:solidFill>
          </a:ln>
        </p:spPr>
      </p:pic>
      <p:pic>
        <p:nvPicPr>
          <p:cNvPr id="24" name="Picture 3" descr="D:\1 Работа Вики\фотки\фото арт.гимнастики\Изображение 025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12360" y="5445224"/>
            <a:ext cx="1152128" cy="1032115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179512" y="2708920"/>
            <a:ext cx="3300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Дифференциация звуков </a:t>
            </a:r>
          </a:p>
          <a:p>
            <a:r>
              <a:rPr lang="ru-RU" sz="2000" b="1" i="1" dirty="0" smtClean="0"/>
              <a:t>«Л» и «Л</a:t>
            </a:r>
            <a:r>
              <a:rPr lang="en-US" sz="2000" b="1" i="1" dirty="0" smtClean="0"/>
              <a:t>’</a:t>
            </a:r>
            <a:r>
              <a:rPr lang="ru-RU" sz="2000" b="1" i="1" dirty="0" smtClean="0"/>
              <a:t>» в слогах ЛЫ-ЛИ</a:t>
            </a:r>
            <a:endParaRPr lang="ru-RU" sz="20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179512" y="5013176"/>
            <a:ext cx="30646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Дифференциация звуков </a:t>
            </a:r>
          </a:p>
          <a:p>
            <a:r>
              <a:rPr lang="ru-RU" sz="2000" b="1" i="1" dirty="0" smtClean="0"/>
              <a:t>«Л» и «Л</a:t>
            </a:r>
            <a:r>
              <a:rPr lang="en-US" sz="2000" b="1" i="1" dirty="0" smtClean="0"/>
              <a:t>’</a:t>
            </a:r>
            <a:r>
              <a:rPr lang="ru-RU" sz="2000" b="1" i="1" dirty="0" smtClean="0"/>
              <a:t>» в словах</a:t>
            </a:r>
            <a:endParaRPr lang="ru-RU" sz="2000" b="1" i="1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0" y="2060848"/>
            <a:ext cx="914400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0" y="386104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 descr="D:\1 Работа Вики\РМО\Выступление 30.01.14\IMG_064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8064" y="5445224"/>
            <a:ext cx="1080120" cy="1061600"/>
          </a:xfrm>
          <a:prstGeom prst="rect">
            <a:avLst/>
          </a:prstGeom>
          <a:noFill/>
          <a:ln w="3175">
            <a:solidFill>
              <a:srgbClr val="0099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Звуковые дорожки\IMG_0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32656"/>
            <a:ext cx="2551832" cy="1913874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652120" y="2348880"/>
            <a:ext cx="3239669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</a:rPr>
              <a:t>Автоматизация звука «З»</a:t>
            </a:r>
          </a:p>
          <a:p>
            <a:pPr algn="ctr"/>
            <a:r>
              <a:rPr lang="ru-RU" sz="2000" b="1" i="1" dirty="0" smtClean="0">
                <a:solidFill>
                  <a:srgbClr val="006600"/>
                </a:solidFill>
              </a:rPr>
              <a:t> изолированно</a:t>
            </a:r>
            <a:endParaRPr lang="ru-RU" sz="2000" b="1" i="1" dirty="0">
              <a:solidFill>
                <a:srgbClr val="006600"/>
              </a:solidFill>
            </a:endParaRPr>
          </a:p>
        </p:txBody>
      </p:sp>
      <p:pic>
        <p:nvPicPr>
          <p:cNvPr id="1028" name="Picture 4" descr="C:\Users\Виктория\Desktop\Звуковые дорожки\IMG_05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132856"/>
            <a:ext cx="1944216" cy="315927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123728" y="4077072"/>
            <a:ext cx="2664296" cy="6771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0066"/>
                </a:solidFill>
              </a:rPr>
              <a:t>Автоматизация звука «Л» в открытом слоге</a:t>
            </a:r>
            <a:r>
              <a:rPr lang="ru-RU" sz="2000" b="1" i="1" dirty="0" smtClean="0">
                <a:solidFill>
                  <a:srgbClr val="000066"/>
                </a:solidFill>
              </a:rPr>
              <a:t> </a:t>
            </a:r>
            <a:endParaRPr lang="ru-RU" sz="2000" b="1" i="1" dirty="0">
              <a:solidFill>
                <a:srgbClr val="00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2780928"/>
            <a:ext cx="2592288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0066"/>
                </a:solidFill>
              </a:rPr>
              <a:t>Слияние твердого согласного звука «Л» </a:t>
            </a:r>
          </a:p>
          <a:p>
            <a:pPr algn="ctr"/>
            <a:r>
              <a:rPr lang="ru-RU" b="1" i="1" dirty="0" smtClean="0">
                <a:solidFill>
                  <a:srgbClr val="000066"/>
                </a:solidFill>
              </a:rPr>
              <a:t>с гласным звуком «О»</a:t>
            </a:r>
            <a:endParaRPr lang="ru-RU" b="1" i="1" dirty="0"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332656"/>
            <a:ext cx="29835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800080"/>
                </a:solidFill>
              </a:rPr>
              <a:t>Индивидуальные </a:t>
            </a:r>
          </a:p>
          <a:p>
            <a:r>
              <a:rPr lang="ru-RU" sz="2800" b="1" i="1" dirty="0" smtClean="0">
                <a:solidFill>
                  <a:srgbClr val="800080"/>
                </a:solidFill>
              </a:rPr>
              <a:t>логопедические </a:t>
            </a:r>
          </a:p>
          <a:p>
            <a:r>
              <a:rPr lang="ru-RU" sz="2800" b="1" i="1" dirty="0" smtClean="0">
                <a:solidFill>
                  <a:srgbClr val="800080"/>
                </a:solidFill>
              </a:rPr>
              <a:t>занятия</a:t>
            </a:r>
            <a:endParaRPr lang="ru-RU" sz="2800" b="1" i="1" dirty="0">
              <a:solidFill>
                <a:srgbClr val="800080"/>
              </a:solidFill>
            </a:endParaRPr>
          </a:p>
        </p:txBody>
      </p:sp>
      <p:pic>
        <p:nvPicPr>
          <p:cNvPr id="3075" name="Picture 3" descr="C:\Users\Виктория\Desktop\Звуковые дорожки\IMG_05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941168"/>
            <a:ext cx="2246445" cy="1601996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995936" y="5733256"/>
            <a:ext cx="250331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Определение наличия 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звука в словах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5928" y="485056"/>
            <a:ext cx="27767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800080"/>
                </a:solidFill>
              </a:rPr>
              <a:t>Подгрупповые </a:t>
            </a:r>
          </a:p>
          <a:p>
            <a:r>
              <a:rPr lang="ru-RU" sz="2800" b="1" i="1" dirty="0" smtClean="0">
                <a:solidFill>
                  <a:srgbClr val="800080"/>
                </a:solidFill>
              </a:rPr>
              <a:t>логопедические </a:t>
            </a:r>
          </a:p>
          <a:p>
            <a:r>
              <a:rPr lang="ru-RU" sz="2800" b="1" i="1" dirty="0" smtClean="0">
                <a:solidFill>
                  <a:srgbClr val="800080"/>
                </a:solidFill>
              </a:rPr>
              <a:t>занятия</a:t>
            </a:r>
            <a:endParaRPr lang="ru-RU" sz="2800" b="1" i="1" dirty="0">
              <a:solidFill>
                <a:srgbClr val="800080"/>
              </a:solidFill>
            </a:endParaRPr>
          </a:p>
        </p:txBody>
      </p:sp>
      <p:pic>
        <p:nvPicPr>
          <p:cNvPr id="2050" name="Picture 2" descr="C:\Users\Виктория\Desktop\Звуковые дорожки\IMG_05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836712"/>
            <a:ext cx="2695848" cy="2021886"/>
          </a:xfrm>
          <a:prstGeom prst="rect">
            <a:avLst/>
          </a:prstGeom>
          <a:noFill/>
          <a:ln w="25400">
            <a:solidFill>
              <a:srgbClr val="000099"/>
            </a:solidFill>
          </a:ln>
        </p:spPr>
      </p:pic>
      <p:pic>
        <p:nvPicPr>
          <p:cNvPr id="2051" name="Picture 3" descr="C:\Users\Виктория\Desktop\Звуковые дорожки\IMG_0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149080"/>
            <a:ext cx="1764196" cy="2352261"/>
          </a:xfrm>
          <a:prstGeom prst="rect">
            <a:avLst/>
          </a:prstGeom>
          <a:noFill/>
          <a:ln>
            <a:solidFill>
              <a:srgbClr val="CC0066"/>
            </a:solidFill>
          </a:ln>
        </p:spPr>
      </p:pic>
      <p:pic>
        <p:nvPicPr>
          <p:cNvPr id="2052" name="Picture 4" descr="C:\Users\Виктория\Desktop\Звуковые дорожки\IMG_06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134657"/>
            <a:ext cx="1800200" cy="2367263"/>
          </a:xfrm>
          <a:prstGeom prst="rect">
            <a:avLst/>
          </a:prstGeom>
          <a:noFill/>
          <a:ln>
            <a:solidFill>
              <a:srgbClr val="FF7C8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283968" y="2420888"/>
            <a:ext cx="197592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0066"/>
                </a:solidFill>
              </a:rPr>
              <a:t>Автоматизация </a:t>
            </a:r>
          </a:p>
          <a:p>
            <a:r>
              <a:rPr lang="ru-RU" b="1" i="1" dirty="0" smtClean="0">
                <a:solidFill>
                  <a:srgbClr val="000066"/>
                </a:solidFill>
              </a:rPr>
              <a:t>звуков в слогах</a:t>
            </a:r>
            <a:endParaRPr lang="ru-RU" b="1" i="1" dirty="0"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5733256"/>
            <a:ext cx="250331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Определение наличия 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звука в словах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6"/>
          <p:cNvSpPr>
            <a:spLocks noChangeArrowheads="1" noChangeShapeType="1" noTextEdit="1"/>
          </p:cNvSpPr>
          <p:nvPr/>
        </p:nvSpPr>
        <p:spPr bwMode="auto">
          <a:xfrm>
            <a:off x="4343400" y="685800"/>
            <a:ext cx="35814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3600" kern="10">
              <a:ln w="12700">
                <a:solidFill>
                  <a:srgbClr val="0000FF"/>
                </a:solidFill>
                <a:round/>
                <a:headEnd/>
                <a:tailEnd/>
              </a:ln>
              <a:solidFill>
                <a:srgbClr val="800080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3" name="TextBox 8"/>
          <p:cNvSpPr txBox="1">
            <a:spLocks noChangeArrowheads="1"/>
          </p:cNvSpPr>
          <p:nvPr/>
        </p:nvSpPr>
        <p:spPr bwMode="auto">
          <a:xfrm>
            <a:off x="2411760" y="188640"/>
            <a:ext cx="4132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9900"/>
                </a:solidFill>
              </a:rPr>
              <a:t>Пособие </a:t>
            </a:r>
            <a:r>
              <a:rPr lang="ru-RU" sz="2400" b="1" dirty="0" smtClean="0">
                <a:solidFill>
                  <a:srgbClr val="009900"/>
                </a:solidFill>
              </a:rPr>
              <a:t>«Команда звуков»:</a:t>
            </a:r>
            <a:endParaRPr lang="ru-RU" sz="2400" b="1" dirty="0">
              <a:solidFill>
                <a:srgbClr val="009900"/>
              </a:solidFill>
            </a:endParaRP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5868144" y="1124744"/>
            <a:ext cx="3048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CC3300"/>
                </a:solidFill>
              </a:rPr>
              <a:t>Объемные фигуры, соответствующие звукам: </a:t>
            </a:r>
          </a:p>
          <a:p>
            <a:r>
              <a:rPr lang="ru-RU" sz="2000" b="1" i="1" dirty="0">
                <a:solidFill>
                  <a:srgbClr val="CC3300"/>
                </a:solidFill>
              </a:rPr>
              <a:t>С, З, Ц, Ш, Ч, Щ, Л, Р</a:t>
            </a:r>
          </a:p>
        </p:txBody>
      </p:sp>
      <p:sp>
        <p:nvSpPr>
          <p:cNvPr id="5125" name="TextBox 6"/>
          <p:cNvSpPr txBox="1">
            <a:spLocks noChangeArrowheads="1"/>
          </p:cNvSpPr>
          <p:nvPr/>
        </p:nvSpPr>
        <p:spPr bwMode="auto">
          <a:xfrm>
            <a:off x="3124200" y="3581400"/>
            <a:ext cx="45196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CC3300"/>
                </a:solidFill>
              </a:rPr>
              <a:t>Клавиатура для автоматизации</a:t>
            </a:r>
          </a:p>
          <a:p>
            <a:r>
              <a:rPr lang="ru-RU" sz="2000" b="1" i="1">
                <a:solidFill>
                  <a:srgbClr val="CC3300"/>
                </a:solidFill>
              </a:rPr>
              <a:t>звука изолированно и в слогах</a:t>
            </a:r>
          </a:p>
        </p:txBody>
      </p:sp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5105400" y="5157192"/>
            <a:ext cx="3571056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CC3300"/>
                </a:solidFill>
              </a:rPr>
              <a:t>Картотека предметных картинок на данные звуки и</a:t>
            </a:r>
          </a:p>
          <a:p>
            <a:r>
              <a:rPr lang="ru-RU" sz="2000" b="1" i="1" dirty="0">
                <a:solidFill>
                  <a:srgbClr val="CC3300"/>
                </a:solidFill>
              </a:rPr>
              <a:t>по лексическим темам  </a:t>
            </a:r>
          </a:p>
        </p:txBody>
      </p:sp>
      <p:pic>
        <p:nvPicPr>
          <p:cNvPr id="5127" name="Picture 9" descr="D:\1 Работа Вики\фотки\звукопроизношение\IMG_4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124200"/>
            <a:ext cx="280352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6" descr="D:\1 Работа Вики\фотки\звукопроизношение\IMG_49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28675"/>
            <a:ext cx="2667000" cy="166528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129" name="Picture 10" descr="D:\1 Работа Вики\фотки\звукопроизношение\IMG_49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4929188"/>
            <a:ext cx="2554288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2" descr="D:\1 Работа Вики\фотки\звукопроизношение\IMG_49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838200"/>
            <a:ext cx="2489200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432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user</cp:lastModifiedBy>
  <cp:revision>64</cp:revision>
  <dcterms:created xsi:type="dcterms:W3CDTF">2013-09-28T15:13:24Z</dcterms:created>
  <dcterms:modified xsi:type="dcterms:W3CDTF">2020-01-03T08:40:21Z</dcterms:modified>
</cp:coreProperties>
</file>