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8" r:id="rId4"/>
    <p:sldId id="285" r:id="rId5"/>
    <p:sldId id="286" r:id="rId6"/>
    <p:sldId id="287" r:id="rId7"/>
    <p:sldId id="288" r:id="rId8"/>
    <p:sldId id="289" r:id="rId9"/>
    <p:sldId id="291" r:id="rId10"/>
    <p:sldId id="290" r:id="rId11"/>
    <p:sldId id="292" r:id="rId12"/>
    <p:sldId id="293" r:id="rId13"/>
    <p:sldId id="294" r:id="rId14"/>
    <p:sldId id="295" r:id="rId15"/>
    <p:sldId id="296" r:id="rId16"/>
    <p:sldId id="297" r:id="rId17"/>
    <p:sldId id="283" r:id="rId18"/>
    <p:sldId id="26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Устинова В.И" initials="УВ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FFFF"/>
    <a:srgbClr val="788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69" autoAdjust="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286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99382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006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721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6424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2825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0704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83148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72581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9050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194016-A04F-4773-8292-7DF1190B576F}" type="datetimeFigureOut">
              <a:rPr lang="ru-RU" smtClean="0"/>
              <a:t>03.01.2020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CC6B7E89-AC88-428C-A0CD-A2AD3E0F16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38690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4000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/>
          <a:tile tx="0" ty="0" sx="100000" sy="100000" flip="none" algn="ctr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</a:lstStyle>
          <a:p>
            <a:r>
              <a:rPr lang="ru-RU" dirty="0" smtClean="0"/>
              <a:t>Устинова Валентина Ивановна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5312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sskiy-na-5.ru/articles/293" TargetMode="External"/><Relationship Id="rId2" Type="http://schemas.openxmlformats.org/officeDocument/2006/relationships/hyperlink" Target="http://85.142.162.126/os/xmodules/qprint/index.php?proj=2F5EE3B12FE2A0EA40B06BF61A015416" TargetMode="External"/><Relationship Id="rId1" Type="http://schemas.openxmlformats.org/officeDocument/2006/relationships/slideLayout" Target="../slideLayouts/slideLayout5.xml"/><Relationship Id="rId5" Type="http://schemas.openxmlformats.org/officeDocument/2006/relationships/slide" Target="slide1.xml"/><Relationship Id="rId4" Type="http://schemas.openxmlformats.org/officeDocument/2006/relationships/hyperlink" Target="http://school7.ucoz.ru/_nw/1/64783471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1340768"/>
            <a:ext cx="6120680" cy="2088232"/>
          </a:xfrm>
          <a:solidFill>
            <a:srgbClr val="66FFFF"/>
          </a:solidFill>
          <a:ln w="57150">
            <a:solidFill>
              <a:schemeClr val="accent1">
                <a:lumMod val="50000"/>
              </a:schemeClr>
            </a:solidFill>
          </a:ln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Русский язык. 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Задание 2. 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Грамматическая </a:t>
            </a: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основа.</a:t>
            </a:r>
            <a:b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Теория.</a:t>
            </a:r>
            <a:endParaRPr lang="ru-RU" sz="3200" b="1" i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55776" y="4149080"/>
            <a:ext cx="3816424" cy="1872208"/>
          </a:xfrm>
          <a:solidFill>
            <a:srgbClr val="66FFFF"/>
          </a:solidFill>
          <a:ln w="57150">
            <a:solidFill>
              <a:schemeClr val="accent1">
                <a:lumMod val="50000"/>
              </a:schemeClr>
            </a:solidFill>
          </a:ln>
        </p:spPr>
        <p:txBody>
          <a:bodyPr>
            <a:normAutofit lnSpcReduction="10000"/>
          </a:bodyPr>
          <a:lstStyle/>
          <a:p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Лубсанова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Цыпилма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sz="2400" b="1" i="1" dirty="0" err="1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Цыденовна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, </a:t>
            </a:r>
            <a:endParaRPr lang="ru-RU" sz="2400" b="1" i="1" dirty="0" smtClean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учитель русского языка и литературы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55776" y="273426"/>
            <a:ext cx="3600400" cy="757237"/>
          </a:xfrm>
          <a:prstGeom prst="rect">
            <a:avLst/>
          </a:prstGeom>
          <a:solidFill>
            <a:srgbClr val="66FFFF"/>
          </a:solidFill>
          <a:ln w="5715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Bookman Old Style" panose="02050604050505020204" pitchFamily="18" charset="0"/>
              </a:rPr>
              <a:t>Готовимся к ОГЭ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Bookman Old Style" panose="02050604050505020204" pitchFamily="18" charset="0"/>
            </a:endParaRPr>
          </a:p>
        </p:txBody>
      </p:sp>
      <p:pic>
        <p:nvPicPr>
          <p:cNvPr id="5" name="Picture 2" descr="C:\Users\11\Documents\Библиотека изображений\Русский язык\httpmoinovicait.ucoz.ruth_dcea60b9fc2269e4afae1eb00c39762d.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17032"/>
            <a:ext cx="1763688" cy="2322076"/>
          </a:xfrm>
          <a:prstGeom prst="rect">
            <a:avLst/>
          </a:prstGeom>
          <a:solidFill>
            <a:srgbClr val="FFFFFF">
              <a:shade val="85000"/>
            </a:srgbClr>
          </a:solidFill>
          <a:ln w="57150" cap="rnd">
            <a:solidFill>
              <a:schemeClr val="accent1">
                <a:lumMod val="50000"/>
              </a:schemeClr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6" name="Picture 3" descr="C:\Users\11\Documents\Библиотека изображений\Русский язык\httpgood-answers.ruwp-contentuploads201602icon150_74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3717032"/>
            <a:ext cx="1893590" cy="2322076"/>
          </a:xfrm>
          <a:prstGeom prst="rect">
            <a:avLst/>
          </a:prstGeom>
          <a:noFill/>
          <a:ln w="38100">
            <a:solidFill>
              <a:schemeClr val="accent1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Управляющая кнопка: сведения 6">
            <a:hlinkClick r:id="" action="ppaction://hlinkshowjump?jump=lastslide" highlightClick="1"/>
          </p:cNvPr>
          <p:cNvSpPr/>
          <p:nvPr/>
        </p:nvSpPr>
        <p:spPr>
          <a:xfrm>
            <a:off x="1115616" y="6398568"/>
            <a:ext cx="432048" cy="342800"/>
          </a:xfrm>
          <a:prstGeom prst="actionButtonInformation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7164288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93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1052736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Составное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именное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76626" y="2982029"/>
            <a:ext cx="4131878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(будет) балериной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8431" y="2132856"/>
            <a:ext cx="1848583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Именная часть: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924944"/>
            <a:ext cx="4558470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или Т.п. (в конструкциях с глаголом 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прошедшем или будущем времени)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4437112"/>
            <a:ext cx="4492382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в любых формах</a:t>
            </a:r>
          </a:p>
        </p:txBody>
      </p:sp>
      <p:sp>
        <p:nvSpPr>
          <p:cNvPr id="17" name="Овал 16"/>
          <p:cNvSpPr/>
          <p:nvPr/>
        </p:nvSpPr>
        <p:spPr>
          <a:xfrm>
            <a:off x="5148064" y="4401290"/>
            <a:ext cx="3960440" cy="44134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умна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(</a:t>
            </a:r>
            <a:r>
              <a:rPr lang="ru-RU" b="1" dirty="0" err="1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форма)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84368" y="6381328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" y="5157192"/>
            <a:ext cx="877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719205" y="2466323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6182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792088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односоставном назывном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411760" y="1556792"/>
            <a:ext cx="3960440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644454" y="3454564"/>
            <a:ext cx="4131878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Ночь.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Тишина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8431" y="2536792"/>
            <a:ext cx="1505284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95536" y="3642876"/>
            <a:ext cx="3489184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существительного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" y="5157192"/>
            <a:ext cx="877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007237" y="3114396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84368" y="6381328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61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792088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односоставном определённо-личном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411760" y="1268760"/>
            <a:ext cx="3960440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76626" y="2982028"/>
            <a:ext cx="4131878" cy="834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Иду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по улице,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смотрю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по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сторонам. 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8431" y="2132856"/>
            <a:ext cx="1267463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247" y="3170341"/>
            <a:ext cx="4558470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1 и 2 л. ед.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наст. или буд. времени в изъявит. накл.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4437112"/>
            <a:ext cx="4492382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 повелит. накл.</a:t>
            </a:r>
          </a:p>
        </p:txBody>
      </p:sp>
      <p:sp>
        <p:nvSpPr>
          <p:cNvPr id="17" name="Овал 16"/>
          <p:cNvSpPr/>
          <p:nvPr/>
        </p:nvSpPr>
        <p:spPr>
          <a:xfrm>
            <a:off x="5148064" y="4401290"/>
            <a:ext cx="3960440" cy="44134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Иди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сюда!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" y="5157192"/>
            <a:ext cx="877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740352" y="6381328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079246" y="2682349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7345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792088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односоставном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неопределённо-личном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411760" y="1268760"/>
            <a:ext cx="3960440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5148064" y="2636912"/>
            <a:ext cx="3938147" cy="662996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Звонят!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8431" y="2132856"/>
            <a:ext cx="1267463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708920"/>
            <a:ext cx="4536504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3 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наст., буд. или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времени в изъявит. накл.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3789040"/>
            <a:ext cx="4492382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повелительного наклонения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163276" y="3573016"/>
            <a:ext cx="3960440" cy="62154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Пусть звонят.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3528" y="4581128"/>
            <a:ext cx="4476724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условного наклонения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148064" y="4437112"/>
            <a:ext cx="3995936" cy="742820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Если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бы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мне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сказали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я бы запомнила.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" y="5229200"/>
            <a:ext cx="877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Стрелка вправо 12">
            <a:hlinkClick r:id="" action="ppaction://hlinkshowjump?jump=nextslide"/>
          </p:cNvPr>
          <p:cNvSpPr/>
          <p:nvPr/>
        </p:nvSpPr>
        <p:spPr>
          <a:xfrm>
            <a:off x="7956376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Умножение 13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863223" y="2250300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571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792088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односоставном обобщённо-личном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411760" y="1268760"/>
            <a:ext cx="3960440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76626" y="2982028"/>
            <a:ext cx="4131878" cy="834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Слышишь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звонок и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бежишь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открывать.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8431" y="2132856"/>
            <a:ext cx="1267463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247" y="3170341"/>
            <a:ext cx="4558470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 форме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2 л. ед. 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528" y="4437112"/>
            <a:ext cx="4492382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3 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мн.ч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Овал 16"/>
          <p:cNvSpPr/>
          <p:nvPr/>
        </p:nvSpPr>
        <p:spPr>
          <a:xfrm>
            <a:off x="5148064" y="4401290"/>
            <a:ext cx="3960440" cy="441341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Так сейчас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одеваются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373216"/>
            <a:ext cx="877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Стрелка вправо 10">
            <a:hlinkClick r:id="" action="ppaction://hlinkshowjump?jump=nextslide"/>
          </p:cNvPr>
          <p:cNvSpPr/>
          <p:nvPr/>
        </p:nvSpPr>
        <p:spPr>
          <a:xfrm>
            <a:off x="7884368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151254" y="2682348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560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792088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односоставном безличном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411760" y="1268760"/>
            <a:ext cx="3960440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Главный член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76626" y="2982028"/>
            <a:ext cx="4131878" cy="834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Смеркается. </a:t>
            </a:r>
            <a:endParaRPr lang="ru-RU" b="1" u="dbl" dirty="0" smtClean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uFill>
                <a:solidFill>
                  <a:srgbClr val="FF0000"/>
                </a:solidFill>
              </a:u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Меня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тошнит.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78431" y="2132856"/>
            <a:ext cx="1267463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9247" y="3170341"/>
            <a:ext cx="4558470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форме 3 л.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наст. или буд. времени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3528" y="4437112"/>
            <a:ext cx="4492382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среднего рода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ед.ч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прош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времени или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условного наклонения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148064" y="4401290"/>
            <a:ext cx="3960440" cy="682153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Смеркалось.</a:t>
            </a:r>
            <a:endParaRPr lang="ru-RU" b="1" u="dbl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89247" y="5474717"/>
            <a:ext cx="881925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примерах подчёркнуты основы только в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той части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сложного предложения, о которой 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говорится в комментарии.</a:t>
            </a:r>
          </a:p>
          <a:p>
            <a:pPr algn="ctr"/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/>
          </p:cNvPr>
          <p:cNvSpPr/>
          <p:nvPr/>
        </p:nvSpPr>
        <p:spPr>
          <a:xfrm>
            <a:off x="7740352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146" name="Picture 2">
            <a:hlinkClick r:id="" action="ppaction://hlinkshowjump?jump=endshow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04448" y="260648"/>
            <a:ext cx="360363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863221" y="2754356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3257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792088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 путай!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982548" y="1340768"/>
            <a:ext cx="4131878" cy="834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буду ждать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тебя.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1556792"/>
            <a:ext cx="4159323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встречаться в составе формы будущего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времени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996952"/>
            <a:ext cx="7920880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 может не входить в сказуемое, а выполнять другие синтаксические роли в предложении. </a:t>
            </a:r>
          </a:p>
        </p:txBody>
      </p:sp>
      <p:sp>
        <p:nvSpPr>
          <p:cNvPr id="17" name="Овал 16"/>
          <p:cNvSpPr/>
          <p:nvPr/>
        </p:nvSpPr>
        <p:spPr>
          <a:xfrm>
            <a:off x="3995936" y="4005064"/>
            <a:ext cx="4956744" cy="5257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попросила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ее </a:t>
            </a:r>
            <a:r>
              <a:rPr lang="ru-RU" b="1" u="dash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подождать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5733256"/>
            <a:ext cx="8784976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подобных случаях инфинитивы не входят в состав грамматической основы предложения.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7544" y="2348880"/>
            <a:ext cx="831291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таких случаях это не составное глагольное, а простое глагольное сказуемое.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3568" y="4221088"/>
            <a:ext cx="1717500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Дополнение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83568" y="4869160"/>
            <a:ext cx="1721497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Обстоятельство</a:t>
            </a:r>
          </a:p>
        </p:txBody>
      </p:sp>
      <p:sp>
        <p:nvSpPr>
          <p:cNvPr id="15" name="Овал 14"/>
          <p:cNvSpPr/>
          <p:nvPr/>
        </p:nvSpPr>
        <p:spPr>
          <a:xfrm>
            <a:off x="4067944" y="4653136"/>
            <a:ext cx="4883437" cy="57606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вышла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на улицу </a:t>
            </a:r>
            <a:r>
              <a:rPr lang="ru-RU" b="1" u="dotDash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подышать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4283968" y="5373216"/>
            <a:ext cx="4572000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sz="1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Подышать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– обстоятельство цели (с какой целью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?)</a:t>
            </a:r>
            <a:endParaRPr lang="ru-RU" sz="1400" dirty="0"/>
          </a:p>
        </p:txBody>
      </p:sp>
      <p:sp>
        <p:nvSpPr>
          <p:cNvPr id="3" name="Умножение 2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295271" y="3978492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367278" y="1314197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Стрелка вправо 21">
            <a:hlinkClick r:id="" action="ppaction://hlinkshowjump?jump=nextslide"/>
          </p:cNvPr>
          <p:cNvSpPr/>
          <p:nvPr/>
        </p:nvSpPr>
        <p:spPr>
          <a:xfrm>
            <a:off x="7740352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4498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8" grpId="0" animBg="1"/>
      <p:bldP spid="15" grpId="0" animBg="1"/>
      <p:bldP spid="1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620688"/>
            <a:ext cx="5400600" cy="5400600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00206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Умножение 1">
            <a:hlinkClick r:id="" action="ppaction://hlinkshowjump?jump=endshow"/>
          </p:cNvPr>
          <p:cNvSpPr/>
          <p:nvPr/>
        </p:nvSpPr>
        <p:spPr>
          <a:xfrm>
            <a:off x="8244408" y="44624"/>
            <a:ext cx="554360" cy="720080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157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260648"/>
            <a:ext cx="4968552" cy="1224136"/>
          </a:xfrm>
          <a:solidFill>
            <a:srgbClr val="66FFFF"/>
          </a:solidFill>
          <a:ln w="5715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Использованные материалы</a:t>
            </a:r>
            <a:endParaRPr lang="ru-RU" sz="4000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ru-RU" dirty="0"/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1826982"/>
            <a:ext cx="7632848" cy="4554346"/>
          </a:xfrm>
          <a:prstGeom prst="rect">
            <a:avLst/>
          </a:prstGeom>
          <a:solidFill>
            <a:srgbClr val="66FFFF"/>
          </a:solidFill>
          <a:ln w="5715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Открытый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банк заданий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ФИПИ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85.142.162.126/os/xmodules/qprint/index.php?proj=2F5EE3B12FE2A0EA40B06BF61A015416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ОГЭ 2016. Русский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язык. Типовые экзаменационные варианты под редакцией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Цыбулько И.П.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 вариантов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М.2016</a:t>
            </a:r>
          </a:p>
          <a:p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материал 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russkiy-na-5.ru/articles/293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картинка </a:t>
            </a:r>
            <a:r>
              <a:rPr lang="en-US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http://school7.ucoz.ru/_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nw/1/64783471.jpg</a:t>
            </a:r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Управляющая кнопка: возврат 4">
            <a:hlinkClick r:id="rId5" action="ppaction://hlinksldjump" highlightClick="1"/>
          </p:cNvPr>
          <p:cNvSpPr/>
          <p:nvPr/>
        </p:nvSpPr>
        <p:spPr>
          <a:xfrm>
            <a:off x="8532440" y="6165304"/>
            <a:ext cx="432048" cy="576064"/>
          </a:xfrm>
          <a:prstGeom prst="actionButtonReturn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44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7724" y="692696"/>
            <a:ext cx="4968552" cy="720080"/>
          </a:xfrm>
          <a:solidFill>
            <a:srgbClr val="66FFFF"/>
          </a:solidFill>
          <a:ln w="5715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Дорогой друг!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2060848"/>
            <a:ext cx="6192688" cy="4248472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Повтори теоретический материал по теме «Грамматическая основа предложения».</a:t>
            </a: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 посмотреть пример предложения, нажми левой кнопкой мыши на теоретический материал, справа появится пример предложения. 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Удачи!</a:t>
            </a:r>
            <a:endParaRPr lang="ru-RU" b="1" i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504" y="6525344"/>
            <a:ext cx="266429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164288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803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7724" y="692696"/>
            <a:ext cx="4968552" cy="720080"/>
          </a:xfrm>
          <a:solidFill>
            <a:srgbClr val="66FFFF"/>
          </a:solidFill>
          <a:ln w="57150">
            <a:solidFill>
              <a:srgbClr val="002060"/>
            </a:solidFill>
          </a:ln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Вспоминаем</a:t>
            </a:r>
            <a:endParaRPr lang="ru-RU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475656" y="2060848"/>
            <a:ext cx="6192688" cy="4248472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Выделяй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грамматическую основу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предложении и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частях сложного. Грамматическая основа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включает в себя главные члены в двусоставных предложениях или один главный член в односоставных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Двусоставные - это предложения, имеющие два главных члена: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и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сказуемое.</a:t>
            </a:r>
          </a:p>
          <a:p>
            <a:pPr marL="0" indent="0" algn="ctr">
              <a:buNone/>
            </a:pP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Односоставные - это предложения, имеющие только один главный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член: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или сказуемое.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Стрелка вправо 4">
            <a:hlinkClick r:id="" action="ppaction://hlinkshowjump?jump=nextslide"/>
          </p:cNvPr>
          <p:cNvSpPr/>
          <p:nvPr/>
        </p:nvSpPr>
        <p:spPr>
          <a:xfrm>
            <a:off x="7164288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79512" y="6525344"/>
            <a:ext cx="2304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990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83568" y="188640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83568" y="1196752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-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 разных частей речи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2348880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(+ глагол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219939" y="2270113"/>
            <a:ext cx="4925878" cy="557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Животные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зевают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и люди.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9512" y="3288680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 (+ глагол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76144" y="4227550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Прилагательное (+ глагол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9512" y="5172686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Причастие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 глагол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9512" y="6064070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Числительное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(+ глагол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Овал 14"/>
          <p:cNvSpPr/>
          <p:nvPr/>
        </p:nvSpPr>
        <p:spPr>
          <a:xfrm>
            <a:off x="4276159" y="3209913"/>
            <a:ext cx="482453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что-то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кричит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6" name="Овал 15"/>
          <p:cNvSpPr/>
          <p:nvPr/>
        </p:nvSpPr>
        <p:spPr>
          <a:xfrm>
            <a:off x="4232854" y="5110041"/>
            <a:ext cx="491114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Присутствующие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недоумевают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7" name="Овал 16"/>
          <p:cNvSpPr/>
          <p:nvPr/>
        </p:nvSpPr>
        <p:spPr>
          <a:xfrm>
            <a:off x="4205964" y="5985303"/>
            <a:ext cx="492111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Один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зевнёт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все начинают зевать.</a:t>
            </a:r>
          </a:p>
        </p:txBody>
      </p:sp>
      <p:sp>
        <p:nvSpPr>
          <p:cNvPr id="20" name="Овал 19"/>
          <p:cNvSpPr/>
          <p:nvPr/>
        </p:nvSpPr>
        <p:spPr>
          <a:xfrm>
            <a:off x="4277047" y="4148783"/>
            <a:ext cx="482453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Больной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выздоравливает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23528" y="6597352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007237" y="1962268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1763688" y="1844824"/>
            <a:ext cx="1152128" cy="360040"/>
          </a:xfrm>
          <a:prstGeom prst="roundRect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Нажми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8100392" y="6525344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7070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20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1052736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словосочетание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988840"/>
            <a:ext cx="3888432" cy="707886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формы Т.п. с предлогом 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</a:p>
        </p:txBody>
      </p:sp>
      <p:sp>
        <p:nvSpPr>
          <p:cNvPr id="9" name="Овал 8"/>
          <p:cNvSpPr/>
          <p:nvPr/>
        </p:nvSpPr>
        <p:spPr>
          <a:xfrm>
            <a:off x="4191591" y="1988840"/>
            <a:ext cx="4925878" cy="63276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Мы с братом</a:t>
            </a:r>
            <a:r>
              <a:rPr lang="ru-RU" b="1" u="sng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дерёмся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скуки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140968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числительного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сущ. в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3850212"/>
            <a:ext cx="3888432" cy="1015663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., сущ., числит., прил. в форме превосходной степени и сущ. или мест. в форме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Р.п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.)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5074348"/>
            <a:ext cx="3888432" cy="1323439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Местоимение или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существительное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000" b="1" dirty="0" err="1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И.п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с прилагательным или причастием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84981" y="2924944"/>
            <a:ext cx="4824536" cy="713857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человек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дописывают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контрольную.</a:t>
            </a:r>
          </a:p>
        </p:txBody>
      </p:sp>
      <p:sp>
        <p:nvSpPr>
          <p:cNvPr id="16" name="Овал 15"/>
          <p:cNvSpPr/>
          <p:nvPr/>
        </p:nvSpPr>
        <p:spPr>
          <a:xfrm>
            <a:off x="4232854" y="5085184"/>
            <a:ext cx="4911146" cy="10156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Кто-нибудь знакомый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зайдёт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я 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радуюсь.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211960" y="3789040"/>
            <a:ext cx="4824536" cy="10156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маленькие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скучают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им ничего непонятно.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6309320"/>
            <a:ext cx="841375" cy="384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Умножение 16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037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45818" y="332656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1556792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неопределённая форма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</a:t>
            </a:r>
            <a:endParaRPr lang="ru-RU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2116427" y="4509120"/>
            <a:ext cx="4911146" cy="10156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Из пушек по воробьям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напрасная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трата сил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20" name="Овал 19"/>
          <p:cNvSpPr/>
          <p:nvPr/>
        </p:nvSpPr>
        <p:spPr>
          <a:xfrm>
            <a:off x="2051720" y="2413337"/>
            <a:ext cx="4824536" cy="101566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Зевать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невежливо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67544" y="3645024"/>
            <a:ext cx="8005421" cy="461665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Подлежащее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2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фразеологизм или устойчивое сочетание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Стрелка вправо 7">
            <a:hlinkClick r:id="" action="ppaction://hlinkshowjump?jump=nextslide"/>
          </p:cNvPr>
          <p:cNvSpPr/>
          <p:nvPr/>
        </p:nvSpPr>
        <p:spPr>
          <a:xfrm>
            <a:off x="7740352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Умножение 8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562" y="5445224"/>
            <a:ext cx="87788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295270" y="1242188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1367278" y="3330421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8112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16" grpId="0" animBg="1"/>
      <p:bldP spid="2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404664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1268760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Простое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глагольное 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7504" y="2276872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 личной форме</a:t>
            </a:r>
          </a:p>
        </p:txBody>
      </p:sp>
      <p:sp>
        <p:nvSpPr>
          <p:cNvPr id="9" name="Овал 8"/>
          <p:cNvSpPr/>
          <p:nvPr/>
        </p:nvSpPr>
        <p:spPr>
          <a:xfrm>
            <a:off x="4208586" y="2198105"/>
            <a:ext cx="4925878" cy="557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прыгает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от радости.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7504" y="3138286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Инфинитив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7504" y="4005116"/>
            <a:ext cx="3888432" cy="40011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Междометие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7504" y="4805972"/>
            <a:ext cx="3888432" cy="707886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Повторы и устойчивые </a:t>
            </a:r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сочетания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7504" y="5805264"/>
            <a:ext cx="3888432" cy="707886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со вспомогательной частицей, глаголом и др.</a:t>
            </a:r>
          </a:p>
        </p:txBody>
      </p:sp>
      <p:sp>
        <p:nvSpPr>
          <p:cNvPr id="15" name="Овал 14"/>
          <p:cNvSpPr/>
          <p:nvPr/>
        </p:nvSpPr>
        <p:spPr>
          <a:xfrm>
            <a:off x="4277976" y="3059519"/>
            <a:ext cx="482453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Звонок – </a:t>
            </a:r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прыгать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от радости.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15952" y="4881093"/>
            <a:ext cx="491114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жду не дождусь 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его прихода.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4222884" y="5805264"/>
            <a:ext cx="492111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А </a:t>
            </a:r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возьми да и </a:t>
            </a:r>
            <a:r>
              <a:rPr lang="ru-RU" b="1" u="dbl" dirty="0" err="1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прийди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в этот самый момент.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281699" y="3926349"/>
            <a:ext cx="482453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Пёс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цап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меня за палец!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23528" y="6597352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Стрелка вправо 18">
            <a:hlinkClick r:id="" action="ppaction://hlinkshowjump?jump=nextslide"/>
          </p:cNvPr>
          <p:cNvSpPr/>
          <p:nvPr/>
        </p:nvSpPr>
        <p:spPr>
          <a:xfrm>
            <a:off x="7740352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4585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17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95536" y="260648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395536" y="980728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Составное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глагольное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сказуемое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1844824"/>
            <a:ext cx="4558470" cy="116955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в фазисном значении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начинать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продолжать, переставать, заканчивать, прекращать</a:t>
            </a: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 + инфинитив глагола, называющего действие</a:t>
            </a:r>
          </a:p>
        </p:txBody>
      </p:sp>
      <p:sp>
        <p:nvSpPr>
          <p:cNvPr id="9" name="Овал 8"/>
          <p:cNvSpPr/>
          <p:nvPr/>
        </p:nvSpPr>
        <p:spPr>
          <a:xfrm>
            <a:off x="4860032" y="2060848"/>
            <a:ext cx="4219501" cy="557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начала готовить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утром.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3212976"/>
            <a:ext cx="4558470" cy="144655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уметь, мочь, хотеть, желать, стараться, намереваться, осмелиться, предпочитать, любить, привыкнуть, ненавидеть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личной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форме 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инфинитив глагола,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называющего действие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79512" y="5877272"/>
            <a:ext cx="4558470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связка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инфинитив глагола, называющего действие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2" y="4941168"/>
            <a:ext cx="4558470" cy="677108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связка 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+ </a:t>
            </a:r>
          </a:p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краткие прилагательные</a:t>
            </a:r>
          </a:p>
        </p:txBody>
      </p:sp>
      <p:sp>
        <p:nvSpPr>
          <p:cNvPr id="15" name="Овал 14"/>
          <p:cNvSpPr/>
          <p:nvPr/>
        </p:nvSpPr>
        <p:spPr>
          <a:xfrm>
            <a:off x="4860032" y="3573016"/>
            <a:ext cx="4211960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не умею готовить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, но хочу научиться.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860032" y="5805264"/>
            <a:ext cx="4213776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Понять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–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значит простить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4860032" y="4941168"/>
            <a:ext cx="4211959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была готова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к двум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6642556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7812360" y="6453336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Умножение 17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484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16" grpId="0" animBg="1"/>
      <p:bldP spid="2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39552" y="260648"/>
            <a:ext cx="7848872" cy="576064"/>
          </a:xfrm>
          <a:solidFill>
            <a:srgbClr val="66FFFF"/>
          </a:solidFill>
          <a:ln w="38100">
            <a:solidFill>
              <a:srgbClr val="002060"/>
            </a:solidFill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Грамматическая основа в двусоставном предложении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39552" y="1052736"/>
            <a:ext cx="7848872" cy="504056"/>
          </a:xfrm>
          <a:solidFill>
            <a:srgbClr val="66FFFF"/>
          </a:solidFill>
          <a:ln w="38100">
            <a:solidFill>
              <a:srgbClr val="002060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Составное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именное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сказуемое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03848" y="1803715"/>
            <a:ext cx="2160240" cy="369332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chemeClr val="accent2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Неименная часть:</a:t>
            </a:r>
          </a:p>
        </p:txBody>
      </p:sp>
      <p:sp>
        <p:nvSpPr>
          <p:cNvPr id="9" name="Овал 8"/>
          <p:cNvSpPr/>
          <p:nvPr/>
        </p:nvSpPr>
        <p:spPr>
          <a:xfrm>
            <a:off x="4952070" y="2609247"/>
            <a:ext cx="4213777" cy="557643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балерина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9512" y="2564904"/>
            <a:ext cx="4558470" cy="646331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 связка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быть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(не выражена в наст. времени) + сущ.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44253" y="5229200"/>
            <a:ext cx="4558470" cy="1138773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 со значениями движения, состояния, деятельности: 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идти, ходить, вернуться, сидеть, лежать, стоять, работать, жить и др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+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сущ.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64739" y="3789040"/>
            <a:ext cx="4558470" cy="923330"/>
          </a:xfrm>
          <a:prstGeom prst="rect">
            <a:avLst/>
          </a:prstGeom>
          <a:solidFill>
            <a:srgbClr val="66FFFF"/>
          </a:solidFill>
          <a:ln w="38100">
            <a:solidFill>
              <a:schemeClr val="accent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полузнаменательные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глаголы: </a:t>
            </a: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являться</a:t>
            </a:r>
            <a:r>
              <a:rPr lang="ru-RU" sz="14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бывать, оказаться, стать, остаться, считаться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др. + сущ.</a:t>
            </a:r>
          </a:p>
        </p:txBody>
      </p:sp>
      <p:sp>
        <p:nvSpPr>
          <p:cNvPr id="15" name="Овал 14"/>
          <p:cNvSpPr/>
          <p:nvPr/>
        </p:nvSpPr>
        <p:spPr>
          <a:xfrm>
            <a:off x="4953887" y="3971883"/>
            <a:ext cx="4211960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стала балериной</a:t>
            </a:r>
            <a:r>
              <a:rPr lang="ru-RU" b="1" dirty="0" smtClean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ln>
                <a:solidFill>
                  <a:schemeClr val="accent1">
                    <a:lumMod val="50000"/>
                  </a:schemeClr>
                </a:solidFill>
              </a:ln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Овал 19"/>
          <p:cNvSpPr/>
          <p:nvPr/>
        </p:nvSpPr>
        <p:spPr>
          <a:xfrm>
            <a:off x="5004048" y="5519764"/>
            <a:ext cx="4211959" cy="557644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 w="38100"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u="sng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u="dbl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работала дворником</a:t>
            </a:r>
            <a:r>
              <a:rPr lang="ru-RU" b="1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chemeClr val="accent2">
                    <a:lumMod val="50000"/>
                  </a:schemeClr>
                </a:solidFill>
                <a:uFill>
                  <a:solidFill>
                    <a:srgbClr val="FF0000"/>
                  </a:solidFill>
                </a:u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23528" y="6525344"/>
            <a:ext cx="22322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solidFill>
                  <a:schemeClr val="accent5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Устинова Валентина Ивановна</a:t>
            </a:r>
            <a:endParaRPr lang="ru-RU" sz="800" dirty="0">
              <a:solidFill>
                <a:schemeClr val="accent5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7740352" y="6381328"/>
            <a:ext cx="792088" cy="288032"/>
          </a:xfrm>
          <a:prstGeom prst="rightArrow">
            <a:avLst>
              <a:gd name="adj1" fmla="val 33437"/>
              <a:gd name="adj2" fmla="val 50000"/>
            </a:avLst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Умножение 16">
            <a:hlinkClick r:id="" action="ppaction://hlinkshowjump?jump=endshow"/>
          </p:cNvPr>
          <p:cNvSpPr/>
          <p:nvPr/>
        </p:nvSpPr>
        <p:spPr>
          <a:xfrm>
            <a:off x="8604448" y="0"/>
            <a:ext cx="432048" cy="504056"/>
          </a:xfrm>
          <a:prstGeom prst="mathMultiply">
            <a:avLst/>
          </a:prstGeom>
          <a:solidFill>
            <a:srgbClr val="66FFFF"/>
          </a:solidFill>
          <a:ln w="381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" name="Picture 3" descr="C:\Users\User\Desktop\Документы\Библиотека изображений\Жми\strelka-animatsionnaya-kartinka-0470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246343" flipV="1">
            <a:off x="935230" y="2178292"/>
            <a:ext cx="811212" cy="324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755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9" grpId="0" animBg="1"/>
      <p:bldP spid="15" grpId="0" animBg="1"/>
      <p:bldP spid="2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946</TotalTime>
  <Words>966</Words>
  <Application>Microsoft Office PowerPoint</Application>
  <PresentationFormat>Экран (4:3)</PresentationFormat>
  <Paragraphs>159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Bookman Old Style</vt:lpstr>
      <vt:lpstr>Calibri</vt:lpstr>
      <vt:lpstr>Times New Roman</vt:lpstr>
      <vt:lpstr>Тема Office</vt:lpstr>
      <vt:lpstr>Русский язык.  Задание 2.  Грамматическая основа. Теория.</vt:lpstr>
      <vt:lpstr>Дорогой друг!</vt:lpstr>
      <vt:lpstr>Вспоминаем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Использованные материалы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язык. ОГЭ. Задание 8. Теория.</dc:title>
  <dc:creator>Устинова Валентина Ивановна</dc:creator>
  <cp:keywords>подготовка к ОГЭ</cp:keywords>
  <cp:lastModifiedBy>1</cp:lastModifiedBy>
  <cp:revision>93</cp:revision>
  <dcterms:created xsi:type="dcterms:W3CDTF">2016-04-30T06:13:23Z</dcterms:created>
  <dcterms:modified xsi:type="dcterms:W3CDTF">2020-01-03T12:13:55Z</dcterms:modified>
  <cp:category>Русский язык</cp:category>
</cp:coreProperties>
</file>