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3"/>
  </p:notesMasterIdLst>
  <p:handoutMasterIdLst>
    <p:handoutMasterId r:id="rId44"/>
  </p:handoutMasterIdLst>
  <p:sldIdLst>
    <p:sldId id="256" r:id="rId2"/>
    <p:sldId id="502" r:id="rId3"/>
    <p:sldId id="503" r:id="rId4"/>
    <p:sldId id="501" r:id="rId5"/>
    <p:sldId id="504" r:id="rId6"/>
    <p:sldId id="437" r:id="rId7"/>
    <p:sldId id="505" r:id="rId8"/>
    <p:sldId id="460" r:id="rId9"/>
    <p:sldId id="459" r:id="rId10"/>
    <p:sldId id="500" r:id="rId11"/>
    <p:sldId id="506" r:id="rId12"/>
    <p:sldId id="507" r:id="rId13"/>
    <p:sldId id="443" r:id="rId14"/>
    <p:sldId id="508" r:id="rId15"/>
    <p:sldId id="462" r:id="rId16"/>
    <p:sldId id="438" r:id="rId17"/>
    <p:sldId id="445" r:id="rId18"/>
    <p:sldId id="509" r:id="rId19"/>
    <p:sldId id="447" r:id="rId20"/>
    <p:sldId id="510" r:id="rId21"/>
    <p:sldId id="452" r:id="rId22"/>
    <p:sldId id="454" r:id="rId23"/>
    <p:sldId id="511" r:id="rId24"/>
    <p:sldId id="512" r:id="rId25"/>
    <p:sldId id="480" r:id="rId26"/>
    <p:sldId id="487" r:id="rId27"/>
    <p:sldId id="519" r:id="rId28"/>
    <p:sldId id="514" r:id="rId29"/>
    <p:sldId id="515" r:id="rId30"/>
    <p:sldId id="516" r:id="rId31"/>
    <p:sldId id="517" r:id="rId32"/>
    <p:sldId id="415" r:id="rId33"/>
    <p:sldId id="417" r:id="rId34"/>
    <p:sldId id="422" r:id="rId35"/>
    <p:sldId id="518" r:id="rId36"/>
    <p:sldId id="401" r:id="rId37"/>
    <p:sldId id="520" r:id="rId38"/>
    <p:sldId id="402" r:id="rId39"/>
    <p:sldId id="404" r:id="rId40"/>
    <p:sldId id="421" r:id="rId41"/>
    <p:sldId id="424" r:id="rId4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0000"/>
    <a:srgbClr val="FCE7B2"/>
    <a:srgbClr val="F9F6BD"/>
    <a:srgbClr val="FFFFCC"/>
    <a:srgbClr val="FFFF99"/>
    <a:srgbClr val="FF0000"/>
    <a:srgbClr val="FDFCD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391" autoAdjust="0"/>
    <p:restoredTop sz="93165" autoAdjust="0"/>
  </p:normalViewPr>
  <p:slideViewPr>
    <p:cSldViewPr>
      <p:cViewPr>
        <p:scale>
          <a:sx n="80" d="100"/>
          <a:sy n="80" d="100"/>
        </p:scale>
        <p:origin x="-594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4"/>
    </p:cViewPr>
  </p:sorterViewPr>
  <p:notesViewPr>
    <p:cSldViewPr>
      <p:cViewPr varScale="1">
        <p:scale>
          <a:sx n="69" d="100"/>
          <a:sy n="69" d="100"/>
        </p:scale>
        <p:origin x="-135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4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4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8AA0F590-9D4A-4F3A-9349-A1B65606E7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29323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90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013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13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8A1F5F1-85D0-4D4D-924D-D09F10F187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164887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33450"/>
            <a:ext cx="4476750" cy="3359150"/>
          </a:xfrm>
          <a:solidFill>
            <a:srgbClr val="FFFFFF"/>
          </a:solidFill>
          <a:ln/>
        </p:spPr>
      </p:sp>
      <p:sp>
        <p:nvSpPr>
          <p:cNvPr id="9113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031875" y="4624388"/>
            <a:ext cx="4597400" cy="3724275"/>
          </a:xfrm>
          <a:noFill/>
          <a:ln/>
        </p:spPr>
        <p:txBody>
          <a:bodyPr wrap="none" anchor="ctr"/>
          <a:lstStyle/>
          <a:p>
            <a:endParaRPr lang="ru-RU" alt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EFEFE-6DA8-4BAC-9374-F26848EE09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D1BBB7-467D-4441-832C-42A78C1B9D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5988C-BD3F-47E4-B614-D792A1375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C0E4E-8014-42EA-8FAE-A8D218FE32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80CFF-3392-41A3-A659-64DFEE6EC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BE775E-9746-46FB-8D61-7AEA4EE3DA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97AA8F-7D19-4BE3-8816-09259F9EC7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B1D33C-6FA6-40B5-A077-A823810822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5888F-7A36-4783-9516-2CACFF7292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68E7E-0431-48A9-80D1-29491B1D8B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2147C-1154-4D8C-910E-309ED750AE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B65B538A-50D6-48CA-BE63-E54D832097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78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  <p:sldLayoutId id="214748377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11" Type="http://schemas.openxmlformats.org/officeDocument/2006/relationships/image" Target="../media/image38.jpeg"/><Relationship Id="rId5" Type="http://schemas.openxmlformats.org/officeDocument/2006/relationships/image" Target="../media/image3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7" Type="http://schemas.openxmlformats.org/officeDocument/2006/relationships/image" Target="../media/image71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0.jpeg"/><Relationship Id="rId5" Type="http://schemas.openxmlformats.org/officeDocument/2006/relationships/image" Target="../media/image69.jpeg"/><Relationship Id="rId4" Type="http://schemas.openxmlformats.org/officeDocument/2006/relationships/image" Target="../media/image6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jpeg"/><Relationship Id="rId3" Type="http://schemas.openxmlformats.org/officeDocument/2006/relationships/image" Target="../media/image78.jpeg"/><Relationship Id="rId7" Type="http://schemas.openxmlformats.org/officeDocument/2006/relationships/image" Target="../media/image82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jpeg"/><Relationship Id="rId9" Type="http://schemas.openxmlformats.org/officeDocument/2006/relationships/image" Target="../media/image84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2" Type="http://schemas.openxmlformats.org/officeDocument/2006/relationships/image" Target="../media/image8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2.jpeg"/><Relationship Id="rId4" Type="http://schemas.openxmlformats.org/officeDocument/2006/relationships/image" Target="../media/image91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jpeg"/><Relationship Id="rId7" Type="http://schemas.openxmlformats.org/officeDocument/2006/relationships/image" Target="../media/image99.jpe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8.jpeg"/><Relationship Id="rId5" Type="http://schemas.openxmlformats.org/officeDocument/2006/relationships/image" Target="../media/image97.jpeg"/><Relationship Id="rId4" Type="http://schemas.openxmlformats.org/officeDocument/2006/relationships/image" Target="../media/image9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4.jpeg"/><Relationship Id="rId5" Type="http://schemas.openxmlformats.org/officeDocument/2006/relationships/image" Target="../media/image103.jpeg"/><Relationship Id="rId4" Type="http://schemas.openxmlformats.org/officeDocument/2006/relationships/image" Target="../media/image10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9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7" Type="http://schemas.openxmlformats.org/officeDocument/2006/relationships/image" Target="../media/image115.jpeg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jpeg"/><Relationship Id="rId5" Type="http://schemas.openxmlformats.org/officeDocument/2006/relationships/image" Target="../media/image113.jpeg"/><Relationship Id="rId4" Type="http://schemas.openxmlformats.org/officeDocument/2006/relationships/image" Target="../media/image11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0.jpeg"/><Relationship Id="rId5" Type="http://schemas.openxmlformats.org/officeDocument/2006/relationships/image" Target="../media/image119.jpeg"/><Relationship Id="rId4" Type="http://schemas.openxmlformats.org/officeDocument/2006/relationships/image" Target="../media/image118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jpeg"/><Relationship Id="rId2" Type="http://schemas.openxmlformats.org/officeDocument/2006/relationships/image" Target="../media/image1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4.jpeg"/><Relationship Id="rId4" Type="http://schemas.openxmlformats.org/officeDocument/2006/relationships/image" Target="../media/image123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7.jpeg"/><Relationship Id="rId4" Type="http://schemas.openxmlformats.org/officeDocument/2006/relationships/image" Target="../media/image126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jpeg"/><Relationship Id="rId2" Type="http://schemas.openxmlformats.org/officeDocument/2006/relationships/image" Target="../media/image1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2.jpeg"/><Relationship Id="rId5" Type="http://schemas.openxmlformats.org/officeDocument/2006/relationships/image" Target="../media/image131.jpeg"/><Relationship Id="rId4" Type="http://schemas.openxmlformats.org/officeDocument/2006/relationships/image" Target="../media/image130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jpeg"/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7.jpeg"/><Relationship Id="rId5" Type="http://schemas.openxmlformats.org/officeDocument/2006/relationships/image" Target="../media/image136.jpeg"/><Relationship Id="rId4" Type="http://schemas.openxmlformats.org/officeDocument/2006/relationships/image" Target="../media/image135.jpe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jpeg"/><Relationship Id="rId3" Type="http://schemas.openxmlformats.org/officeDocument/2006/relationships/image" Target="../media/image139.jpeg"/><Relationship Id="rId7" Type="http://schemas.openxmlformats.org/officeDocument/2006/relationships/image" Target="../media/image143.jpeg"/><Relationship Id="rId2" Type="http://schemas.openxmlformats.org/officeDocument/2006/relationships/image" Target="../media/image13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2.jpeg"/><Relationship Id="rId5" Type="http://schemas.openxmlformats.org/officeDocument/2006/relationships/image" Target="../media/image141.jpeg"/><Relationship Id="rId4" Type="http://schemas.openxmlformats.org/officeDocument/2006/relationships/image" Target="../media/image140.jpeg"/><Relationship Id="rId9" Type="http://schemas.openxmlformats.org/officeDocument/2006/relationships/image" Target="../media/image14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eg"/><Relationship Id="rId7" Type="http://schemas.openxmlformats.org/officeDocument/2006/relationships/image" Target="../media/image151.jpeg"/><Relationship Id="rId2" Type="http://schemas.openxmlformats.org/officeDocument/2006/relationships/image" Target="../media/image14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0.jpeg"/><Relationship Id="rId5" Type="http://schemas.openxmlformats.org/officeDocument/2006/relationships/image" Target="../media/image149.jpeg"/><Relationship Id="rId4" Type="http://schemas.openxmlformats.org/officeDocument/2006/relationships/image" Target="../media/image148.jpe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8.jpeg"/><Relationship Id="rId3" Type="http://schemas.openxmlformats.org/officeDocument/2006/relationships/image" Target="../media/image153.jpeg"/><Relationship Id="rId7" Type="http://schemas.openxmlformats.org/officeDocument/2006/relationships/image" Target="../media/image157.jpeg"/><Relationship Id="rId2" Type="http://schemas.openxmlformats.org/officeDocument/2006/relationships/image" Target="../media/image15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6.jpeg"/><Relationship Id="rId5" Type="http://schemas.openxmlformats.org/officeDocument/2006/relationships/image" Target="../media/image155.jpeg"/><Relationship Id="rId4" Type="http://schemas.openxmlformats.org/officeDocument/2006/relationships/image" Target="../media/image15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 descr="Почтовая бумага"/>
          <p:cNvSpPr>
            <a:spLocks noGrp="1" noChangeArrowheads="1"/>
          </p:cNvSpPr>
          <p:nvPr>
            <p:ph type="subTitle" idx="1"/>
          </p:nvPr>
        </p:nvSpPr>
        <p:spPr>
          <a:xfrm>
            <a:off x="179512" y="3789040"/>
            <a:ext cx="8820472" cy="2808312"/>
          </a:xfrm>
          <a:blipFill dpi="0" rotWithShape="1">
            <a:blip r:embed="rId2" cstate="email"/>
            <a:srcRect/>
            <a:tile tx="0" ty="0" sx="100000" sy="100000" flip="none" algn="tl"/>
          </a:blipFill>
          <a:ln w="76200" cmpd="tri">
            <a:solidFill>
              <a:schemeClr val="tx1"/>
            </a:solidFill>
          </a:ln>
        </p:spPr>
        <p:txBody>
          <a:bodyPr>
            <a:normAutofit fontScale="25000" lnSpcReduction="20000"/>
          </a:bodyPr>
          <a:lstStyle/>
          <a:p>
            <a:pPr algn="l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000" b="1" dirty="0" smtClean="0">
              <a:solidFill>
                <a:srgbClr val="C00000"/>
              </a:solidFill>
            </a:endParaRPr>
          </a:p>
          <a:p>
            <a:pPr algn="l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600" b="1" dirty="0" smtClean="0">
                <a:solidFill>
                  <a:srgbClr val="C00000"/>
                </a:solidFill>
              </a:rPr>
              <a:t>Дата рождения: </a:t>
            </a:r>
            <a:r>
              <a:rPr lang="ru-RU" sz="5600" dirty="0" smtClean="0">
                <a:solidFill>
                  <a:srgbClr val="680000"/>
                </a:solidFill>
              </a:rPr>
              <a:t>12.05.1988г.</a:t>
            </a:r>
          </a:p>
          <a:p>
            <a:pPr algn="l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600" b="1" dirty="0" smtClean="0">
                <a:solidFill>
                  <a:srgbClr val="C00000"/>
                </a:solidFill>
              </a:rPr>
              <a:t>Профессиональное образование: </a:t>
            </a:r>
            <a:r>
              <a:rPr lang="ru-RU" sz="5600" dirty="0" smtClean="0">
                <a:solidFill>
                  <a:srgbClr val="680000"/>
                </a:solidFill>
              </a:rPr>
              <a:t>Закончила Саранское художественное училище им. Ф. В. </a:t>
            </a:r>
            <a:r>
              <a:rPr lang="ru-RU" sz="5600" dirty="0" err="1" smtClean="0">
                <a:solidFill>
                  <a:srgbClr val="680000"/>
                </a:solidFill>
              </a:rPr>
              <a:t>Сычкова</a:t>
            </a:r>
            <a:r>
              <a:rPr lang="ru-RU" sz="5600" dirty="0" smtClean="0">
                <a:solidFill>
                  <a:srgbClr val="680000"/>
                </a:solidFill>
              </a:rPr>
              <a:t>, по специальности «Художник-мастер, модельер», 2007 г.</a:t>
            </a:r>
          </a:p>
          <a:p>
            <a:pPr algn="l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Char char="-"/>
              <a:defRPr/>
            </a:pPr>
            <a:r>
              <a:rPr lang="ru-RU" altLang="ru-RU" sz="5600" kern="0" dirty="0" smtClean="0">
                <a:solidFill>
                  <a:srgbClr val="680000"/>
                </a:solidFill>
              </a:rPr>
              <a:t>ГОУВПО Мордовский государственный университет им. Н.П.Огарева, по специальности - дизайн, 2013 г.</a:t>
            </a:r>
          </a:p>
          <a:p>
            <a:pPr algn="l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Tx/>
              <a:buChar char="-"/>
              <a:defRPr/>
            </a:pPr>
            <a:r>
              <a:rPr lang="ru-RU" sz="5600" kern="0" dirty="0" smtClean="0">
                <a:solidFill>
                  <a:srgbClr val="680000"/>
                </a:solidFill>
              </a:rPr>
              <a:t>- </a:t>
            </a:r>
            <a:r>
              <a:rPr lang="ru-RU" sz="5600" dirty="0" smtClean="0">
                <a:solidFill>
                  <a:srgbClr val="680000"/>
                </a:solidFill>
              </a:rPr>
              <a:t>Мордовский государственный педагогический институт им. М. Е. </a:t>
            </a:r>
            <a:r>
              <a:rPr lang="ru-RU" sz="5600" dirty="0" err="1" smtClean="0">
                <a:solidFill>
                  <a:srgbClr val="680000"/>
                </a:solidFill>
              </a:rPr>
              <a:t>Евсевьева</a:t>
            </a:r>
            <a:r>
              <a:rPr lang="ru-RU" sz="5600" dirty="0" smtClean="0">
                <a:solidFill>
                  <a:srgbClr val="680000"/>
                </a:solidFill>
              </a:rPr>
              <a:t>, квалификация педагог (учитель, преподаватель) изобразительного искусства,  2017 г.</a:t>
            </a:r>
          </a:p>
          <a:p>
            <a:pPr algn="l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600" b="1" dirty="0" smtClean="0">
                <a:solidFill>
                  <a:srgbClr val="C00000"/>
                </a:solidFill>
              </a:rPr>
              <a:t>Стаж педагогической работы  (по специальности) </a:t>
            </a:r>
            <a:r>
              <a:rPr lang="ru-RU" sz="5600" dirty="0" smtClean="0">
                <a:solidFill>
                  <a:srgbClr val="680000"/>
                </a:solidFill>
              </a:rPr>
              <a:t>6,5 лет </a:t>
            </a:r>
          </a:p>
          <a:p>
            <a:pPr algn="l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600" b="1" dirty="0" smtClean="0">
                <a:solidFill>
                  <a:srgbClr val="C00000"/>
                </a:solidFill>
              </a:rPr>
              <a:t>                                                       в данной должности: </a:t>
            </a:r>
            <a:r>
              <a:rPr lang="ru-RU" sz="5600" dirty="0" smtClean="0">
                <a:solidFill>
                  <a:srgbClr val="680000"/>
                </a:solidFill>
              </a:rPr>
              <a:t>6,5 лет</a:t>
            </a:r>
          </a:p>
          <a:p>
            <a:pPr algn="l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600" b="1" dirty="0" smtClean="0">
                <a:solidFill>
                  <a:srgbClr val="C00000"/>
                </a:solidFill>
              </a:rPr>
              <a:t>                                                       в данном учреждении: </a:t>
            </a:r>
            <a:r>
              <a:rPr lang="ru-RU" sz="5600" dirty="0" smtClean="0">
                <a:solidFill>
                  <a:srgbClr val="680000"/>
                </a:solidFill>
              </a:rPr>
              <a:t>6,5 лет</a:t>
            </a:r>
          </a:p>
          <a:p>
            <a:pPr algn="l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600" b="1" dirty="0" smtClean="0">
                <a:solidFill>
                  <a:srgbClr val="C00000"/>
                </a:solidFill>
              </a:rPr>
              <a:t>Общий трудовой стаж: </a:t>
            </a:r>
            <a:r>
              <a:rPr lang="ru-RU" sz="5600" dirty="0" smtClean="0">
                <a:solidFill>
                  <a:srgbClr val="680000"/>
                </a:solidFill>
              </a:rPr>
              <a:t>6,5 лет</a:t>
            </a:r>
          </a:p>
          <a:p>
            <a:pPr algn="l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sz="5600" b="1" dirty="0" smtClean="0">
                <a:solidFill>
                  <a:srgbClr val="C00000"/>
                </a:solidFill>
              </a:rPr>
              <a:t>Наличие квалификационной категории:</a:t>
            </a:r>
            <a:r>
              <a:rPr lang="ru-RU" sz="5600" b="1" dirty="0" smtClean="0">
                <a:solidFill>
                  <a:srgbClr val="B80047"/>
                </a:solidFill>
              </a:rPr>
              <a:t> </a:t>
            </a:r>
            <a:r>
              <a:rPr lang="en-US" sz="5600" dirty="0" smtClean="0">
                <a:solidFill>
                  <a:srgbClr val="680000"/>
                </a:solidFill>
              </a:rPr>
              <a:t>I </a:t>
            </a:r>
            <a:r>
              <a:rPr lang="ru-RU" sz="5600" dirty="0" smtClean="0">
                <a:solidFill>
                  <a:srgbClr val="680000"/>
                </a:solidFill>
              </a:rPr>
              <a:t>квалификационная категория</a:t>
            </a:r>
            <a:endParaRPr lang="ru-RU" sz="5600" b="1" kern="0" dirty="0" smtClean="0">
              <a:solidFill>
                <a:srgbClr val="680000"/>
              </a:solidFill>
              <a:cs typeface="Times New Roman" pitchFamily="18" charset="0"/>
            </a:endParaRPr>
          </a:p>
          <a:p>
            <a:pPr algn="l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shade val="95000"/>
                </a:schemeClr>
              </a:buClr>
              <a:defRPr/>
            </a:pPr>
            <a:r>
              <a:rPr lang="ru-RU" sz="5600" b="1" dirty="0" smtClean="0">
                <a:solidFill>
                  <a:srgbClr val="C00000"/>
                </a:solidFill>
              </a:rPr>
              <a:t>Дата последней аттестации: </a:t>
            </a:r>
            <a:r>
              <a:rPr lang="ru-RU" altLang="ru-RU" sz="5600" kern="0" dirty="0" smtClean="0">
                <a:solidFill>
                  <a:srgbClr val="680000"/>
                </a:solidFill>
                <a:cs typeface="Times New Roman" pitchFamily="18" charset="0"/>
              </a:rPr>
              <a:t>Приказ от 22.12.2015 г.</a:t>
            </a:r>
            <a:endParaRPr lang="ru-RU" sz="5600" dirty="0" smtClean="0">
              <a:solidFill>
                <a:srgbClr val="680000"/>
              </a:solidFill>
            </a:endParaRPr>
          </a:p>
        </p:txBody>
      </p:sp>
      <p:sp>
        <p:nvSpPr>
          <p:cNvPr id="2051" name="Rectangle 10"/>
          <p:cNvSpPr>
            <a:spLocks noChangeArrowheads="1"/>
          </p:cNvSpPr>
          <p:nvPr/>
        </p:nvSpPr>
        <p:spPr bwMode="auto">
          <a:xfrm>
            <a:off x="-180528" y="116632"/>
            <a:ext cx="88931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 b="1" i="1" dirty="0">
                <a:solidFill>
                  <a:schemeClr val="accent6">
                    <a:lumMod val="20000"/>
                    <a:lumOff val="80000"/>
                  </a:schemeClr>
                </a:solidFill>
                <a:cs typeface="+mn-cs"/>
              </a:rPr>
              <a:t>Министерство образования РМ</a:t>
            </a:r>
            <a:br>
              <a:rPr lang="ru-RU" sz="2000" b="1" i="1" dirty="0">
                <a:solidFill>
                  <a:schemeClr val="accent6">
                    <a:lumMod val="20000"/>
                    <a:lumOff val="80000"/>
                  </a:schemeClr>
                </a:solidFill>
                <a:cs typeface="+mn-cs"/>
              </a:rPr>
            </a:br>
            <a:endParaRPr lang="ru-RU" sz="2000" b="1" i="1" dirty="0">
              <a:solidFill>
                <a:schemeClr val="accent6">
                  <a:lumMod val="20000"/>
                  <a:lumOff val="80000"/>
                </a:schemeClr>
              </a:solidFill>
              <a:cs typeface="+mn-cs"/>
            </a:endParaRPr>
          </a:p>
        </p:txBody>
      </p:sp>
      <p:sp>
        <p:nvSpPr>
          <p:cNvPr id="2052" name="Rectangle 11"/>
          <p:cNvSpPr>
            <a:spLocks noChangeArrowheads="1"/>
          </p:cNvSpPr>
          <p:nvPr/>
        </p:nvSpPr>
        <p:spPr bwMode="auto">
          <a:xfrm>
            <a:off x="395536" y="1130548"/>
            <a:ext cx="5544616" cy="2154436"/>
          </a:xfrm>
          <a:prstGeom prst="rect">
            <a:avLst/>
          </a:prstGeom>
          <a:blipFill>
            <a:blip r:embed="rId2" cstate="email"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dirty="0">
                <a:solidFill>
                  <a:srgbClr val="680000"/>
                </a:solidFill>
                <a:cs typeface="+mn-cs"/>
              </a:rPr>
              <a:t>Портфолио </a:t>
            </a:r>
          </a:p>
          <a:p>
            <a:pPr algn="ctr">
              <a:defRPr/>
            </a:pPr>
            <a:r>
              <a:rPr lang="ru-RU" sz="2800" b="1" i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Гуськовой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 </a:t>
            </a:r>
            <a:endParaRPr lang="ru-RU" sz="28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  <a:p>
            <a:pPr algn="ctr">
              <a:defRPr/>
            </a:pPr>
            <a:r>
              <a:rPr lang="ru-RU" sz="2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Эллы </a:t>
            </a:r>
            <a:r>
              <a:rPr 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Николаевны–</a:t>
            </a:r>
          </a:p>
          <a:p>
            <a:pPr algn="ctr">
              <a:defRPr/>
            </a:pPr>
            <a:r>
              <a:rPr lang="ru-RU" b="1" i="1" dirty="0">
                <a:solidFill>
                  <a:schemeClr val="accent1">
                    <a:lumMod val="20000"/>
                    <a:lumOff val="80000"/>
                  </a:schemeClr>
                </a:solidFill>
                <a:cs typeface="+mn-cs"/>
              </a:rPr>
              <a:t> </a:t>
            </a:r>
            <a:r>
              <a:rPr lang="ru-RU" i="1" dirty="0">
                <a:solidFill>
                  <a:srgbClr val="680000"/>
                </a:solidFill>
                <a:cs typeface="+mn-cs"/>
              </a:rPr>
              <a:t>преподавателя живописного отделения</a:t>
            </a:r>
          </a:p>
          <a:p>
            <a:pPr algn="ctr">
              <a:defRPr/>
            </a:pPr>
            <a:r>
              <a:rPr lang="ru-RU" altLang="ru-RU" i="1" kern="0" dirty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МБУДО «Детская художественная школа №4» г.о.Саранск</a:t>
            </a:r>
            <a:endParaRPr lang="ru-RU" i="1" dirty="0">
              <a:solidFill>
                <a:schemeClr val="accent6">
                  <a:lumMod val="50000"/>
                </a:schemeClr>
              </a:solidFill>
              <a:cs typeface="+mn-cs"/>
            </a:endParaRP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flipH="1">
            <a:off x="6228184" y="764704"/>
            <a:ext cx="2304256" cy="27373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88224" y="5085184"/>
            <a:ext cx="2160240" cy="1441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188640"/>
            <a:ext cx="2045020" cy="20450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446728" y="548681"/>
            <a:ext cx="2229727" cy="15571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635896" y="260648"/>
            <a:ext cx="2375016" cy="19434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88224" y="2348880"/>
            <a:ext cx="2091038" cy="1469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83768" y="2564904"/>
            <a:ext cx="2426468" cy="14440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95536" y="1988840"/>
            <a:ext cx="1811303" cy="24360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203848" y="5085184"/>
            <a:ext cx="2232248" cy="1508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572000" y="3429000"/>
            <a:ext cx="2473740" cy="16494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395536" y="4581128"/>
            <a:ext cx="2318505" cy="17240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62506" y="3641511"/>
            <a:ext cx="2085358" cy="30998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3968" y="3675851"/>
            <a:ext cx="3528392" cy="284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267744" y="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cs typeface="Times New Roman" pitchFamily="18" charset="0"/>
              </a:rPr>
              <a:t>КРИТЕРИЙ 2 </a:t>
            </a:r>
            <a:br>
              <a:rPr lang="ru-RU" b="1" dirty="0" smtClean="0">
                <a:cs typeface="Times New Roman" pitchFamily="18" charset="0"/>
              </a:rPr>
            </a:br>
            <a:r>
              <a:rPr lang="ru-RU" b="1" dirty="0" smtClean="0"/>
              <a:t>Выступления на научно-практических конференциях, педагогических чтениях, семинарах, секциях, методических объединениях</a:t>
            </a:r>
          </a:p>
          <a:p>
            <a:pPr algn="ctr"/>
            <a:r>
              <a:rPr lang="ru-RU" b="1" dirty="0" smtClean="0">
                <a:solidFill>
                  <a:srgbClr val="680000"/>
                </a:solidFill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700808"/>
            <a:ext cx="840668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t"/>
            <a:r>
              <a:rPr lang="ru-RU" dirty="0" smtClean="0">
                <a:solidFill>
                  <a:schemeClr val="bg1"/>
                </a:solidFill>
              </a:rPr>
              <a:t> Заседание городского методического объединения преподавателей </a:t>
            </a:r>
          </a:p>
          <a:p>
            <a:pPr algn="ctr" fontAlgn="t"/>
            <a:r>
              <a:rPr lang="ru-RU" dirty="0" smtClean="0">
                <a:solidFill>
                  <a:schemeClr val="bg1"/>
                </a:solidFill>
              </a:rPr>
              <a:t>ДХШ и ДШИ г.о. Саранск. </a:t>
            </a:r>
            <a:r>
              <a:rPr lang="ru-RU" b="1" dirty="0" smtClean="0">
                <a:solidFill>
                  <a:schemeClr val="bg1"/>
                </a:solidFill>
              </a:rPr>
              <a:t>Выступление с темой: «Методика преподавания предмета «Композиция станковая» в выпускном классе живописного отделения МБУДО «ДХШ №4»» </a:t>
            </a:r>
            <a:r>
              <a:rPr lang="ru-RU" dirty="0" smtClean="0">
                <a:solidFill>
                  <a:schemeClr val="bg1"/>
                </a:solidFill>
              </a:rPr>
              <a:t>15 апреля 2019 г. МБУДО «ДХШ №1» </a:t>
            </a:r>
          </a:p>
          <a:p>
            <a:pPr algn="ctr" fontAlgn="t"/>
            <a:r>
              <a:rPr lang="ru-RU" dirty="0" smtClean="0">
                <a:solidFill>
                  <a:schemeClr val="bg1"/>
                </a:solidFill>
              </a:rPr>
              <a:t>им. П.Ф. Рябова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89949" y="2346969"/>
            <a:ext cx="2298097" cy="3249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2348880"/>
            <a:ext cx="2308937" cy="3265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051720" y="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cs typeface="Times New Roman" pitchFamily="18" charset="0"/>
              </a:rPr>
              <a:t>КРИТЕРИЙ 3 </a:t>
            </a:r>
            <a:br>
              <a:rPr lang="ru-RU" b="1" dirty="0" smtClean="0">
                <a:cs typeface="Times New Roman" pitchFamily="18" charset="0"/>
              </a:rPr>
            </a:br>
            <a:r>
              <a:rPr lang="ru-RU" b="1" dirty="0" smtClean="0"/>
              <a:t>Позитивная динамика доли учащихся, успевающих </a:t>
            </a:r>
          </a:p>
          <a:p>
            <a:pPr algn="ctr"/>
            <a:r>
              <a:rPr lang="ru-RU" b="1" dirty="0" smtClean="0"/>
              <a:t>на «4» и «5» за предшествующий учебный год (%)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059832" y="1700808"/>
            <a:ext cx="2635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n w="6350">
                  <a:noFill/>
                </a:ln>
                <a:latin typeface="Times New Roman" pitchFamily="18" charset="0"/>
              </a:rPr>
              <a:t>Качество знаний – 94%</a:t>
            </a:r>
            <a:endParaRPr lang="ru-RU" b="1" dirty="0">
              <a:ln w="6350">
                <a:noFill/>
              </a:ln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484784"/>
            <a:ext cx="208776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484784"/>
            <a:ext cx="208776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76256" y="2420888"/>
            <a:ext cx="2036838" cy="2880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55776" y="2420888"/>
            <a:ext cx="2096507" cy="2964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Гуськова 1"/>
          <p:cNvPicPr>
            <a:picLocks noChangeAspect="1" noChangeArrowheads="1"/>
          </p:cNvPicPr>
          <p:nvPr/>
        </p:nvPicPr>
        <p:blipFill>
          <a:blip r:embed="rId2" cstate="email">
            <a:grayscl/>
          </a:blip>
          <a:srcRect/>
          <a:stretch>
            <a:fillRect/>
          </a:stretch>
        </p:blipFill>
        <p:spPr bwMode="auto">
          <a:xfrm>
            <a:off x="6385857" y="1823436"/>
            <a:ext cx="2334083" cy="3227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IMG_0055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3491880" y="2492896"/>
            <a:ext cx="2250516" cy="3267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Гуськова"/>
          <p:cNvPicPr>
            <a:picLocks noChangeAspect="1" noChangeArrowheads="1"/>
          </p:cNvPicPr>
          <p:nvPr/>
        </p:nvPicPr>
        <p:blipFill>
          <a:blip r:embed="rId4" cstate="email">
            <a:grayscl/>
          </a:blip>
          <a:srcRect/>
          <a:stretch>
            <a:fillRect/>
          </a:stretch>
        </p:blipFill>
        <p:spPr bwMode="auto">
          <a:xfrm>
            <a:off x="437659" y="1730553"/>
            <a:ext cx="2415078" cy="3358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339752" y="26064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cs typeface="Times New Roman" pitchFamily="18" charset="0"/>
              </a:rPr>
              <a:t>КРИТЕРИЙ 4 </a:t>
            </a:r>
            <a:br>
              <a:rPr lang="ru-RU" b="1" dirty="0" smtClean="0"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Результаты участия обучающихся в профессиональных конкурсах, проводимых под патронатом Министерств культуры</a:t>
            </a:r>
            <a:r>
              <a:rPr lang="ru-RU" dirty="0" smtClean="0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2008" y="411043"/>
            <a:ext cx="88924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u="sng" dirty="0" smtClean="0">
                <a:solidFill>
                  <a:schemeClr val="bg1"/>
                </a:solidFill>
                <a:cs typeface="Calibri" pitchFamily="34" charset="0"/>
              </a:rPr>
              <a:t>Республиканский уровень: </a:t>
            </a:r>
          </a:p>
          <a:p>
            <a:pPr algn="just"/>
            <a:endParaRPr lang="ru-RU" sz="1200" b="1" u="sng" dirty="0" smtClean="0">
              <a:solidFill>
                <a:schemeClr val="bg1"/>
              </a:solidFill>
              <a:cs typeface="Calibri" pitchFamily="34" charset="0"/>
            </a:endParaRPr>
          </a:p>
          <a:p>
            <a:pPr algn="just"/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1. </a:t>
            </a:r>
            <a:r>
              <a:rPr lang="en-US" sz="1200" b="1" dirty="0" smtClean="0">
                <a:solidFill>
                  <a:schemeClr val="bg1"/>
                </a:solidFill>
              </a:rPr>
              <a:t>II</a:t>
            </a:r>
            <a:r>
              <a:rPr lang="ru-RU" sz="1200" b="1" dirty="0" smtClean="0">
                <a:solidFill>
                  <a:schemeClr val="bg1"/>
                </a:solidFill>
              </a:rPr>
              <a:t> Республиканский, </a:t>
            </a:r>
            <a:r>
              <a:rPr lang="en-US" sz="1200" b="1" dirty="0" smtClean="0">
                <a:solidFill>
                  <a:schemeClr val="bg1"/>
                </a:solidFill>
              </a:rPr>
              <a:t>X </a:t>
            </a:r>
            <a:r>
              <a:rPr lang="ru-RU" sz="1200" b="1" dirty="0" smtClean="0">
                <a:solidFill>
                  <a:schemeClr val="bg1"/>
                </a:solidFill>
              </a:rPr>
              <a:t>Открытый районный конкурс детского художественного творчества «БЛАГОВЕСТ», п.Комсомольский, 2015 г.</a:t>
            </a:r>
          </a:p>
          <a:p>
            <a:pPr algn="just"/>
            <a:r>
              <a:rPr lang="ru-RU" sz="1200" b="1" dirty="0" smtClean="0">
                <a:solidFill>
                  <a:schemeClr val="bg1"/>
                </a:solidFill>
              </a:rPr>
              <a:t>- Гудкова Алевтина - </a:t>
            </a:r>
            <a:r>
              <a:rPr lang="en-US" sz="1200" b="1" dirty="0" smtClean="0">
                <a:solidFill>
                  <a:schemeClr val="bg1"/>
                </a:solidFill>
              </a:rPr>
              <a:t>II </a:t>
            </a:r>
            <a:r>
              <a:rPr lang="ru-RU" sz="1200" b="1" dirty="0" smtClean="0">
                <a:solidFill>
                  <a:schemeClr val="bg1"/>
                </a:solidFill>
              </a:rPr>
              <a:t>место</a:t>
            </a:r>
          </a:p>
          <a:p>
            <a:pPr algn="just"/>
            <a:r>
              <a:rPr lang="ru-RU" sz="1200" b="1" dirty="0" smtClean="0">
                <a:solidFill>
                  <a:schemeClr val="bg1"/>
                </a:solidFill>
              </a:rPr>
              <a:t> </a:t>
            </a:r>
          </a:p>
          <a:p>
            <a:pPr algn="just"/>
            <a:r>
              <a:rPr lang="ru-RU" sz="1200" b="1" dirty="0" smtClean="0">
                <a:solidFill>
                  <a:schemeClr val="bg1"/>
                </a:solidFill>
              </a:rPr>
              <a:t> 2 Республиканский этап </a:t>
            </a:r>
            <a:r>
              <a:rPr lang="en-US" sz="1200" b="1" dirty="0" smtClean="0">
                <a:solidFill>
                  <a:schemeClr val="bg1"/>
                </a:solidFill>
              </a:rPr>
              <a:t>XII </a:t>
            </a:r>
            <a:r>
              <a:rPr lang="ru-RU" sz="1200" b="1" dirty="0" smtClean="0">
                <a:solidFill>
                  <a:schemeClr val="bg1"/>
                </a:solidFill>
              </a:rPr>
              <a:t>Международного конкурса детского творчества (юных художников) «Красота Божьего мира», 2016 г.</a:t>
            </a:r>
          </a:p>
          <a:p>
            <a:pPr algn="just">
              <a:buFontTx/>
              <a:buChar char="-"/>
            </a:pPr>
            <a:r>
              <a:rPr lang="ru-RU" sz="1200" b="1" dirty="0" smtClean="0">
                <a:solidFill>
                  <a:schemeClr val="bg1"/>
                </a:solidFill>
              </a:rPr>
              <a:t> </a:t>
            </a:r>
            <a:r>
              <a:rPr lang="ru-RU" sz="1200" b="1" dirty="0" err="1" smtClean="0">
                <a:solidFill>
                  <a:schemeClr val="bg1"/>
                </a:solidFill>
              </a:rPr>
              <a:t>Базеев</a:t>
            </a:r>
            <a:r>
              <a:rPr lang="ru-RU" sz="1200" b="1" dirty="0" smtClean="0">
                <a:solidFill>
                  <a:schemeClr val="bg1"/>
                </a:solidFill>
              </a:rPr>
              <a:t> Денис - </a:t>
            </a:r>
            <a:r>
              <a:rPr lang="en-US" sz="1200" b="1" dirty="0" smtClean="0">
                <a:solidFill>
                  <a:schemeClr val="bg1"/>
                </a:solidFill>
              </a:rPr>
              <a:t>III</a:t>
            </a:r>
            <a:r>
              <a:rPr lang="ru-RU" sz="1200" b="1" dirty="0" smtClean="0">
                <a:solidFill>
                  <a:schemeClr val="bg1"/>
                </a:solidFill>
              </a:rPr>
              <a:t> место</a:t>
            </a:r>
          </a:p>
          <a:p>
            <a:pPr algn="just">
              <a:buFontTx/>
              <a:buChar char="-"/>
            </a:pPr>
            <a:endParaRPr lang="ru-RU" sz="1200" b="1" dirty="0" smtClean="0">
              <a:solidFill>
                <a:schemeClr val="bg1"/>
              </a:solidFill>
            </a:endParaRPr>
          </a:p>
          <a:p>
            <a:pPr algn="just"/>
            <a:r>
              <a:rPr lang="ru-RU" sz="1200" b="1" dirty="0" smtClean="0">
                <a:solidFill>
                  <a:schemeClr val="bg1"/>
                </a:solidFill>
              </a:rPr>
              <a:t>3 Республиканский этап </a:t>
            </a:r>
            <a:r>
              <a:rPr lang="en-US" sz="1200" b="1" dirty="0" smtClean="0">
                <a:solidFill>
                  <a:schemeClr val="bg1"/>
                </a:solidFill>
              </a:rPr>
              <a:t>XII </a:t>
            </a:r>
            <a:r>
              <a:rPr lang="ru-RU" sz="1200" b="1" dirty="0" smtClean="0">
                <a:solidFill>
                  <a:schemeClr val="bg1"/>
                </a:solidFill>
              </a:rPr>
              <a:t>Международного конкурса детского творчества (юных художников) «Красота Божьего мира», 2016 г.</a:t>
            </a:r>
          </a:p>
          <a:p>
            <a:pPr algn="just">
              <a:buFontTx/>
              <a:buChar char="-"/>
            </a:pPr>
            <a:r>
              <a:rPr lang="ru-RU" sz="1200" b="1" dirty="0" smtClean="0">
                <a:solidFill>
                  <a:schemeClr val="bg1"/>
                </a:solidFill>
              </a:rPr>
              <a:t> Пискунова Олеся -  </a:t>
            </a:r>
            <a:r>
              <a:rPr lang="en-US" sz="1200" b="1" dirty="0" smtClean="0">
                <a:solidFill>
                  <a:schemeClr val="bg1"/>
                </a:solidFill>
              </a:rPr>
              <a:t>IV</a:t>
            </a:r>
            <a:r>
              <a:rPr lang="ru-RU" sz="1200" b="1" dirty="0" smtClean="0">
                <a:solidFill>
                  <a:schemeClr val="bg1"/>
                </a:solidFill>
              </a:rPr>
              <a:t> место</a:t>
            </a:r>
          </a:p>
          <a:p>
            <a:pPr algn="just">
              <a:buFontTx/>
              <a:buChar char="-"/>
            </a:pPr>
            <a:endParaRPr lang="ru-RU" sz="1200" b="1" dirty="0" smtClean="0">
              <a:solidFill>
                <a:schemeClr val="bg1"/>
              </a:solidFill>
            </a:endParaRPr>
          </a:p>
          <a:p>
            <a:pPr algn="just"/>
            <a:r>
              <a:rPr lang="ru-RU" sz="1200" b="1" dirty="0" smtClean="0">
                <a:solidFill>
                  <a:schemeClr val="bg1"/>
                </a:solidFill>
              </a:rPr>
              <a:t>4 </a:t>
            </a:r>
            <a:r>
              <a:rPr lang="en-US" sz="1200" b="1" dirty="0" smtClean="0">
                <a:solidFill>
                  <a:schemeClr val="bg1"/>
                </a:solidFill>
              </a:rPr>
              <a:t>XI</a:t>
            </a:r>
            <a:r>
              <a:rPr lang="ru-RU" sz="1200" b="1" dirty="0" smtClean="0">
                <a:solidFill>
                  <a:schemeClr val="bg1"/>
                </a:solidFill>
              </a:rPr>
              <a:t> Республиканский конкурс творческих работ «Святыни земли мордовской», 2016 г.</a:t>
            </a:r>
          </a:p>
          <a:p>
            <a:pPr algn="just">
              <a:buFontTx/>
              <a:buChar char="-"/>
            </a:pPr>
            <a:r>
              <a:rPr lang="ru-RU" sz="1200" b="1" dirty="0" smtClean="0">
                <a:solidFill>
                  <a:schemeClr val="bg1"/>
                </a:solidFill>
              </a:rPr>
              <a:t> </a:t>
            </a:r>
            <a:r>
              <a:rPr lang="ru-RU" sz="1200" b="1" dirty="0" err="1" smtClean="0">
                <a:solidFill>
                  <a:schemeClr val="bg1"/>
                </a:solidFill>
              </a:rPr>
              <a:t>Афонина</a:t>
            </a:r>
            <a:r>
              <a:rPr lang="ru-RU" sz="1200" b="1" dirty="0" smtClean="0">
                <a:solidFill>
                  <a:schemeClr val="bg1"/>
                </a:solidFill>
              </a:rPr>
              <a:t> Елизавета - </a:t>
            </a:r>
            <a:r>
              <a:rPr lang="en-US" sz="1200" b="1" dirty="0" smtClean="0">
                <a:solidFill>
                  <a:schemeClr val="bg1"/>
                </a:solidFill>
              </a:rPr>
              <a:t>III</a:t>
            </a:r>
            <a:r>
              <a:rPr lang="ru-RU" sz="1200" b="1" dirty="0" smtClean="0">
                <a:solidFill>
                  <a:schemeClr val="bg1"/>
                </a:solidFill>
              </a:rPr>
              <a:t> место</a:t>
            </a:r>
          </a:p>
          <a:p>
            <a:pPr algn="just">
              <a:buFontTx/>
              <a:buChar char="-"/>
            </a:pPr>
            <a:endParaRPr lang="ru-RU" sz="1200" b="1" dirty="0" smtClean="0">
              <a:solidFill>
                <a:schemeClr val="bg1"/>
              </a:solidFill>
            </a:endParaRPr>
          </a:p>
          <a:p>
            <a:pPr algn="just"/>
            <a:r>
              <a:rPr lang="ru-RU" sz="1200" b="1" dirty="0" smtClean="0">
                <a:solidFill>
                  <a:schemeClr val="bg1"/>
                </a:solidFill>
              </a:rPr>
              <a:t>5 </a:t>
            </a:r>
            <a:r>
              <a:rPr lang="en-US" sz="1200" b="1" dirty="0" smtClean="0">
                <a:solidFill>
                  <a:schemeClr val="bg1"/>
                </a:solidFill>
              </a:rPr>
              <a:t>XI</a:t>
            </a:r>
            <a:r>
              <a:rPr lang="ru-RU" sz="1200" b="1" dirty="0" smtClean="0">
                <a:solidFill>
                  <a:schemeClr val="bg1"/>
                </a:solidFill>
              </a:rPr>
              <a:t> Республиканский конкурс творческих работ «Святыни земли мордовской», 2016 г.</a:t>
            </a:r>
          </a:p>
          <a:p>
            <a:pPr algn="just">
              <a:buFontTx/>
              <a:buChar char="-"/>
            </a:pPr>
            <a:r>
              <a:rPr lang="ru-RU" sz="1200" b="1" dirty="0" smtClean="0">
                <a:solidFill>
                  <a:schemeClr val="bg1"/>
                </a:solidFill>
              </a:rPr>
              <a:t> </a:t>
            </a:r>
            <a:r>
              <a:rPr lang="ru-RU" sz="1200" b="1" dirty="0" err="1" smtClean="0">
                <a:solidFill>
                  <a:schemeClr val="bg1"/>
                </a:solidFill>
              </a:rPr>
              <a:t>Суняева</a:t>
            </a:r>
            <a:r>
              <a:rPr lang="ru-RU" sz="1200" b="1" dirty="0" smtClean="0">
                <a:solidFill>
                  <a:schemeClr val="bg1"/>
                </a:solidFill>
              </a:rPr>
              <a:t> Екатерина -  </a:t>
            </a:r>
            <a:r>
              <a:rPr lang="en-US" sz="1200" b="1" dirty="0" smtClean="0">
                <a:solidFill>
                  <a:schemeClr val="bg1"/>
                </a:solidFill>
              </a:rPr>
              <a:t>III</a:t>
            </a:r>
            <a:r>
              <a:rPr lang="ru-RU" sz="1200" b="1" dirty="0" smtClean="0">
                <a:solidFill>
                  <a:schemeClr val="bg1"/>
                </a:solidFill>
              </a:rPr>
              <a:t> место</a:t>
            </a:r>
          </a:p>
          <a:p>
            <a:pPr algn="just"/>
            <a:endParaRPr lang="ru-RU" sz="1200" b="1" dirty="0" smtClean="0">
              <a:solidFill>
                <a:schemeClr val="bg1"/>
              </a:solidFill>
            </a:endParaRPr>
          </a:p>
          <a:p>
            <a:pPr algn="just"/>
            <a:r>
              <a:rPr lang="ru-RU" sz="1200" b="1" dirty="0" smtClean="0">
                <a:solidFill>
                  <a:schemeClr val="bg1"/>
                </a:solidFill>
              </a:rPr>
              <a:t>6 </a:t>
            </a:r>
            <a:r>
              <a:rPr lang="en-US" sz="1200" b="1" dirty="0" smtClean="0">
                <a:solidFill>
                  <a:schemeClr val="bg1"/>
                </a:solidFill>
              </a:rPr>
              <a:t>IV</a:t>
            </a:r>
            <a:r>
              <a:rPr lang="ru-RU" sz="1200" b="1" dirty="0" smtClean="0">
                <a:solidFill>
                  <a:schemeClr val="bg1"/>
                </a:solidFill>
              </a:rPr>
              <a:t> Республиканский, </a:t>
            </a:r>
            <a:r>
              <a:rPr lang="en-US" sz="1200" b="1" dirty="0" smtClean="0">
                <a:solidFill>
                  <a:schemeClr val="bg1"/>
                </a:solidFill>
              </a:rPr>
              <a:t>II</a:t>
            </a:r>
            <a:r>
              <a:rPr lang="ru-RU" sz="1200" b="1" dirty="0" smtClean="0">
                <a:solidFill>
                  <a:schemeClr val="bg1"/>
                </a:solidFill>
              </a:rPr>
              <a:t> Зональный, </a:t>
            </a:r>
            <a:r>
              <a:rPr lang="en-US" sz="1200" b="1" dirty="0" smtClean="0">
                <a:solidFill>
                  <a:schemeClr val="bg1"/>
                </a:solidFill>
              </a:rPr>
              <a:t>XII </a:t>
            </a:r>
            <a:r>
              <a:rPr lang="ru-RU" sz="1200" b="1" dirty="0" smtClean="0">
                <a:solidFill>
                  <a:schemeClr val="bg1"/>
                </a:solidFill>
              </a:rPr>
              <a:t>Открытый районный конкурс детского художественного творчества «БЛАГОВЕСТ», 2017 г.</a:t>
            </a:r>
          </a:p>
          <a:p>
            <a:pPr algn="just">
              <a:buFontTx/>
              <a:buChar char="-"/>
            </a:pPr>
            <a:r>
              <a:rPr lang="ru-RU" sz="1200" b="1" dirty="0" smtClean="0">
                <a:solidFill>
                  <a:schemeClr val="bg1"/>
                </a:solidFill>
              </a:rPr>
              <a:t> </a:t>
            </a:r>
            <a:r>
              <a:rPr lang="ru-RU" sz="1200" b="1" dirty="0" err="1" smtClean="0">
                <a:solidFill>
                  <a:schemeClr val="bg1"/>
                </a:solidFill>
              </a:rPr>
              <a:t>Биккинина</a:t>
            </a:r>
            <a:r>
              <a:rPr lang="ru-RU" sz="1200" b="1" dirty="0" smtClean="0">
                <a:solidFill>
                  <a:schemeClr val="bg1"/>
                </a:solidFill>
              </a:rPr>
              <a:t> Амина - Гран-при</a:t>
            </a:r>
          </a:p>
          <a:p>
            <a:pPr algn="just"/>
            <a:endParaRPr lang="ru-RU" sz="1200" b="1" dirty="0" smtClean="0">
              <a:solidFill>
                <a:schemeClr val="bg1"/>
              </a:solidFill>
            </a:endParaRPr>
          </a:p>
          <a:p>
            <a:pPr algn="just"/>
            <a:r>
              <a:rPr lang="ru-RU" sz="1200" b="1" dirty="0" smtClean="0">
                <a:solidFill>
                  <a:schemeClr val="bg1"/>
                </a:solidFill>
              </a:rPr>
              <a:t>7 Республиканский  конкурс детского художественного творчества «БЛАГОВЕСТ», 2019 г.</a:t>
            </a:r>
          </a:p>
          <a:p>
            <a:pPr algn="just">
              <a:buFontTx/>
              <a:buChar char="-"/>
            </a:pPr>
            <a:r>
              <a:rPr lang="ru-RU" sz="1200" b="1" dirty="0" smtClean="0">
                <a:solidFill>
                  <a:schemeClr val="bg1"/>
                </a:solidFill>
              </a:rPr>
              <a:t> Уткина Валерия  - </a:t>
            </a:r>
            <a:r>
              <a:rPr lang="en-US" sz="1200" b="1" dirty="0" smtClean="0">
                <a:solidFill>
                  <a:schemeClr val="bg1"/>
                </a:solidFill>
              </a:rPr>
              <a:t>II</a:t>
            </a:r>
            <a:r>
              <a:rPr lang="ru-RU" sz="1200" b="1" dirty="0" smtClean="0">
                <a:solidFill>
                  <a:schemeClr val="bg1"/>
                </a:solidFill>
              </a:rPr>
              <a:t> место</a:t>
            </a:r>
          </a:p>
          <a:p>
            <a:pPr algn="just">
              <a:buFontTx/>
              <a:buChar char="-"/>
            </a:pPr>
            <a:endParaRPr lang="ru-RU" sz="1200" b="1" dirty="0" smtClean="0">
              <a:solidFill>
                <a:schemeClr val="bg1"/>
              </a:solidFill>
            </a:endParaRPr>
          </a:p>
          <a:p>
            <a:pPr algn="just"/>
            <a:r>
              <a:rPr lang="ru-RU" sz="1200" b="1" dirty="0" smtClean="0">
                <a:solidFill>
                  <a:schemeClr val="bg1"/>
                </a:solidFill>
              </a:rPr>
              <a:t>8 Республиканский  конкурс детского художественного творчества «БЛАГОВЕСТ» , 2019 г.</a:t>
            </a:r>
          </a:p>
          <a:p>
            <a:pPr algn="just">
              <a:buFontTx/>
              <a:buChar char="-"/>
            </a:pPr>
            <a:r>
              <a:rPr lang="ru-RU" sz="1200" b="1" dirty="0" smtClean="0">
                <a:solidFill>
                  <a:schemeClr val="bg1"/>
                </a:solidFill>
              </a:rPr>
              <a:t> </a:t>
            </a:r>
            <a:r>
              <a:rPr lang="ru-RU" sz="1200" b="1" dirty="0" err="1" smtClean="0">
                <a:solidFill>
                  <a:schemeClr val="bg1"/>
                </a:solidFill>
              </a:rPr>
              <a:t>Биккинина</a:t>
            </a:r>
            <a:r>
              <a:rPr lang="ru-RU" sz="1200" b="1" dirty="0" smtClean="0">
                <a:solidFill>
                  <a:schemeClr val="bg1"/>
                </a:solidFill>
              </a:rPr>
              <a:t> Амина - </a:t>
            </a:r>
            <a:r>
              <a:rPr lang="en-US" sz="1200" b="1" dirty="0" smtClean="0">
                <a:solidFill>
                  <a:schemeClr val="bg1"/>
                </a:solidFill>
              </a:rPr>
              <a:t>III</a:t>
            </a:r>
            <a:r>
              <a:rPr lang="ru-RU" sz="1200" b="1" dirty="0" smtClean="0">
                <a:solidFill>
                  <a:schemeClr val="bg1"/>
                </a:solidFill>
              </a:rPr>
              <a:t> место</a:t>
            </a:r>
          </a:p>
          <a:p>
            <a:pPr algn="just">
              <a:buFontTx/>
              <a:buChar char="-"/>
            </a:pPr>
            <a:endParaRPr lang="ru-RU" sz="1200" b="1" dirty="0" smtClean="0">
              <a:solidFill>
                <a:schemeClr val="bg1"/>
              </a:solidFill>
            </a:endParaRPr>
          </a:p>
          <a:p>
            <a:pPr algn="just"/>
            <a:r>
              <a:rPr lang="ru-RU" sz="1200" b="1" dirty="0" smtClean="0">
                <a:solidFill>
                  <a:schemeClr val="bg1"/>
                </a:solidFill>
              </a:rPr>
              <a:t>9 </a:t>
            </a:r>
            <a:r>
              <a:rPr lang="en-US" sz="1200" b="1" dirty="0" smtClean="0">
                <a:solidFill>
                  <a:schemeClr val="bg1"/>
                </a:solidFill>
              </a:rPr>
              <a:t>II </a:t>
            </a:r>
            <a:r>
              <a:rPr lang="ru-RU" sz="1200" b="1" dirty="0" smtClean="0">
                <a:solidFill>
                  <a:schemeClr val="bg1"/>
                </a:solidFill>
              </a:rPr>
              <a:t>Республиканский конкурс книжных иллюстраторов «Я рисую книгу» среди детей и подростков РМ</a:t>
            </a:r>
          </a:p>
          <a:p>
            <a:pPr algn="just"/>
            <a:r>
              <a:rPr lang="ru-RU" sz="1200" b="1" dirty="0" smtClean="0">
                <a:solidFill>
                  <a:schemeClr val="bg1"/>
                </a:solidFill>
              </a:rPr>
              <a:t>- Григорьев Артем - Лауреат </a:t>
            </a:r>
            <a:r>
              <a:rPr lang="en-US" sz="1200" b="1" dirty="0" smtClean="0">
                <a:solidFill>
                  <a:schemeClr val="bg1"/>
                </a:solidFill>
              </a:rPr>
              <a:t>III </a:t>
            </a:r>
            <a:r>
              <a:rPr lang="ru-RU" sz="1200" b="1" dirty="0" smtClean="0">
                <a:solidFill>
                  <a:schemeClr val="bg1"/>
                </a:solidFill>
              </a:rPr>
              <a:t>степени</a:t>
            </a:r>
          </a:p>
          <a:p>
            <a:pPr algn="just"/>
            <a:endParaRPr lang="ru-RU" sz="1200" dirty="0">
              <a:solidFill>
                <a:srgbClr val="68000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Гуськова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8144" y="260648"/>
            <a:ext cx="2150447" cy="2973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IMG_0055"/>
          <p:cNvPicPr>
            <a:picLocks noChangeAspect="1" noChangeArrowheads="1"/>
          </p:cNvPicPr>
          <p:nvPr/>
        </p:nvPicPr>
        <p:blipFill>
          <a:blip r:embed="rId3" cstate="email">
            <a:lum bright="10000"/>
          </a:blip>
          <a:srcRect/>
          <a:stretch>
            <a:fillRect/>
          </a:stretch>
        </p:blipFill>
        <p:spPr bwMode="auto">
          <a:xfrm>
            <a:off x="3491880" y="260648"/>
            <a:ext cx="2073455" cy="3010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Гуськова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43608" y="188640"/>
            <a:ext cx="2225070" cy="309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1_001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796136" y="3501008"/>
            <a:ext cx="2049555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259631" y="3500630"/>
            <a:ext cx="2049555" cy="2807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63888" y="3501008"/>
            <a:ext cx="1947077" cy="277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9300" y="1124744"/>
            <a:ext cx="3044548" cy="4232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email">
            <a:lum bright="20000" contrast="20000"/>
          </a:blip>
          <a:srcRect/>
          <a:stretch>
            <a:fillRect/>
          </a:stretch>
        </p:blipFill>
        <p:spPr bwMode="auto">
          <a:xfrm>
            <a:off x="3203848" y="1866232"/>
            <a:ext cx="2808312" cy="3795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84168" y="1124744"/>
            <a:ext cx="2902496" cy="4104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67744" y="332656"/>
            <a:ext cx="4572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b="1" dirty="0" smtClean="0">
                <a:cs typeface="Times New Roman" pitchFamily="18" charset="0"/>
              </a:rPr>
              <a:t>КРИТЕРИЙ 5 </a:t>
            </a:r>
            <a:br>
              <a:rPr lang="ru-RU" sz="1400" b="1" dirty="0" smtClean="0"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Результаты участия обучающихся в мероприятиях различных уровней по учебной деятельности: -предметные олимпиады; конкурсы; -фестивали; -выставки-конкурсы и т. д.</a:t>
            </a:r>
            <a:endParaRPr lang="ru-RU" sz="1400" dirty="0" smtClean="0">
              <a:latin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700808"/>
            <a:ext cx="864096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tabLst>
                <a:tab pos="4676775" algn="l"/>
              </a:tabLst>
            </a:pPr>
            <a:r>
              <a:rPr lang="ru-RU" sz="1200" b="1" u="sng" dirty="0" smtClean="0">
                <a:solidFill>
                  <a:schemeClr val="bg1"/>
                </a:solidFill>
                <a:cs typeface="Calibri" pitchFamily="34" charset="0"/>
              </a:rPr>
              <a:t>Республиканский уровень: </a:t>
            </a:r>
            <a:endParaRPr lang="ru-RU" sz="1200" u="sng" dirty="0" smtClean="0">
              <a:solidFill>
                <a:schemeClr val="bg1"/>
              </a:solidFill>
            </a:endParaRP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r>
              <a:rPr lang="ru-RU" sz="1200" dirty="0" smtClean="0">
                <a:solidFill>
                  <a:schemeClr val="bg1"/>
                </a:solidFill>
                <a:cs typeface="Calibri" pitchFamily="34" charset="0"/>
              </a:rPr>
              <a:t>Открытая творческая олимпиада по рисунку, живописи и композиции среди учащихся ДХШ, ДШИ, общеобразовательных школ и студентов образовательных учреждений СПО, 2018 г. </a:t>
            </a:r>
          </a:p>
          <a:p>
            <a:pPr eaLnBrk="0" hangingPunct="0">
              <a:tabLst>
                <a:tab pos="4676775" algn="l"/>
              </a:tabLst>
            </a:pP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(диплом </a:t>
            </a:r>
            <a:r>
              <a:rPr lang="en-US" sz="1200" b="1" dirty="0" smtClean="0">
                <a:solidFill>
                  <a:schemeClr val="bg1"/>
                </a:solidFill>
                <a:cs typeface="Calibri" pitchFamily="34" charset="0"/>
              </a:rPr>
              <a:t>II </a:t>
            </a: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степени – Студёнова Алёна)</a:t>
            </a:r>
          </a:p>
          <a:p>
            <a:pPr eaLnBrk="0" hangingPunct="0">
              <a:tabLst>
                <a:tab pos="4676775" algn="l"/>
              </a:tabLst>
            </a:pPr>
            <a:r>
              <a:rPr lang="ru-RU" sz="1200" dirty="0" smtClean="0">
                <a:solidFill>
                  <a:schemeClr val="bg1"/>
                </a:solidFill>
                <a:cs typeface="Calibri" pitchFamily="34" charset="0"/>
              </a:rPr>
              <a:t>-</a:t>
            </a:r>
            <a:endParaRPr lang="ru-RU" sz="1200" b="1" dirty="0" smtClean="0">
              <a:solidFill>
                <a:schemeClr val="bg1"/>
              </a:solidFill>
            </a:endParaRPr>
          </a:p>
          <a:p>
            <a:pPr eaLnBrk="0" hangingPunct="0">
              <a:tabLst>
                <a:tab pos="4676775" algn="l"/>
              </a:tabLst>
            </a:pPr>
            <a:r>
              <a:rPr lang="ru-RU" sz="1200" b="1" u="sng" dirty="0" smtClean="0">
                <a:solidFill>
                  <a:schemeClr val="bg1"/>
                </a:solidFill>
                <a:cs typeface="Calibri" pitchFamily="34" charset="0"/>
              </a:rPr>
              <a:t>Всероссийский уровень: </a:t>
            </a: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r>
              <a:rPr lang="ru-RU" sz="1200" dirty="0" smtClean="0">
                <a:solidFill>
                  <a:schemeClr val="bg1"/>
                </a:solidFill>
                <a:cs typeface="Calibri" pitchFamily="34" charset="0"/>
              </a:rPr>
              <a:t>Всероссийский художественный конкурс  честь 110-летия со дня рождения великого режиссера-сказочника Александра </a:t>
            </a:r>
            <a:r>
              <a:rPr lang="ru-RU" sz="1200" dirty="0" err="1" smtClean="0">
                <a:solidFill>
                  <a:schemeClr val="bg1"/>
                </a:solidFill>
                <a:cs typeface="Calibri" pitchFamily="34" charset="0"/>
              </a:rPr>
              <a:t>Роу</a:t>
            </a:r>
            <a:r>
              <a:rPr lang="ru-RU" sz="1200" dirty="0" smtClean="0">
                <a:solidFill>
                  <a:schemeClr val="bg1"/>
                </a:solidFill>
                <a:cs typeface="Calibri" pitchFamily="34" charset="0"/>
              </a:rPr>
              <a:t>, 2017 г.</a:t>
            </a:r>
          </a:p>
          <a:p>
            <a:pPr eaLnBrk="0" hangingPunct="0">
              <a:tabLst>
                <a:tab pos="4676775" algn="l"/>
              </a:tabLst>
            </a:pP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(</a:t>
            </a:r>
            <a:r>
              <a:rPr lang="en-US" sz="1200" b="1" dirty="0" smtClean="0">
                <a:solidFill>
                  <a:schemeClr val="bg1"/>
                </a:solidFill>
                <a:cs typeface="Calibri" pitchFamily="34" charset="0"/>
              </a:rPr>
              <a:t>III</a:t>
            </a: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 место – </a:t>
            </a:r>
            <a:r>
              <a:rPr lang="ru-RU" sz="1200" b="1" dirty="0" err="1" smtClean="0">
                <a:solidFill>
                  <a:schemeClr val="bg1"/>
                </a:solidFill>
                <a:cs typeface="Calibri" pitchFamily="34" charset="0"/>
              </a:rPr>
              <a:t>Биккинина</a:t>
            </a: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 Амина)</a:t>
            </a:r>
          </a:p>
          <a:p>
            <a:pPr eaLnBrk="0" hangingPunct="0">
              <a:tabLst>
                <a:tab pos="4676775" algn="l"/>
              </a:tabLst>
            </a:pPr>
            <a:endParaRPr lang="ru-RU" sz="1200" b="1" dirty="0" smtClean="0">
              <a:solidFill>
                <a:schemeClr val="bg1"/>
              </a:solidFill>
              <a:cs typeface="Calibri" pitchFamily="34" charset="0"/>
            </a:endParaRPr>
          </a:p>
          <a:p>
            <a:pPr eaLnBrk="0" hangingPunct="0">
              <a:tabLst>
                <a:tab pos="4676775" algn="l"/>
              </a:tabLst>
            </a:pPr>
            <a:r>
              <a:rPr lang="ru-RU" sz="1200" b="1" u="sng" dirty="0" smtClean="0">
                <a:solidFill>
                  <a:schemeClr val="bg1"/>
                </a:solidFill>
                <a:cs typeface="Calibri" pitchFamily="34" charset="0"/>
              </a:rPr>
              <a:t>Международный уровень:</a:t>
            </a: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r>
              <a:rPr lang="ru-RU" sz="1200" dirty="0" smtClean="0">
                <a:solidFill>
                  <a:schemeClr val="bg1"/>
                </a:solidFill>
                <a:cs typeface="Calibri" pitchFamily="34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cs typeface="Calibri" pitchFamily="34" charset="0"/>
              </a:rPr>
              <a:t>XIII </a:t>
            </a:r>
            <a:r>
              <a:rPr lang="ru-RU" sz="1200" dirty="0" smtClean="0">
                <a:solidFill>
                  <a:schemeClr val="bg1"/>
                </a:solidFill>
                <a:cs typeface="Calibri" pitchFamily="34" charset="0"/>
              </a:rPr>
              <a:t>М</a:t>
            </a:r>
            <a:r>
              <a:rPr lang="ru-RU" sz="1200" dirty="0" smtClean="0">
                <a:solidFill>
                  <a:schemeClr val="bg1"/>
                </a:solidFill>
              </a:rPr>
              <a:t>еждународный конкурс детских рисунков «Славянский Родник», 2016 г.</a:t>
            </a:r>
          </a:p>
          <a:p>
            <a:pPr eaLnBrk="0" hangingPunct="0">
              <a:tabLst>
                <a:tab pos="4676775" algn="l"/>
              </a:tabLst>
            </a:pPr>
            <a:r>
              <a:rPr lang="ru-RU" sz="1200" b="1" dirty="0" smtClean="0">
                <a:solidFill>
                  <a:schemeClr val="bg1"/>
                </a:solidFill>
              </a:rPr>
              <a:t>(диплом лауреата – </a:t>
            </a:r>
            <a:r>
              <a:rPr lang="ru-RU" sz="1200" b="1" dirty="0" err="1" smtClean="0">
                <a:solidFill>
                  <a:schemeClr val="bg1"/>
                </a:solidFill>
              </a:rPr>
              <a:t>Правосудов</a:t>
            </a:r>
            <a:r>
              <a:rPr lang="ru-RU" sz="1200" b="1" dirty="0" smtClean="0">
                <a:solidFill>
                  <a:schemeClr val="bg1"/>
                </a:solidFill>
              </a:rPr>
              <a:t> Андрей) </a:t>
            </a: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r>
              <a:rPr lang="ru-RU" sz="1200" dirty="0" smtClean="0">
                <a:solidFill>
                  <a:schemeClr val="bg1"/>
                </a:solidFill>
                <a:cs typeface="Calibri" pitchFamily="34" charset="0"/>
              </a:rPr>
              <a:t> Международный конкурс-выставка творческих работ учащихся детских художественных школ и школ искусств «Солнечный круг» , 2017 </a:t>
            </a:r>
          </a:p>
          <a:p>
            <a:pPr eaLnBrk="0" hangingPunct="0">
              <a:tabLst>
                <a:tab pos="4676775" algn="l"/>
              </a:tabLst>
            </a:pP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(диплом </a:t>
            </a:r>
            <a:r>
              <a:rPr lang="en-US" sz="1200" b="1" dirty="0" smtClean="0">
                <a:solidFill>
                  <a:schemeClr val="bg1"/>
                </a:solidFill>
                <a:cs typeface="Calibri" pitchFamily="34" charset="0"/>
              </a:rPr>
              <a:t>II </a:t>
            </a: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степени – Краснова Анастасия)</a:t>
            </a: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r>
              <a:rPr lang="ru-RU" sz="1200" dirty="0" smtClean="0">
                <a:solidFill>
                  <a:schemeClr val="bg1"/>
                </a:solidFill>
                <a:cs typeface="Calibri" pitchFamily="34" charset="0"/>
              </a:rPr>
              <a:t> Международный конкурс-выставка творческих работ учащихся детских художественных школ и школ искусств «Солнечный круг» , 2017 г.</a:t>
            </a:r>
          </a:p>
          <a:p>
            <a:pPr eaLnBrk="0" hangingPunct="0">
              <a:tabLst>
                <a:tab pos="4676775" algn="l"/>
              </a:tabLst>
            </a:pP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(диплом </a:t>
            </a:r>
            <a:r>
              <a:rPr lang="en-US" sz="1200" b="1" dirty="0" smtClean="0">
                <a:solidFill>
                  <a:schemeClr val="bg1"/>
                </a:solidFill>
                <a:cs typeface="Calibri" pitchFamily="34" charset="0"/>
              </a:rPr>
              <a:t>III </a:t>
            </a: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степени – </a:t>
            </a:r>
            <a:r>
              <a:rPr lang="ru-RU" sz="1200" b="1" dirty="0" err="1" smtClean="0">
                <a:solidFill>
                  <a:schemeClr val="bg1"/>
                </a:solidFill>
                <a:cs typeface="Calibri" pitchFamily="34" charset="0"/>
              </a:rPr>
              <a:t>Биккинина</a:t>
            </a: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 Амина) </a:t>
            </a: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r>
              <a:rPr lang="ru-RU" sz="1200" dirty="0" smtClean="0">
                <a:solidFill>
                  <a:schemeClr val="bg1"/>
                </a:solidFill>
                <a:cs typeface="Calibri" pitchFamily="34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cs typeface="Calibri" pitchFamily="34" charset="0"/>
              </a:rPr>
              <a:t>II </a:t>
            </a:r>
            <a:r>
              <a:rPr lang="ru-RU" sz="1200" dirty="0" smtClean="0">
                <a:solidFill>
                  <a:schemeClr val="bg1"/>
                </a:solidFill>
                <a:cs typeface="Calibri" pitchFamily="34" charset="0"/>
              </a:rPr>
              <a:t> Открытый отборочный тур </a:t>
            </a:r>
            <a:r>
              <a:rPr lang="en-US" sz="1200" dirty="0" smtClean="0">
                <a:solidFill>
                  <a:schemeClr val="bg1"/>
                </a:solidFill>
                <a:cs typeface="Calibri" pitchFamily="34" charset="0"/>
              </a:rPr>
              <a:t> </a:t>
            </a:r>
            <a:r>
              <a:rPr lang="ru-RU" sz="1200" dirty="0" smtClean="0">
                <a:solidFill>
                  <a:schemeClr val="bg1"/>
                </a:solidFill>
                <a:cs typeface="Calibri" pitchFamily="34" charset="0"/>
              </a:rPr>
              <a:t>Московского Международного форума «Одаренные дети», 2018 г.</a:t>
            </a:r>
          </a:p>
          <a:p>
            <a:pPr eaLnBrk="0" hangingPunct="0">
              <a:tabLst>
                <a:tab pos="4676775" algn="l"/>
              </a:tabLst>
            </a:pP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(диплом </a:t>
            </a:r>
            <a:r>
              <a:rPr lang="en-US" sz="1200" b="1" dirty="0" smtClean="0">
                <a:solidFill>
                  <a:schemeClr val="bg1"/>
                </a:solidFill>
                <a:cs typeface="Calibri" pitchFamily="34" charset="0"/>
              </a:rPr>
              <a:t>II </a:t>
            </a: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степени – Григорьев Артём)</a:t>
            </a: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r>
              <a:rPr lang="en-US" sz="1200" dirty="0" smtClean="0">
                <a:solidFill>
                  <a:schemeClr val="bg1"/>
                </a:solidFill>
                <a:cs typeface="Calibri" pitchFamily="34" charset="0"/>
              </a:rPr>
              <a:t>VI </a:t>
            </a:r>
            <a:r>
              <a:rPr lang="ru-RU" sz="1200" dirty="0" smtClean="0">
                <a:solidFill>
                  <a:schemeClr val="bg1"/>
                </a:solidFill>
                <a:cs typeface="Calibri" pitchFamily="34" charset="0"/>
              </a:rPr>
              <a:t>Московский международный фестиваль юных талантов «Волшебная сила </a:t>
            </a:r>
            <a:r>
              <a:rPr lang="ru-RU" sz="1200" dirty="0" err="1" smtClean="0">
                <a:solidFill>
                  <a:schemeClr val="bg1"/>
                </a:solidFill>
                <a:cs typeface="Calibri" pitchFamily="34" charset="0"/>
              </a:rPr>
              <a:t>голубого</a:t>
            </a:r>
            <a:r>
              <a:rPr lang="ru-RU" sz="1200" dirty="0" smtClean="0">
                <a:solidFill>
                  <a:schemeClr val="bg1"/>
                </a:solidFill>
                <a:cs typeface="Calibri" pitchFamily="34" charset="0"/>
              </a:rPr>
              <a:t> потока – МОСГАЗ зажигает звезды», 2017 г. </a:t>
            </a:r>
          </a:p>
          <a:p>
            <a:pPr eaLnBrk="0" hangingPunct="0">
              <a:tabLst>
                <a:tab pos="4676775" algn="l"/>
              </a:tabLst>
            </a:pP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(дипломант – Пискунова Олеся)</a:t>
            </a:r>
          </a:p>
          <a:p>
            <a:pPr eaLnBrk="0" hangingPunct="0">
              <a:tabLst>
                <a:tab pos="4676775" algn="l"/>
              </a:tabLst>
            </a:pPr>
            <a:r>
              <a:rPr lang="ru-RU" sz="1200" dirty="0" smtClean="0">
                <a:solidFill>
                  <a:schemeClr val="bg1"/>
                </a:solidFill>
                <a:cs typeface="Calibri" pitchFamily="34" charset="0"/>
              </a:rPr>
              <a:t>Международный конкурс детского художественного конкурса «Дышит море как живое», 2017 г. </a:t>
            </a:r>
          </a:p>
          <a:p>
            <a:pPr eaLnBrk="0" hangingPunct="0">
              <a:tabLst>
                <a:tab pos="4676775" algn="l"/>
              </a:tabLst>
            </a:pP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(диплом поощрение – </a:t>
            </a:r>
            <a:r>
              <a:rPr lang="ru-RU" sz="1200" b="1" dirty="0" err="1" smtClean="0">
                <a:solidFill>
                  <a:schemeClr val="bg1"/>
                </a:solidFill>
                <a:cs typeface="Calibri" pitchFamily="34" charset="0"/>
              </a:rPr>
              <a:t>Сюняева</a:t>
            </a: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 Екатерина)</a:t>
            </a:r>
            <a:endParaRPr lang="ru-RU" sz="12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Артём"/>
          <p:cNvPicPr>
            <a:picLocks noChangeAspect="1" noChangeArrowheads="1"/>
          </p:cNvPicPr>
          <p:nvPr/>
        </p:nvPicPr>
        <p:blipFill>
          <a:blip r:embed="rId2" cstate="email">
            <a:lum bright="10000" contrast="20000"/>
          </a:blip>
          <a:srcRect/>
          <a:stretch>
            <a:fillRect/>
          </a:stretch>
        </p:blipFill>
        <p:spPr bwMode="auto">
          <a:xfrm>
            <a:off x="3131840" y="0"/>
            <a:ext cx="2592288" cy="3499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84168" y="116632"/>
            <a:ext cx="2448272" cy="3462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116632"/>
            <a:ext cx="2448272" cy="3462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4" name="Picture 2" descr="алёна"/>
          <p:cNvPicPr>
            <a:picLocks noChangeAspect="1" noChangeArrowheads="1"/>
          </p:cNvPicPr>
          <p:nvPr/>
        </p:nvPicPr>
        <p:blipFill>
          <a:blip r:embed="rId5" cstate="email">
            <a:lum bright="20000" contrast="20000"/>
          </a:blip>
          <a:srcRect/>
          <a:stretch>
            <a:fillRect/>
          </a:stretch>
        </p:blipFill>
        <p:spPr bwMode="auto">
          <a:xfrm>
            <a:off x="4499992" y="3717032"/>
            <a:ext cx="2088560" cy="2784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339752" y="3717032"/>
            <a:ext cx="1967654" cy="2780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0800000">
            <a:off x="6804248" y="3717032"/>
            <a:ext cx="1944216" cy="2749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1520" y="3717032"/>
            <a:ext cx="1920709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131840" y="476672"/>
            <a:ext cx="2263256" cy="31683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476672"/>
            <a:ext cx="2239021" cy="31515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52120" y="836712"/>
            <a:ext cx="3130596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23928" y="3772358"/>
            <a:ext cx="1728192" cy="23620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228184" y="3356992"/>
            <a:ext cx="1944216" cy="27853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57853" y="4125214"/>
            <a:ext cx="2762019" cy="1896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123728" y="0"/>
            <a:ext cx="4572000" cy="123110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b="1" dirty="0" smtClean="0">
              <a:solidFill>
                <a:srgbClr val="680000"/>
              </a:solidFill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cs typeface="Times New Roman" pitchFamily="18" charset="0"/>
              </a:rPr>
              <a:t>КРИТЕРИЙ 6 </a:t>
            </a:r>
            <a:br>
              <a:rPr lang="ru-RU" sz="1400" b="1" dirty="0" smtClean="0">
                <a:cs typeface="Times New Roman" pitchFamily="18" charset="0"/>
              </a:rPr>
            </a:b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Количество учащихся (коллективов), принимающих участие в конкурсах, фестивалях, выставках различного уровня за </a:t>
            </a:r>
            <a:r>
              <a:rPr lang="ru-RU" sz="14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межаттестационный</a:t>
            </a:r>
            <a:r>
              <a:rPr lang="ru-RU" sz="1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период</a:t>
            </a: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825654"/>
            <a:ext cx="775860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tabLst>
                <a:tab pos="4676775" algn="l"/>
              </a:tabLst>
            </a:pPr>
            <a:r>
              <a:rPr lang="ru-RU" sz="1200" b="1" u="sng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Городской уровень: </a:t>
            </a: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r>
              <a:rPr lang="ru-RU" sz="12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Городской конкурс рисунка «Герои книг - животные»</a:t>
            </a: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r>
              <a:rPr lang="ru-RU" sz="1200" b="1" dirty="0" smtClean="0">
                <a:solidFill>
                  <a:schemeClr val="bg1"/>
                </a:solidFill>
                <a:cs typeface="Times New Roman" pitchFamily="18" charset="0"/>
              </a:rPr>
              <a:t>Городской конкурс «Сказки Сельвы», 2016 г.</a:t>
            </a: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endParaRPr lang="ru-RU" sz="1200" b="1" dirty="0" smtClean="0">
              <a:solidFill>
                <a:schemeClr val="bg1"/>
              </a:solidFill>
              <a:cs typeface="Times New Roman" pitchFamily="18" charset="0"/>
            </a:endParaRP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r>
              <a:rPr lang="ru-RU" sz="1200" b="1" u="sng" dirty="0" smtClean="0">
                <a:solidFill>
                  <a:schemeClr val="bg1"/>
                </a:solidFill>
                <a:cs typeface="Calibri" pitchFamily="34" charset="0"/>
              </a:rPr>
              <a:t>Республиканский уровень: </a:t>
            </a:r>
            <a:endParaRPr lang="ru-RU" sz="1200" b="1" u="sng" dirty="0" smtClean="0">
              <a:solidFill>
                <a:schemeClr val="bg1"/>
              </a:solidFill>
            </a:endParaRP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Конкурс рисунков Межрегионального проекта « Святой Александр Невский – СЛАВА, ДУХ и ИМЯ РОССИИ»</a:t>
            </a: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r>
              <a:rPr lang="en-US" sz="1200" b="1" dirty="0" smtClean="0">
                <a:solidFill>
                  <a:schemeClr val="bg1"/>
                </a:solidFill>
                <a:cs typeface="Calibri" pitchFamily="34" charset="0"/>
              </a:rPr>
              <a:t>VIII </a:t>
            </a: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Межрегиональный творческий конкурс, посвященного основателю </a:t>
            </a:r>
            <a:r>
              <a:rPr lang="ru-RU" sz="1200" b="1" dirty="0" err="1" smtClean="0">
                <a:solidFill>
                  <a:schemeClr val="bg1"/>
                </a:solidFill>
                <a:cs typeface="Calibri" pitchFamily="34" charset="0"/>
              </a:rPr>
              <a:t>Чебоксарского</a:t>
            </a: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 художественного училища Ф.С. Быкову, 2017</a:t>
            </a: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endParaRPr lang="ru-RU" sz="1200" b="1" dirty="0" smtClean="0">
              <a:solidFill>
                <a:schemeClr val="bg1"/>
              </a:solidFill>
            </a:endParaRP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r>
              <a:rPr lang="ru-RU" sz="1200" b="1" u="sng" dirty="0" smtClean="0">
                <a:solidFill>
                  <a:schemeClr val="bg1"/>
                </a:solidFill>
                <a:cs typeface="Calibri" pitchFamily="34" charset="0"/>
              </a:rPr>
              <a:t>Всероссийский уровень: </a:t>
            </a: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Всероссийский конкурс детского рисунка «Нарисуй амурского тигра», 2015</a:t>
            </a:r>
          </a:p>
          <a:p>
            <a:pPr eaLnBrk="0" hangingPunct="0">
              <a:tabLst>
                <a:tab pos="4676775" algn="l"/>
              </a:tabLst>
            </a:pP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- Всероссийский художественный конкурс  честь 110-летия со дня рождения великого режиссера-сказочника Александра </a:t>
            </a:r>
            <a:r>
              <a:rPr lang="ru-RU" sz="1200" b="1" dirty="0" err="1" smtClean="0">
                <a:solidFill>
                  <a:schemeClr val="bg1"/>
                </a:solidFill>
                <a:cs typeface="Calibri" pitchFamily="34" charset="0"/>
              </a:rPr>
              <a:t>Роу</a:t>
            </a: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, 2017</a:t>
            </a: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Всероссийский конкурс рисунка «Пусть на земле всегда царит мир!», 2016</a:t>
            </a: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endParaRPr lang="ru-RU" sz="1200" b="1" dirty="0" smtClean="0">
              <a:solidFill>
                <a:schemeClr val="bg1"/>
              </a:solidFill>
              <a:cs typeface="Calibri" pitchFamily="34" charset="0"/>
            </a:endParaRP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r>
              <a:rPr lang="ru-RU" sz="1200" b="1" u="sng" dirty="0" smtClean="0">
                <a:solidFill>
                  <a:schemeClr val="bg1"/>
                </a:solidFill>
                <a:cs typeface="Calibri" pitchFamily="34" charset="0"/>
              </a:rPr>
              <a:t>Международный уровень:</a:t>
            </a:r>
            <a:endParaRPr lang="ru-RU" sz="1200" b="1" u="sng" dirty="0" smtClean="0">
              <a:solidFill>
                <a:schemeClr val="bg1"/>
              </a:solidFill>
            </a:endParaRPr>
          </a:p>
          <a:p>
            <a:pPr eaLnBrk="0" hangingPunct="0">
              <a:tabLst>
                <a:tab pos="4676775" algn="l"/>
              </a:tabLst>
            </a:pP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- </a:t>
            </a:r>
            <a:r>
              <a:rPr lang="en-US" sz="1200" b="1" dirty="0" smtClean="0">
                <a:solidFill>
                  <a:schemeClr val="bg1"/>
                </a:solidFill>
                <a:cs typeface="Calibri" pitchFamily="34" charset="0"/>
              </a:rPr>
              <a:t>V </a:t>
            </a: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Международный конкурс детского творчества «Сказки мира», 2017</a:t>
            </a:r>
            <a:endParaRPr lang="ru-RU" sz="1200" b="1" dirty="0" smtClean="0">
              <a:solidFill>
                <a:schemeClr val="bg1"/>
              </a:solidFill>
            </a:endParaRP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r>
              <a:rPr lang="en-US" sz="1200" b="1" dirty="0" smtClean="0">
                <a:solidFill>
                  <a:schemeClr val="bg1"/>
                </a:solidFill>
                <a:cs typeface="Calibri" pitchFamily="34" charset="0"/>
              </a:rPr>
              <a:t>XIII</a:t>
            </a: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 Международный конкурс детского рисунка «А. С. Пушкин глазами детей», 2018 </a:t>
            </a: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 Международный конкурс детского творчества «Православная культура и традиции малых городов и сельских поселений Руси», 2017 </a:t>
            </a: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cs typeface="Calibri" pitchFamily="34" charset="0"/>
              </a:rPr>
              <a:t>XI </a:t>
            </a: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Международный конкурс детского творчества «Подводный мир глазами детей», 2016 </a:t>
            </a:r>
            <a:endParaRPr lang="ru-RU" sz="1200" b="1" dirty="0" smtClean="0">
              <a:solidFill>
                <a:schemeClr val="bg1"/>
              </a:solidFill>
            </a:endParaRPr>
          </a:p>
          <a:p>
            <a:pPr eaLnBrk="0" hangingPunct="0">
              <a:buFontTx/>
              <a:buChar char="-"/>
              <a:tabLst>
                <a:tab pos="4676775" algn="l"/>
              </a:tabLst>
            </a:pP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cs typeface="Calibri" pitchFamily="34" charset="0"/>
              </a:rPr>
              <a:t>II </a:t>
            </a: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 Открытый отборочный тур </a:t>
            </a:r>
            <a:r>
              <a:rPr lang="en-US" sz="1200" b="1" dirty="0" smtClean="0">
                <a:solidFill>
                  <a:schemeClr val="bg1"/>
                </a:solidFill>
                <a:cs typeface="Calibri" pitchFamily="34" charset="0"/>
              </a:rPr>
              <a:t> </a:t>
            </a:r>
            <a:r>
              <a:rPr lang="ru-RU" sz="1200" b="1" dirty="0" smtClean="0">
                <a:solidFill>
                  <a:schemeClr val="bg1"/>
                </a:solidFill>
                <a:cs typeface="Calibri" pitchFamily="34" charset="0"/>
              </a:rPr>
              <a:t>Московского Международного форума «Одаренные дети», 2018</a:t>
            </a:r>
            <a:endParaRPr lang="ru-RU" sz="12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94147" y="116633"/>
            <a:ext cx="2350261" cy="33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67428" y="116632"/>
            <a:ext cx="2392404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32704" y="116633"/>
            <a:ext cx="2226563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47864" y="3573016"/>
            <a:ext cx="2160240" cy="3054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55577" y="3614536"/>
            <a:ext cx="2160240" cy="3054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940152" y="3557332"/>
            <a:ext cx="2232248" cy="3156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1" y="116632"/>
            <a:ext cx="2880320" cy="4073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40152" y="101827"/>
            <a:ext cx="2920208" cy="4129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381763" y="116632"/>
            <a:ext cx="2342365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339752" y="3429000"/>
            <a:ext cx="2291443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6016" y="3429000"/>
            <a:ext cx="2304256" cy="3258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95736" y="26064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cs typeface="Times New Roman" pitchFamily="18" charset="0"/>
              </a:rPr>
              <a:t>КРИТЕРИЙ 7 </a:t>
            </a:r>
            <a:br>
              <a:rPr lang="ru-RU" b="1" dirty="0" smtClean="0">
                <a:cs typeface="Times New Roman" pitchFamily="18" charset="0"/>
              </a:rPr>
            </a:br>
            <a:r>
              <a:rPr lang="ru-RU" b="1" dirty="0" smtClean="0">
                <a:ea typeface="Calibri" pitchFamily="34" charset="0"/>
                <a:cs typeface="Times New Roman" pitchFamily="18" charset="0"/>
              </a:rPr>
              <a:t> Участие преподавателя или учащихся в мероприятиях концертно-просветительского, художественно-творческого характера</a:t>
            </a:r>
            <a:endParaRPr lang="ru-RU" dirty="0" smtClean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619672" y="1916832"/>
          <a:ext cx="6048672" cy="4449550"/>
        </p:xfrm>
        <a:graphic>
          <a:graphicData uri="http://schemas.openxmlformats.org/drawingml/2006/table">
            <a:tbl>
              <a:tblPr/>
              <a:tblGrid>
                <a:gridCol w="420566"/>
                <a:gridCol w="2687111"/>
                <a:gridCol w="1597438"/>
                <a:gridCol w="1343557"/>
              </a:tblGrid>
              <a:tr h="4062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8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Всероссийский конкурс «Профессиональный открытый урок»</a:t>
                      </a:r>
                      <a:endParaRPr lang="ru-RU" sz="8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2016 г.</a:t>
                      </a:r>
                      <a:endParaRPr lang="ru-RU" sz="800" b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</a:t>
                      </a: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II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место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4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8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Всероссийский конкурс </a:t>
                      </a:r>
                      <a:r>
                        <a:rPr lang="ru-RU" sz="800" b="0" dirty="0" err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педмастерства</a:t>
                      </a:r>
                      <a:r>
                        <a:rPr lang="ru-RU" sz="800" b="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«Педагогический опыт. Идеи. Инновации»</a:t>
                      </a:r>
                      <a:endParaRPr lang="ru-RU" sz="8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Образовательный центр «Путь знаний», 2016 г.</a:t>
                      </a:r>
                      <a:endParaRPr lang="ru-RU" sz="8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</a:t>
                      </a: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III 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степени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2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800" b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Выставка-конкурс  творческих работ мастеров изобразительного, декоративно-прикладного творчества художественных промыслов и ремесел «Мастер года – 2016»</a:t>
                      </a:r>
                      <a:endParaRPr lang="ru-RU" sz="8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г. Саранск, 2016 г.</a:t>
                      </a:r>
                      <a:endParaRPr lang="ru-RU" sz="8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за участие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4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800" b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XXI</a:t>
                      </a:r>
                      <a:r>
                        <a:rPr lang="ru-RU" sz="800" b="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Республиканский фестиваль народного творчества «</a:t>
                      </a:r>
                      <a:r>
                        <a:rPr lang="ru-RU" sz="800" b="0" dirty="0" err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Шумбрат</a:t>
                      </a:r>
                      <a:r>
                        <a:rPr lang="ru-RU" sz="800" b="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Мордовия!»</a:t>
                      </a:r>
                      <a:endParaRPr lang="ru-RU" sz="8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г. Саранск, 2016 г.</a:t>
                      </a:r>
                      <a:endParaRPr lang="ru-RU" sz="8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за участие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4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800" b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Республиканский конкурс «Туристический сувенир республики Мордовия»</a:t>
                      </a:r>
                      <a:endParaRPr lang="ru-RU" sz="8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г. Саранск, 2017 г.</a:t>
                      </a:r>
                      <a:endParaRPr lang="ru-RU" sz="8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победителя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91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800" b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Всероссийский дистанционный конкурс «Лучшая презентация к уроку»</a:t>
                      </a:r>
                      <a:endParaRPr lang="ru-RU" sz="8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«Центр талантов «ТВОРЧЕСТВО-НАУКА», 2017 г.</a:t>
                      </a:r>
                      <a:endParaRPr lang="ru-RU" sz="8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</a:t>
                      </a: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место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72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800" b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Всероссийский конкурс-фестиваль «Новые имена»</a:t>
                      </a:r>
                      <a:endParaRPr lang="ru-RU" sz="800" b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Всероссийский творческий проект «Академия искусств», 2017 г.</a:t>
                      </a:r>
                      <a:endParaRPr lang="ru-RU" sz="8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Лауреат </a:t>
                      </a: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степени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4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800" b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Международный творческий конкурс для педагогов «Открытый урок»</a:t>
                      </a:r>
                      <a:endParaRPr lang="ru-RU" sz="800" b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Лаборатория творческих конкурсов, 2017 г.</a:t>
                      </a:r>
                      <a:endParaRPr lang="ru-RU" sz="8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Лауреат </a:t>
                      </a: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степени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861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800" b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Международный творческий конкурс «Росмедаль»</a:t>
                      </a:r>
                      <a:endParaRPr lang="ru-RU" sz="800" b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г. Красноярск, 2017 г.</a:t>
                      </a:r>
                      <a:endParaRPr lang="ru-RU" sz="800" b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</a:t>
                      </a: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III 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место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4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8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Всероссийский конкурс «Твори» Участвуй! Побеждай!»</a:t>
                      </a:r>
                      <a:endParaRPr lang="ru-RU" sz="800" b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г. Москва, 2017 г.</a:t>
                      </a:r>
                      <a:endParaRPr lang="ru-RU" sz="800" b="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победителя (</a:t>
                      </a: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место)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174" marR="4417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03648" y="980728"/>
          <a:ext cx="6768752" cy="4947962"/>
        </p:xfrm>
        <a:graphic>
          <a:graphicData uri="http://schemas.openxmlformats.org/drawingml/2006/table">
            <a:tbl>
              <a:tblPr/>
              <a:tblGrid>
                <a:gridCol w="470633"/>
                <a:gridCol w="3007008"/>
                <a:gridCol w="1787609"/>
                <a:gridCol w="1503502"/>
              </a:tblGrid>
              <a:tr h="1381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VII 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Всероссийский педагогический конкурс «Открытый урок»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г. Москва, 2017 г.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</a:t>
                      </a: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место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9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Международный творческий конкурс «Солнечный свет»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г. Москва, 2017 г.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</a:t>
                      </a: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место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9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Открытый всероссийский конкурс «Педагогика – 2017»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г. Тюмень, 2017 г.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Сертификат участника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2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Международный творческий конкурс «Престиж»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Международный образовательный портал «Престиж», 2018 г.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победителя </a:t>
                      </a: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III 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степени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Всероссийский педагогический конкурс «Академия педагогических проектов»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г. Москва, 2018 г.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</a:t>
                      </a: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место 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Международный педагогический конкурс «Педагогика </a:t>
                      </a:r>
                      <a:r>
                        <a:rPr lang="en-US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XXI 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века: опыт, достижения, методика»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г. Москва, 2018 г.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за участие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24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V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Республиканский фестиваль-конкурс искусств «Калейдоскоп талантов» преподавателей ДШИ и ССУЗ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г. Саранск, 2018 г.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за участие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XXII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Республиканский фестиваль народного творчества «</a:t>
                      </a: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Шумбрат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, Мордовия!»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г. Саранск, 2018 г.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за участие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Окружной этап Всероссийского конкурса «Туристический сувенир – 2019» 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г. Саранск, 2019 г.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финалиста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9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Всероссийский конкурс МОПП «ФГОС онлайн»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МОПП «ФГОС </a:t>
                      </a:r>
                      <a:r>
                        <a:rPr lang="ru-RU" sz="800" dirty="0" err="1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онлайн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», 2019 г.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</a:t>
                      </a: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место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48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Всероссийский профессиональный педагогический конкурс с номинацией «Педагогический опыт»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г. Москва, 2019 г.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</a:t>
                      </a: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место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Всероссийский дистанционный педагогический конкурс «Лучшая методическая разработка»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г. Саранск, 2019 г.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Лауреат </a:t>
                      </a: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 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степени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95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80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XII </a:t>
                      </a: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международный педагогический конкурс «секреты профессионализма»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ИРСО «СОКРАТ» г. Москва, 2019 г.</a:t>
                      </a:r>
                      <a:endParaRPr lang="ru-RU" sz="800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Диплом </a:t>
                      </a:r>
                      <a:r>
                        <a:rPr lang="en-US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I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место</a:t>
                      </a:r>
                      <a:endParaRPr lang="ru-RU" sz="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0158" marR="4015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614142"/>
            <a:ext cx="2088232" cy="2886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76256" y="3717032"/>
            <a:ext cx="2016224" cy="28512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3768" y="620688"/>
            <a:ext cx="2036624" cy="28803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528" y="3645024"/>
            <a:ext cx="2110607" cy="28462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6016" y="3717032"/>
            <a:ext cx="1984783" cy="2807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627784" y="3717032"/>
            <a:ext cx="1933032" cy="2733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804248" y="620689"/>
            <a:ext cx="2115227" cy="2837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644008" y="620688"/>
            <a:ext cx="2088232" cy="29017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31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84069" y="2900479"/>
            <a:ext cx="2103127" cy="29643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9496" y="978984"/>
            <a:ext cx="2131237" cy="30141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10933" y="2974472"/>
            <a:ext cx="2144014" cy="29617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1316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1560" y="893296"/>
            <a:ext cx="2101849" cy="29553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РабочееМесто\Desktop\всё для работы 2019-2020г\АтестаТ\справки\башня_007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3208501" cy="4536504"/>
          </a:xfrm>
          <a:prstGeom prst="rect">
            <a:avLst/>
          </a:prstGeom>
          <a:noFill/>
        </p:spPr>
      </p:pic>
      <p:pic>
        <p:nvPicPr>
          <p:cNvPr id="1029" name="Picture 5" descr="C:\Users\РабочееМесто\Desktop\всё для работы 2019-2020г\АтестаТ\справки\башня_0073.jpg"/>
          <p:cNvPicPr>
            <a:picLocks noChangeAspect="1" noChangeArrowheads="1"/>
          </p:cNvPicPr>
          <p:nvPr/>
        </p:nvPicPr>
        <p:blipFill>
          <a:blip r:embed="rId3" cstate="print"/>
          <a:srcRect l="5000" t="48923" r="6667" b="3926"/>
          <a:stretch>
            <a:fillRect/>
          </a:stretch>
        </p:blipFill>
        <p:spPr bwMode="auto">
          <a:xfrm>
            <a:off x="3635896" y="4221088"/>
            <a:ext cx="3024336" cy="2282518"/>
          </a:xfrm>
          <a:prstGeom prst="rect">
            <a:avLst/>
          </a:prstGeom>
          <a:noFill/>
        </p:spPr>
      </p:pic>
      <p:pic>
        <p:nvPicPr>
          <p:cNvPr id="1028" name="Picture 4" descr="C:\Users\РабочееМесто\Desktop\всё для работы 2019-2020г\АтестаТ\справки\башня_0074.jpg"/>
          <p:cNvPicPr>
            <a:picLocks noChangeAspect="1" noChangeArrowheads="1"/>
          </p:cNvPicPr>
          <p:nvPr/>
        </p:nvPicPr>
        <p:blipFill>
          <a:blip r:embed="rId4" cstate="print"/>
          <a:srcRect t="1645" b="52300"/>
          <a:stretch>
            <a:fillRect/>
          </a:stretch>
        </p:blipFill>
        <p:spPr bwMode="auto">
          <a:xfrm>
            <a:off x="6084168" y="2564904"/>
            <a:ext cx="2952328" cy="2016224"/>
          </a:xfrm>
          <a:prstGeom prst="rect">
            <a:avLst/>
          </a:prstGeom>
          <a:noFill/>
        </p:spPr>
      </p:pic>
      <p:pic>
        <p:nvPicPr>
          <p:cNvPr id="1027" name="Picture 3" descr="C:\Users\РабочееМесто\Desktop\всё для работы 2019-2020г\АтестаТ\справки\башня_0075.jpg"/>
          <p:cNvPicPr>
            <a:picLocks noChangeAspect="1" noChangeArrowheads="1"/>
          </p:cNvPicPr>
          <p:nvPr/>
        </p:nvPicPr>
        <p:blipFill>
          <a:blip r:embed="rId5" cstate="print"/>
          <a:srcRect t="1607" b="50171"/>
          <a:stretch>
            <a:fillRect/>
          </a:stretch>
        </p:blipFill>
        <p:spPr bwMode="auto">
          <a:xfrm>
            <a:off x="3779912" y="1196752"/>
            <a:ext cx="3168352" cy="216024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67744" y="11663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cs typeface="Times New Roman" pitchFamily="18" charset="0"/>
              </a:rPr>
              <a:t>КРИТЕРИЙ 8</a:t>
            </a:r>
            <a:br>
              <a:rPr lang="ru-RU" b="1" dirty="0" smtClean="0">
                <a:cs typeface="Times New Roman" pitchFamily="18" charset="0"/>
              </a:rPr>
            </a:br>
            <a:r>
              <a:rPr lang="ru-RU" b="1" dirty="0" smtClean="0">
                <a:ea typeface="Calibri" pitchFamily="34" charset="0"/>
                <a:cs typeface="Times New Roman" pitchFamily="18" charset="0"/>
              </a:rPr>
              <a:t> Поступление учащихся в </a:t>
            </a:r>
            <a:r>
              <a:rPr lang="ru-RU" b="1" dirty="0" err="1" smtClean="0">
                <a:ea typeface="Calibri" pitchFamily="34" charset="0"/>
                <a:cs typeface="Times New Roman" pitchFamily="18" charset="0"/>
              </a:rPr>
              <a:t>ССУЗы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, ВУЗы за </a:t>
            </a:r>
            <a:r>
              <a:rPr lang="ru-RU" b="1" dirty="0" err="1" smtClean="0">
                <a:ea typeface="Calibri" pitchFamily="34" charset="0"/>
                <a:cs typeface="Times New Roman" pitchFamily="18" charset="0"/>
              </a:rPr>
              <a:t>межаттестационный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 период</a:t>
            </a:r>
            <a:endParaRPr lang="ru-RU" dirty="0" smtClean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абочееМесто\Desktop\АтестаТ\2019_09_30\башня_001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87824" y="2204864"/>
            <a:ext cx="3131583" cy="44277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2123728" y="69269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cs typeface="Times New Roman" pitchFamily="18" charset="0"/>
              </a:rPr>
              <a:t>КРИТЕРИЙ 9 </a:t>
            </a:r>
            <a:br>
              <a:rPr lang="ru-RU" b="1" dirty="0" smtClean="0"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Наличие авторских, учебно-методических пособий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1" descr="http://nsportal.ru/sites/all/modules/e_svid/tmp/sertifikat_site-34217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48728" y="484572"/>
            <a:ext cx="1998014" cy="28085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9459" name="Рисунок 6" descr="IMG_000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1671" y="481179"/>
            <a:ext cx="2199509" cy="31416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://nsportal.ru/sites/all/modules/e_svid/tmp/sertifikat_portfolio-342172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1715" y="416486"/>
            <a:ext cx="2093143" cy="29463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50984" y="3724647"/>
            <a:ext cx="1679337" cy="2373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48170" y="4088159"/>
            <a:ext cx="2409514" cy="19993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851920" y="4149080"/>
            <a:ext cx="2362514" cy="1938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563257"/>
            <a:ext cx="2185239" cy="30097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588224" y="636187"/>
            <a:ext cx="2061507" cy="29177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843808" y="980728"/>
            <a:ext cx="3569373" cy="24637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55078" y="3864815"/>
            <a:ext cx="2420778" cy="228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567656" y="3864815"/>
            <a:ext cx="2228481" cy="2228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84168" y="3789040"/>
            <a:ext cx="2304257" cy="2294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 txBox="1">
            <a:spLocks noChangeArrowheads="1"/>
          </p:cNvSpPr>
          <p:nvPr/>
        </p:nvSpPr>
        <p:spPr>
          <a:xfrm>
            <a:off x="720725" y="134938"/>
            <a:ext cx="7797800" cy="1530350"/>
          </a:xfrm>
          <a:prstGeom prst="rect">
            <a:avLst/>
          </a:prstGeom>
        </p:spPr>
        <p:txBody>
          <a:bodyPr/>
          <a:lstStyle/>
          <a:p>
            <a:pPr algn="ctr" hangingPunct="0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endParaRPr lang="ru-RU" altLang="ru-RU" sz="3600" b="1" dirty="0">
              <a:ln w="6350">
                <a:noFill/>
              </a:ln>
              <a:solidFill>
                <a:srgbClr val="FFFF99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" name="Рисунок 3" descr="программа дек.комп.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33056" y="486352"/>
            <a:ext cx="2009417" cy="28685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программа 2 стр.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73300" y="485301"/>
            <a:ext cx="1942627" cy="28501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рецензия на программу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779912" y="3356992"/>
            <a:ext cx="1803145" cy="26988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рецензия 2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732779" y="3355666"/>
            <a:ext cx="1816188" cy="2675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 descr="C:\Users\РабочееМесто\Desktop\АтестаТ\2019_09_30\башня_0010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0687" y="2914994"/>
            <a:ext cx="2152141" cy="3042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РабочееМесто\Desktop\АтестаТ\2019_10_01\2019_10_03\башня_0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2708920"/>
            <a:ext cx="2381333" cy="33669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 descr="C:\Users\РабочееМесто\Desktop\АтестаТ\2019_10_01\2019_10_03\башня_000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7012" y="2706245"/>
            <a:ext cx="2368432" cy="33487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123728" y="47667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cs typeface="Times New Roman" pitchFamily="18" charset="0"/>
              </a:rPr>
              <a:t>КРИТЕРИЙ 10 </a:t>
            </a:r>
            <a:br>
              <a:rPr lang="ru-RU" b="1" dirty="0" smtClean="0"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Признание высокого профессионализма, в т.ч.: наличие грамот, </a:t>
            </a:r>
            <a:r>
              <a:rPr lang="ru-RU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лагодарственных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писем, полученных за работу преподавателя (за </a:t>
            </a:r>
            <a:r>
              <a:rPr lang="ru-RU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межаттестационный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период)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981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01885" y="2058497"/>
            <a:ext cx="2718920" cy="38435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6979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11987" y="1124744"/>
            <a:ext cx="2736155" cy="3870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39552" y="1193071"/>
            <a:ext cx="2736156" cy="38349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email">
            <a:lum bright="-4000"/>
          </a:blip>
          <a:srcRect/>
          <a:stretch>
            <a:fillRect/>
          </a:stretch>
        </p:blipFill>
        <p:spPr bwMode="auto">
          <a:xfrm>
            <a:off x="251520" y="188640"/>
            <a:ext cx="2699278" cy="3816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20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131840" y="260648"/>
            <a:ext cx="3312566" cy="234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32100" name="Picture 4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187624" y="3385517"/>
            <a:ext cx="2322041" cy="328384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06" name="Picture 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88224" y="260648"/>
            <a:ext cx="2376264" cy="3306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2099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156176" y="3284984"/>
            <a:ext cx="2388825" cy="33780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635896" y="2852936"/>
            <a:ext cx="2396380" cy="33124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8104" y="206171"/>
            <a:ext cx="2023905" cy="28627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333782" y="365609"/>
            <a:ext cx="3958298" cy="2631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31155" y="3212976"/>
            <a:ext cx="2400685" cy="3394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353819" y="3212976"/>
            <a:ext cx="2370309" cy="33844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35575" y="3212976"/>
            <a:ext cx="2480841" cy="33557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РабочееМесто\Desktop\АтестаТ\2019_10_01\2019_10_03\башня_0003.jpg"/>
          <p:cNvPicPr>
            <a:picLocks noChangeAspect="1" noChangeArrowheads="1"/>
          </p:cNvPicPr>
          <p:nvPr/>
        </p:nvPicPr>
        <p:blipFill rotWithShape="1">
          <a:blip r:embed="rId2" cstate="email"/>
          <a:srcRect/>
          <a:stretch/>
        </p:blipFill>
        <p:spPr bwMode="auto">
          <a:xfrm>
            <a:off x="1547664" y="2419357"/>
            <a:ext cx="2957168" cy="24766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C:\Users\РабочееМесто\Desktop\АтестаТ\2019_10_01\2019_10_03\башня_0003.jpg"/>
          <p:cNvPicPr>
            <a:picLocks noChangeAspect="1" noChangeArrowheads="1"/>
          </p:cNvPicPr>
          <p:nvPr/>
        </p:nvPicPr>
        <p:blipFill rotWithShape="1">
          <a:blip r:embed="rId3" cstate="email"/>
          <a:srcRect/>
          <a:stretch/>
        </p:blipFill>
        <p:spPr bwMode="auto">
          <a:xfrm>
            <a:off x="1547664" y="4941168"/>
            <a:ext cx="2957168" cy="1597902"/>
          </a:xfrm>
          <a:prstGeom prst="rect">
            <a:avLst/>
          </a:prstGeom>
          <a:noFill/>
        </p:spPr>
      </p:pic>
      <p:pic>
        <p:nvPicPr>
          <p:cNvPr id="4" name="Picture 3" descr="C:\Users\РабочееМесто\Desktop\АтестаТ\2019_10_01\2019_10_03\башня_0004.jpg"/>
          <p:cNvPicPr>
            <a:picLocks noChangeAspect="1" noChangeArrowheads="1"/>
          </p:cNvPicPr>
          <p:nvPr/>
        </p:nvPicPr>
        <p:blipFill rotWithShape="1">
          <a:blip r:embed="rId4" cstate="email"/>
          <a:srcRect/>
          <a:stretch/>
        </p:blipFill>
        <p:spPr bwMode="auto">
          <a:xfrm>
            <a:off x="5292080" y="2605113"/>
            <a:ext cx="2957168" cy="1454147"/>
          </a:xfrm>
          <a:prstGeom prst="rect">
            <a:avLst/>
          </a:prstGeom>
          <a:noFill/>
        </p:spPr>
      </p:pic>
      <p:pic>
        <p:nvPicPr>
          <p:cNvPr id="5" name="Picture 3" descr="C:\Users\РабочееМесто\Desktop\АтестаТ\2019_10_01\2019_10_03\башня_0004.jpg"/>
          <p:cNvPicPr>
            <a:picLocks noChangeAspect="1" noChangeArrowheads="1"/>
          </p:cNvPicPr>
          <p:nvPr/>
        </p:nvPicPr>
        <p:blipFill rotWithShape="1">
          <a:blip r:embed="rId5" cstate="email"/>
          <a:srcRect/>
          <a:stretch/>
        </p:blipFill>
        <p:spPr bwMode="auto">
          <a:xfrm>
            <a:off x="5292080" y="4077072"/>
            <a:ext cx="2957169" cy="233066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95736" y="54868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cs typeface="Times New Roman" pitchFamily="18" charset="0"/>
              </a:rPr>
              <a:t>КРИТЕРИЙ 11</a:t>
            </a:r>
            <a:br>
              <a:rPr lang="ru-RU" b="1" dirty="0" smtClean="0">
                <a:cs typeface="Times New Roman" pitchFamily="18" charset="0"/>
              </a:rPr>
            </a:br>
            <a:r>
              <a:rPr lang="ru-RU" b="1" dirty="0" smtClean="0">
                <a:cs typeface="Times New Roman" pitchFamily="18" charset="0"/>
              </a:rPr>
              <a:t>Н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аличие наград (грамот, благодарственных писем, полученных за работу в области культуры и искусства (независимо от получения)</a:t>
            </a:r>
            <a:endParaRPr lang="ru-RU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1152" y="1556544"/>
            <a:ext cx="2859088" cy="3887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05215" y="1627981"/>
            <a:ext cx="2819400" cy="38163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131840" y="1124744"/>
            <a:ext cx="2800350" cy="3959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26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1488" y="476671"/>
            <a:ext cx="2210239" cy="29806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9267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65532" y="548679"/>
            <a:ext cx="2078474" cy="29402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2620" y="548679"/>
            <a:ext cx="2024282" cy="2862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907704" y="3284984"/>
            <a:ext cx="1986701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47224" y="3284984"/>
            <a:ext cx="2103565" cy="28870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28579" y="476672"/>
            <a:ext cx="1895749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9672" y="476672"/>
            <a:ext cx="1872208" cy="26921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35896" y="476672"/>
            <a:ext cx="1872208" cy="27065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211960" y="3501008"/>
            <a:ext cx="3209873" cy="2269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933337" y="3319838"/>
            <a:ext cx="2062599" cy="29174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6563" y="549276"/>
            <a:ext cx="1979897" cy="273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4008" y="548680"/>
            <a:ext cx="1988779" cy="27363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04248" y="518850"/>
            <a:ext cx="1956183" cy="27665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555776" y="549101"/>
            <a:ext cx="1917389" cy="2711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7545" y="3429000"/>
            <a:ext cx="1947664" cy="28125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712761" y="3428999"/>
            <a:ext cx="1947471" cy="2880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55776" y="3428999"/>
            <a:ext cx="2022409" cy="28594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732240" y="3429000"/>
            <a:ext cx="2016224" cy="28509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email">
            <a:grayscl/>
          </a:blip>
          <a:srcRect/>
          <a:stretch>
            <a:fillRect/>
          </a:stretch>
        </p:blipFill>
        <p:spPr bwMode="auto">
          <a:xfrm>
            <a:off x="402780" y="1772816"/>
            <a:ext cx="1914843" cy="2734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email">
            <a:grayscl/>
          </a:blip>
          <a:srcRect/>
          <a:stretch>
            <a:fillRect/>
          </a:stretch>
        </p:blipFill>
        <p:spPr bwMode="auto">
          <a:xfrm>
            <a:off x="2635746" y="1772450"/>
            <a:ext cx="1923924" cy="27366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2627784" y="548680"/>
            <a:ext cx="36436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ln w="6350">
                  <a:noFill/>
                </a:ln>
                <a:latin typeface="Times New Roman" pitchFamily="18" charset="0"/>
              </a:rPr>
              <a:t>Характеристика - представление</a:t>
            </a:r>
            <a:endParaRPr lang="ru-RU" b="1" dirty="0">
              <a:ln w="6350">
                <a:noFill/>
              </a:ln>
              <a:latin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12462" y="1772472"/>
            <a:ext cx="1919778" cy="27303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029590" y="1773624"/>
            <a:ext cx="1941087" cy="2744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3" name="Picture 5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4203" y="260648"/>
            <a:ext cx="1934181" cy="27364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616259" y="4081854"/>
            <a:ext cx="1675821" cy="2371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6720" y="188640"/>
            <a:ext cx="1915080" cy="27082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85496" y="3140968"/>
            <a:ext cx="2374336" cy="33573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868144" y="3284984"/>
            <a:ext cx="2234738" cy="31595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275856" y="214511"/>
            <a:ext cx="2374337" cy="33585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38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361456" y="980728"/>
            <a:ext cx="2362672" cy="1671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44388" name="Picture 4"/>
          <p:cNvPicPr>
            <a:picLocks noChangeAspect="1" noChangeArrowheads="1"/>
          </p:cNvPicPr>
          <p:nvPr/>
        </p:nvPicPr>
        <p:blipFill>
          <a:blip r:embed="rId3" cstate="email"/>
          <a:srcRect l="-236"/>
          <a:stretch>
            <a:fillRect/>
          </a:stretch>
        </p:blipFill>
        <p:spPr bwMode="auto">
          <a:xfrm>
            <a:off x="641429" y="980728"/>
            <a:ext cx="2346395" cy="1685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21614" y="980728"/>
            <a:ext cx="2366810" cy="1673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99792" y="2852936"/>
            <a:ext cx="1731776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644008" y="2852936"/>
            <a:ext cx="1749822" cy="24754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607971" y="2854737"/>
            <a:ext cx="1780453" cy="251847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83568" y="2852936"/>
            <a:ext cx="1731575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2" y="620688"/>
            <a:ext cx="6408712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smtClean="0">
                <a:cs typeface="Times New Roman" pitchFamily="18" charset="0"/>
              </a:rPr>
              <a:t>КРИТЕРИЙ </a:t>
            </a:r>
            <a:r>
              <a:rPr lang="en-US" sz="2000" b="1" dirty="0" smtClean="0">
                <a:cs typeface="Times New Roman" pitchFamily="18" charset="0"/>
              </a:rPr>
              <a:t>1</a:t>
            </a:r>
            <a:r>
              <a:rPr lang="ru-RU" sz="2000" b="1" dirty="0" smtClean="0">
                <a:cs typeface="Times New Roman" pitchFamily="18" charset="0"/>
              </a:rPr>
              <a:t> </a:t>
            </a:r>
            <a:br>
              <a:rPr lang="ru-RU" sz="2000" b="1" dirty="0" smtClean="0">
                <a:cs typeface="Times New Roman" pitchFamily="18" charset="0"/>
              </a:rPr>
            </a:br>
            <a:r>
              <a:rPr lang="ru-RU" sz="2000" b="1" dirty="0" smtClean="0">
                <a:cs typeface="Times New Roman" pitchFamily="18" charset="0"/>
              </a:rPr>
              <a:t>Повышение квалификации,</a:t>
            </a:r>
            <a:br>
              <a:rPr lang="ru-RU" sz="2000" b="1" dirty="0" smtClean="0">
                <a:cs typeface="Times New Roman" pitchFamily="18" charset="0"/>
              </a:rPr>
            </a:br>
            <a:r>
              <a:rPr lang="ru-RU" sz="2000" b="1" dirty="0" smtClean="0">
                <a:cs typeface="Times New Roman" pitchFamily="18" charset="0"/>
              </a:rPr>
              <a:t>профессиональная переподготовка</a:t>
            </a:r>
          </a:p>
          <a:p>
            <a:pPr algn="ctr" fontAlgn="auto">
              <a:spcAft>
                <a:spcPts val="0"/>
              </a:spcAft>
              <a:defRPr/>
            </a:pPr>
            <a:endParaRPr lang="ru-RU" sz="2000" b="1" dirty="0" smtClean="0">
              <a:solidFill>
                <a:srgbClr val="680000"/>
              </a:solidFill>
              <a:cs typeface="Times New Roman" pitchFamily="18" charset="0"/>
            </a:endParaRPr>
          </a:p>
          <a:p>
            <a:pPr algn="ctr" fontAlgn="auto">
              <a:spcAft>
                <a:spcPts val="0"/>
              </a:spcAft>
              <a:defRPr/>
            </a:pPr>
            <a:endParaRPr lang="ru-RU" b="1" dirty="0" smtClean="0">
              <a:ln w="6350">
                <a:noFill/>
              </a:ln>
              <a:solidFill>
                <a:srgbClr val="680000"/>
              </a:solidFill>
              <a:cs typeface="Times New Roman" pitchFamily="18" charset="0"/>
            </a:endParaRPr>
          </a:p>
          <a:p>
            <a:pPr marL="0" indent="0" algn="ctr" eaLnBrk="1" hangingPunct="1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/>
            </a:pPr>
            <a:r>
              <a:rPr lang="ru-RU" alt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 «Художественно-педагогическая компетентность преподавателя ДХШ, ДШИ», ФГБОУ ВПО «МГПИ им. М.Е. </a:t>
            </a:r>
            <a:r>
              <a:rPr lang="ru-RU" altLang="ru-RU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Евсевьева</a:t>
            </a:r>
            <a:r>
              <a:rPr lang="ru-RU" alt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»  с 05.11.14 – 14.11.14 г., </a:t>
            </a:r>
          </a:p>
          <a:p>
            <a:pPr marL="0" indent="0" algn="ctr" eaLnBrk="1" hangingPunct="1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/>
            </a:pPr>
            <a:r>
              <a:rPr lang="ru-RU" alt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объём – 72 часа.</a:t>
            </a:r>
          </a:p>
          <a:p>
            <a:pPr marL="0" indent="0" algn="ctr" eaLnBrk="1" hangingPunct="1">
              <a:buFontTx/>
              <a:buChar char="-"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/>
            </a:pPr>
            <a:r>
              <a:rPr lang="ru-RU" altLang="ru-RU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Онлайн-семинар</a:t>
            </a:r>
            <a:r>
              <a:rPr lang="ru-RU" alt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«ИКТ – компетентность педагога и практические вопросы внедрения и  эксплуатации информационной системы образовательного учреждения в соответствии с ФГОС», 22.12.16 г., </a:t>
            </a:r>
          </a:p>
          <a:p>
            <a:pPr marL="0" indent="0" algn="ctr" eaLnBrk="1" hangingPunct="1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/>
            </a:pPr>
            <a:r>
              <a:rPr lang="ru-RU" alt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объем - 2 академических часа</a:t>
            </a:r>
          </a:p>
          <a:p>
            <a:pPr marL="0" indent="0" algn="ctr" eaLnBrk="1" hangingPunct="1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/>
            </a:pPr>
            <a:r>
              <a:rPr lang="ru-RU" alt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- «Педагог изобразительного искусства» , ФГБОУ ВПО «МГПИ им. М.Е. </a:t>
            </a:r>
            <a:r>
              <a:rPr lang="ru-RU" altLang="ru-RU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Евсевьева</a:t>
            </a:r>
            <a:r>
              <a:rPr lang="ru-RU" alt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» с 13.06.17 – 13.12.17 г., </a:t>
            </a:r>
          </a:p>
          <a:p>
            <a:pPr marL="0" indent="0" algn="ctr" eaLnBrk="1" hangingPunct="1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/>
            </a:pPr>
            <a:r>
              <a:rPr lang="ru-RU" alt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объем – 520 часов</a:t>
            </a:r>
          </a:p>
          <a:p>
            <a:pPr marL="0" indent="0" algn="ctr" eaLnBrk="1" hangingPunct="1">
              <a:buFontTx/>
              <a:buChar char="-"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/>
            </a:pPr>
            <a:r>
              <a:rPr lang="ru-RU" alt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Курс: «Оказание первой помощи пострадавшим», 17.10.19 г.</a:t>
            </a:r>
          </a:p>
          <a:p>
            <a:pPr marL="0" indent="0" algn="ctr" eaLnBrk="1" hangingPunct="1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/>
            </a:pPr>
            <a:r>
              <a:rPr lang="ru-RU" alt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объем – 16 часов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3573016"/>
            <a:ext cx="3672408" cy="25962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60032" y="836712"/>
            <a:ext cx="3528392" cy="5137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IMG_0007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560" y="836712"/>
            <a:ext cx="3712331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764704"/>
            <a:ext cx="2736305" cy="37687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22685" y="674594"/>
            <a:ext cx="3669529" cy="2716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rot="5400000">
            <a:off x="4758727" y="2421705"/>
            <a:ext cx="1757047" cy="53661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908720"/>
            <a:ext cx="8964488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tabLst>
                <a:tab pos="457200" algn="l"/>
              </a:tabLst>
            </a:pPr>
            <a:r>
              <a:rPr lang="ru-RU" sz="1000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	</a:t>
            </a:r>
            <a:r>
              <a:rPr lang="ru-RU" sz="12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1. Республиканский методический семинар г.о. Саранск «Традиции и современная педагогическая практика» 19 февраля 2016 г. НБ им. А.С. Пушкина РМ</a:t>
            </a:r>
            <a:endParaRPr lang="ru-RU" sz="1200" b="1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algn="just" eaLnBrk="0" hangingPunct="0">
              <a:tabLst>
                <a:tab pos="457200" algn="l"/>
              </a:tabLst>
            </a:pPr>
            <a:r>
              <a:rPr lang="ru-RU" sz="12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	2. Зональное методическое объединение преподавателей ДХШ и ДШИ и заседание секции преподавателей теоретических дисциплин г.о. Саранск17 марта 2016 г. МБУДО «ДХШ №1» им. П.Ф. Рябова</a:t>
            </a:r>
            <a:endParaRPr lang="ru-RU" sz="1200" b="1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algn="just" eaLnBrk="0" hangingPunct="0">
              <a:tabLst>
                <a:tab pos="457200" algn="l"/>
              </a:tabLst>
            </a:pPr>
            <a:r>
              <a:rPr lang="ru-RU" sz="12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	3. Заседание секции преподавателей теоретических дисциплин ДХШ и ДШИ г.о. Саранск 31 марта 2016 г. МБУДО «ДХШ №1» им. П.Ф. Рябова</a:t>
            </a:r>
            <a:endParaRPr lang="ru-RU" sz="1200" b="1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algn="just" eaLnBrk="0" hangingPunct="0">
              <a:tabLst>
                <a:tab pos="457200" algn="l"/>
              </a:tabLst>
            </a:pPr>
            <a:r>
              <a:rPr lang="ru-RU" sz="12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	4. Методическая конференция преподавателей ДХШ и ДШИ г.о. Саранск «Методическая работа педагога дополнительного образования в контексте жизнедеятельности ДХШ и ДШИ» 21 ноября 2016 г. МБУДО «ДХШ №3» </a:t>
            </a:r>
            <a:endParaRPr lang="ru-RU" sz="1200" b="1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algn="just" eaLnBrk="0" hangingPunct="0">
              <a:tabLst>
                <a:tab pos="457200" algn="l"/>
              </a:tabLst>
            </a:pPr>
            <a:r>
              <a:rPr lang="ru-RU" sz="12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	5. Республиканский методический семинар г.о. Саранск «Традиции и современная педагогическая практика» 3 февраля 2017 г. НБ им. А.С. Пушкина РМ</a:t>
            </a:r>
            <a:endParaRPr lang="ru-RU" sz="1200" b="1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algn="just" eaLnBrk="0" hangingPunct="0">
              <a:tabLst>
                <a:tab pos="457200" algn="l"/>
              </a:tabLst>
            </a:pPr>
            <a:r>
              <a:rPr lang="ru-RU" sz="12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	6. Городское объединенное методическое заседание «Преподавание художественных дисциплин в ДХШ и ДШИ» 29 марта 2017 г.</a:t>
            </a:r>
          </a:p>
          <a:p>
            <a:pPr lvl="0" algn="just" eaLnBrk="0" hangingPunct="0">
              <a:tabLst>
                <a:tab pos="457200" algn="l"/>
              </a:tabLst>
            </a:pPr>
            <a:r>
              <a:rPr lang="ru-RU" sz="12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	7. Заседание секции преподавателей теоретических дисциплин ДХШ и ДШИ г.о. Саранск 12 апреля 2017 г. МБУДО «ДХШ №1» им. П.Ф. Рябова</a:t>
            </a:r>
            <a:endParaRPr lang="ru-RU" sz="1200" b="1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algn="just" eaLnBrk="0" hangingPunct="0">
              <a:tabLst>
                <a:tab pos="457200" algn="l"/>
              </a:tabLst>
            </a:pPr>
            <a:r>
              <a:rPr lang="ru-RU" sz="12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	8. Профессиональная переподготовка Программа: «Педагог изобразительного искусства» (Квалификация – педагог (учитель, преподаватель) изобразительного искусства) с 13.06.17 – 13.12.17 г.</a:t>
            </a:r>
            <a:endParaRPr lang="ru-RU" sz="1200" b="1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algn="just" eaLnBrk="0" hangingPunct="0">
              <a:tabLst>
                <a:tab pos="457200" algn="l"/>
              </a:tabLst>
            </a:pPr>
            <a:r>
              <a:rPr lang="ru-RU" sz="12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ФГБОУ «МГПИ им. М. Е. </a:t>
            </a:r>
            <a:r>
              <a:rPr lang="ru-RU" sz="1200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Евсевьева</a:t>
            </a:r>
            <a:r>
              <a:rPr lang="ru-RU" sz="12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»</a:t>
            </a:r>
            <a:endParaRPr lang="ru-RU" sz="1200" b="1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algn="just" eaLnBrk="0" hangingPunct="0">
              <a:tabLst>
                <a:tab pos="457200" algn="l"/>
              </a:tabLst>
            </a:pPr>
            <a:r>
              <a:rPr lang="ru-RU" sz="12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	9. Республиканский методический семинар г.о. Саранск «Современный урок: методы развития теоретических способностей» 1 февраля 2018 г. НБ им. А.С. Пушкина РМ</a:t>
            </a:r>
            <a:endParaRPr lang="ru-RU" sz="1200" b="1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algn="just" eaLnBrk="0" hangingPunct="0">
              <a:tabLst>
                <a:tab pos="457200" algn="l"/>
              </a:tabLst>
            </a:pPr>
            <a:r>
              <a:rPr lang="ru-RU" sz="12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	10. Заседание секции преподавателей теоретических дисциплин ДХШ и ДШИ г.о. Саранск 11 апреля 2018 г. МБУДО «ДХШ №1» им. П.Ф. Рябова</a:t>
            </a:r>
            <a:endParaRPr lang="ru-RU" sz="1200" b="1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algn="just" eaLnBrk="0" hangingPunct="0">
              <a:tabLst>
                <a:tab pos="457200" algn="l"/>
              </a:tabLst>
            </a:pPr>
            <a:r>
              <a:rPr lang="ru-RU" sz="12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	11. Республиканский методический семинар г.о. Саранск «Традиции и современная педагогическая практика» 6 февраля 2019 г. СХУ им. Ф.В. </a:t>
            </a:r>
            <a:r>
              <a:rPr lang="ru-RU" sz="1200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Сычкова</a:t>
            </a:r>
            <a:endParaRPr lang="ru-RU" sz="1200" b="1" dirty="0" smtClean="0">
              <a:solidFill>
                <a:schemeClr val="bg1"/>
              </a:solidFill>
              <a:cs typeface="Arial" pitchFamily="34" charset="0"/>
            </a:endParaRPr>
          </a:p>
          <a:p>
            <a:pPr lvl="0" algn="just" eaLnBrk="0" hangingPunct="0">
              <a:tabLst>
                <a:tab pos="457200" algn="l"/>
              </a:tabLst>
            </a:pPr>
            <a:r>
              <a:rPr lang="ru-RU" sz="12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	12. Методический семинар Саранского зонального методического объединения г.о. Саранск«Традиции и современная педагогическая практика» 27 марта 2019 г. МБУДО «ДХШ №1» им. П.Ф. Рябова</a:t>
            </a:r>
          </a:p>
          <a:p>
            <a:pPr lvl="0" algn="just" eaLnBrk="0" hangingPunct="0">
              <a:tabLst>
                <a:tab pos="457200" algn="l"/>
              </a:tabLst>
            </a:pPr>
            <a:r>
              <a:rPr lang="ru-RU" sz="12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	13. Городское методическое объединение преподавателей ДХШ и ДШИ г.о. Саранск 15 апреля 2019 </a:t>
            </a:r>
            <a:r>
              <a:rPr lang="ru-RU" sz="1200" b="1" dirty="0" err="1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г.МБУДО</a:t>
            </a:r>
            <a:r>
              <a:rPr lang="ru-RU" sz="1200" b="1" dirty="0" smtClean="0">
                <a:solidFill>
                  <a:schemeClr val="bg1"/>
                </a:solidFill>
                <a:ea typeface="Calibri" pitchFamily="34" charset="0"/>
                <a:cs typeface="Times New Roman" pitchFamily="18" charset="0"/>
              </a:rPr>
              <a:t> «ДХШ №1» им. П.Ф</a:t>
            </a:r>
            <a:r>
              <a:rPr lang="ru-RU" sz="1200" b="1" dirty="0" smtClean="0">
                <a:solidFill>
                  <a:schemeClr val="bg1"/>
                </a:solidFill>
                <a:cs typeface="Arial" pitchFamily="34" charset="0"/>
              </a:rPr>
              <a:t>. Рябова</a:t>
            </a:r>
          </a:p>
          <a:p>
            <a:pPr lvl="0" algn="just" eaLnBrk="0" hangingPunct="0">
              <a:tabLst>
                <a:tab pos="457200" algn="l"/>
              </a:tabLst>
            </a:pPr>
            <a:endParaRPr lang="ru-RU" sz="1200" b="1" dirty="0" smtClean="0">
              <a:solidFill>
                <a:srgbClr val="680000"/>
              </a:solidFill>
              <a:cs typeface="Arial" pitchFamily="34" charset="0"/>
            </a:endParaRPr>
          </a:p>
          <a:p>
            <a:pPr algn="ctr"/>
            <a:r>
              <a:rPr lang="ru-RU" sz="1200" b="1" dirty="0" smtClean="0">
                <a:solidFill>
                  <a:srgbClr val="68000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lum bright="10000"/>
          </a:blip>
          <a:srcRect l="8473" t="17917" r="51636" b="8336"/>
          <a:stretch>
            <a:fillRect/>
          </a:stretch>
        </p:blipFill>
        <p:spPr bwMode="auto">
          <a:xfrm>
            <a:off x="361578" y="332656"/>
            <a:ext cx="4138414" cy="61206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 l="4562" r="4205"/>
          <a:stretch>
            <a:fillRect/>
          </a:stretch>
        </p:blipFill>
        <p:spPr bwMode="auto">
          <a:xfrm>
            <a:off x="4644008" y="314654"/>
            <a:ext cx="3960440" cy="61386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4518</TotalTime>
  <Words>1101</Words>
  <Application>Microsoft Office PowerPoint</Application>
  <PresentationFormat>Экран (4:3)</PresentationFormat>
  <Paragraphs>222</Paragraphs>
  <Slides>41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</vt:vector>
  </TitlesOfParts>
  <Company>999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Суханова Елена владимировна</dc:title>
  <dc:creator>Елена</dc:creator>
  <cp:lastModifiedBy>РабочееМесто</cp:lastModifiedBy>
  <cp:revision>407</cp:revision>
  <dcterms:created xsi:type="dcterms:W3CDTF">2009-12-02T14:33:54Z</dcterms:created>
  <dcterms:modified xsi:type="dcterms:W3CDTF">2020-01-03T13:24:15Z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2645252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S8.2.3</vt:lpwstr>
  </property>
</Properties>
</file>