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C896D584-DF3E-4633-9DE4-A9CFE8C6FAF2}" type="datetimeFigureOut">
              <a:rPr lang="ru-RU"/>
              <a:pPr>
                <a:defRPr/>
              </a:pPr>
              <a:t>11.12.2015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E76CD5E-135F-4AAA-9133-79CBC67CB1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D6B4AF-CD3F-4EB6-8C9B-E610E016BF26}" type="datetimeFigureOut">
              <a:rPr lang="ru-RU"/>
              <a:pPr>
                <a:defRPr/>
              </a:pPr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2AACB0-3336-4779-BCDA-9C20A1FC78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D8C303-5A8B-4693-B5B1-EE07AD107A14}" type="datetimeFigureOut">
              <a:rPr lang="ru-RU"/>
              <a:pPr>
                <a:defRPr/>
              </a:pPr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E1F3AF-15C3-4702-AC0D-D78D33476F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4B0776-275C-4613-BC62-FAC8FA27E01B}" type="datetimeFigureOut">
              <a:rPr lang="ru-RU"/>
              <a:pPr>
                <a:defRPr/>
              </a:pPr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C0BB61-AB47-499B-A5AD-C4458B9AE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A2C11E-F1FE-416A-9924-9F973447228C}" type="datetimeFigureOut">
              <a:rPr lang="ru-RU"/>
              <a:pPr>
                <a:defRPr/>
              </a:pPr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424A74-AA2E-45FD-93AA-F6EF5C9620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3AF4E-AF3A-4DE9-8745-9A1B3AC5EB23}" type="datetimeFigureOut">
              <a:rPr lang="ru-RU"/>
              <a:pPr>
                <a:defRPr/>
              </a:pPr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E1823E-B4C7-4514-B34D-0D5DCA02A2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56238-B438-43AC-AA96-F52C4E923FEF}" type="datetimeFigureOut">
              <a:rPr lang="ru-RU"/>
              <a:pPr>
                <a:defRPr/>
              </a:pPr>
              <a:t>11.12.2015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64C7D-CE14-42D7-80FD-C10C90AF17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639C2-853E-4233-AD7A-772E9ADF0916}" type="datetimeFigureOut">
              <a:rPr lang="ru-RU"/>
              <a:pPr>
                <a:defRPr/>
              </a:pPr>
              <a:t>11.12.2015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E5D79-02FC-4F56-951C-E8237D2F9E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6DFF04-9270-4BAF-961E-4AB64505B193}" type="datetimeFigureOut">
              <a:rPr lang="ru-RU"/>
              <a:pPr>
                <a:defRPr/>
              </a:pPr>
              <a:t>11.12.2015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4EC37B-49C2-4D8C-81EC-A19EE2A43F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A872B7-F651-45CB-A333-113300623787}" type="datetimeFigureOut">
              <a:rPr lang="ru-RU"/>
              <a:pPr>
                <a:defRPr/>
              </a:pPr>
              <a:t>11.12.2015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442C7-BECC-4CC5-A9F8-D4369A8783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9EC7D1-64D3-45B5-8589-797D9154015B}" type="datetimeFigureOut">
              <a:rPr lang="ru-RU"/>
              <a:pPr>
                <a:defRPr/>
              </a:pPr>
              <a:t>11.12.2015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D41ED-156D-4251-9FD5-E3828BC741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A0ACD-E710-46A4-8294-911A556C12BD}" type="datetimeFigureOut">
              <a:rPr lang="ru-RU"/>
              <a:pPr>
                <a:defRPr/>
              </a:pPr>
              <a:t>11.12.2015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2EEFFA-5A2E-4E16-BE08-6A735419C3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5A80FCD-E5E6-457C-B510-170E11A949C6}" type="datetimeFigureOut">
              <a:rPr lang="ru-RU"/>
              <a:pPr>
                <a:defRPr/>
              </a:pPr>
              <a:t>11.12.2015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C4A6501-1716-42DA-9AC1-F89502144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Elena_Obrazcova_-_Beljalicy,_rumjanicy_vy_moi_(russkaja_narodnaja_pesnja_v_obrabotke_S.V._Rahmaninova)_460526435_10050657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85728"/>
            <a:ext cx="7772400" cy="14700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8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Русская народная песня</a:t>
            </a:r>
            <a:endParaRPr lang="ru-RU" sz="8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63" y="2000250"/>
            <a:ext cx="6400800" cy="17526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Гипотиза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: Предположим, что русская народная песня повлияла на культуру музыки и музыкальный мир  России.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Цель: Определить, верна ли гипотеза.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Задачи: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1)  Узнать, что такое русская народная песня.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AutoNum type="arabicParenR" startAt="2"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Проследить исторический путь русской народной песни (</a:t>
            </a: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XVII, XVIII, XIX </a:t>
            </a: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века)</a:t>
            </a:r>
          </a:p>
          <a:p>
            <a:pPr marL="514350" indent="-51435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3) Влияние русской народной песни на творчество великих русских композиторов.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 decel="100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8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800" decel="100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8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800" decel="100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800" decel="100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800" decel="100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800" decel="100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800" decel="100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071678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9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rPr>
              <a:t>Спасибо за внимание!</a:t>
            </a:r>
            <a:endParaRPr lang="ru-RU" sz="9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Что такое русская народная песня</a:t>
            </a:r>
            <a:r>
              <a:rPr lang="en-US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?</a:t>
            </a:r>
            <a:endParaRPr lang="ru-RU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no Pro Display" pitchFamily="18" charset="0"/>
              </a:rPr>
              <a:t>     </a:t>
            </a:r>
            <a:r>
              <a:rPr lang="ru-RU" dirty="0" smtClean="0">
                <a:latin typeface="Arno Pro Display" pitchFamily="18" charset="0"/>
              </a:rPr>
              <a:t>Русская </a:t>
            </a:r>
            <a:r>
              <a:rPr lang="ru-RU" dirty="0">
                <a:latin typeface="Arno Pro Display" pitchFamily="18" charset="0"/>
              </a:rPr>
              <a:t>народная песня — </a:t>
            </a:r>
            <a:r>
              <a:rPr lang="ru-RU" dirty="0" err="1">
                <a:latin typeface="Arno Pro Display" pitchFamily="18" charset="0"/>
              </a:rPr>
              <a:t>песня</a:t>
            </a:r>
            <a:r>
              <a:rPr lang="ru-RU" dirty="0">
                <a:latin typeface="Arno Pro Display" pitchFamily="18" charset="0"/>
              </a:rPr>
              <a:t>, слова и музыка которой сложились исторически в ходе развития русской культуры. У народной песни нет определённого автора, или автор </a:t>
            </a:r>
            <a:r>
              <a:rPr lang="ru-RU" dirty="0" smtClean="0">
                <a:latin typeface="Arno Pro Display" pitchFamily="18" charset="0"/>
              </a:rPr>
              <a:t>неизвестен.</a:t>
            </a:r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 Display" pitchFamily="18" charset="0"/>
              </a:rPr>
              <a:t>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no Pro Display" pitchFamily="18" charset="0"/>
            </a:endParaRPr>
          </a:p>
        </p:txBody>
      </p:sp>
      <p:pic>
        <p:nvPicPr>
          <p:cNvPr id="7" name="Рисунок 6" descr="0_850b2_e2e1739f_X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-285776"/>
            <a:ext cx="6720840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imgB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7356" y="857232"/>
            <a:ext cx="4792352" cy="53578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770" decel="100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2" dur="77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История русской народной песни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4525963"/>
          </a:xfrm>
        </p:spPr>
        <p:txBody>
          <a:bodyPr rtlCol="0">
            <a:normAutofit fontScale="85000" lnSpcReduction="20000"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 Display" pitchFamily="18" charset="0"/>
              </a:rPr>
              <a:t> 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 Display" pitchFamily="18" charset="0"/>
              </a:rPr>
              <a:t>     </a:t>
            </a:r>
            <a:r>
              <a:rPr lang="ru-RU" dirty="0" smtClean="0">
                <a:latin typeface="Arno Pro Display" pitchFamily="18" charset="0"/>
              </a:rPr>
              <a:t>История </a:t>
            </a:r>
            <a:r>
              <a:rPr lang="ru-RU" dirty="0">
                <a:latin typeface="Arno Pro Display" pitchFamily="18" charset="0"/>
              </a:rPr>
              <a:t>русской народной песни, как ни странно, до сих пор не вполне ясна. Еще в раннем детстве мы хорошо понимали - то, что выкрикивали с экрана телевизора полные краснощекие мужчины в косоворотках  </a:t>
            </a:r>
            <a:r>
              <a:rPr lang="ru-RU" dirty="0" smtClean="0">
                <a:latin typeface="Arno Pro Display" pitchFamily="18" charset="0"/>
              </a:rPr>
              <a:t>и  женщины </a:t>
            </a:r>
            <a:r>
              <a:rPr lang="ru-RU" dirty="0">
                <a:latin typeface="Arno Pro Display" pitchFamily="18" charset="0"/>
              </a:rPr>
              <a:t>в пестрых кокошниках, и то, что тихонько напевала над вязанием наша бабушка - совсем не одно и тоже, хотя и бабушка, и восторженный диктор называли эти песни одинаково - русские народные... </a:t>
            </a:r>
            <a:r>
              <a:rPr lang="ru-RU" dirty="0" smtClean="0">
                <a:latin typeface="Arno Pro Display" pitchFamily="18" charset="0"/>
              </a:rPr>
              <a:t/>
            </a:r>
            <a:br>
              <a:rPr lang="ru-RU" dirty="0" smtClean="0">
                <a:latin typeface="Arno Pro Display" pitchFamily="18" charset="0"/>
              </a:rPr>
            </a:br>
            <a:r>
              <a:rPr lang="ru-RU" dirty="0" smtClean="0">
                <a:latin typeface="Arno Pro Display" pitchFamily="18" charset="0"/>
              </a:rPr>
              <a:t/>
            </a:r>
            <a:br>
              <a:rPr lang="ru-RU" dirty="0" smtClean="0">
                <a:latin typeface="Arno Pro Display" pitchFamily="18" charset="0"/>
              </a:rPr>
            </a:br>
            <a:r>
              <a:rPr lang="ru-RU" dirty="0">
                <a:latin typeface="Arno Pro Display" pitchFamily="18" charset="0"/>
              </a:rPr>
              <a:t>Сейчас можно только догадываться, какой была по форме и содержанию наша песня до 17 века.</a:t>
            </a:r>
            <a:endParaRPr lang="ru-RU" b="1" spc="150" dirty="0">
              <a:ln w="1143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 Pro Displa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714375"/>
            <a:ext cx="8258175" cy="5411788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no Pro Display" pitchFamily="18" charset="0"/>
              </a:rPr>
              <a:t>     </a:t>
            </a:r>
            <a:r>
              <a:rPr lang="ru-RU" dirty="0">
                <a:latin typeface="Arno Pro Display" pitchFamily="18" charset="0"/>
              </a:rPr>
              <a:t> </a:t>
            </a:r>
            <a:r>
              <a:rPr lang="ru-RU" dirty="0" smtClean="0">
                <a:latin typeface="Arno Pro Display" pitchFamily="18" charset="0"/>
              </a:rPr>
              <a:t>В </a:t>
            </a:r>
            <a:r>
              <a:rPr lang="ru-RU" dirty="0">
                <a:latin typeface="Arno Pro Display" pitchFamily="18" charset="0"/>
              </a:rPr>
              <a:t>то </a:t>
            </a:r>
            <a:r>
              <a:rPr lang="ru-RU" dirty="0" smtClean="0">
                <a:latin typeface="Arno Pro Display" pitchFamily="18" charset="0"/>
              </a:rPr>
              <a:t>время (</a:t>
            </a:r>
            <a:r>
              <a:rPr lang="en-US" dirty="0" smtClean="0">
                <a:latin typeface="Arno Pro Display" pitchFamily="18" charset="0"/>
              </a:rPr>
              <a:t>XVII </a:t>
            </a:r>
            <a:r>
              <a:rPr lang="ru-RU" dirty="0" smtClean="0">
                <a:latin typeface="Arno Pro Display" pitchFamily="18" charset="0"/>
              </a:rPr>
              <a:t>век) </a:t>
            </a:r>
            <a:r>
              <a:rPr lang="ru-RU" dirty="0">
                <a:latin typeface="Arno Pro Display" pitchFamily="18" charset="0"/>
              </a:rPr>
              <a:t>признавались песнопения только церковные (псалмы, тропари, акафисты), ибо считалось, что любой творческий замысел, не подкрепленный авторитетом верования - ложен. Но само преследование свидетельствовало, что народная песня существовала, с ней считались и влияния ее побаивались. Таким образом, в </a:t>
            </a:r>
            <a:r>
              <a:rPr lang="en-US" dirty="0" smtClean="0">
                <a:latin typeface="Arno Pro Display" pitchFamily="18" charset="0"/>
              </a:rPr>
              <a:t>XVII</a:t>
            </a:r>
            <a:r>
              <a:rPr lang="ru-RU" dirty="0" smtClean="0">
                <a:latin typeface="Arno Pro Display" pitchFamily="18" charset="0"/>
              </a:rPr>
              <a:t> </a:t>
            </a:r>
            <a:r>
              <a:rPr lang="ru-RU" dirty="0">
                <a:latin typeface="Arno Pro Display" pitchFamily="18" charset="0"/>
              </a:rPr>
              <a:t>веке предки наши либо довольствовались поэзией сугубо духовной, либо боязливо слушали на пирах старинные народные песни.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500" y="642938"/>
            <a:ext cx="8229600" cy="5357812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latin typeface="Arno Pro Display" pitchFamily="18" charset="0"/>
              </a:rPr>
              <a:t>     В </a:t>
            </a:r>
            <a:r>
              <a:rPr lang="en-US" dirty="0" smtClean="0">
                <a:latin typeface="Arno Pro Display" pitchFamily="18" charset="0"/>
              </a:rPr>
              <a:t>XVIII </a:t>
            </a:r>
            <a:r>
              <a:rPr lang="ru-RU" dirty="0" smtClean="0">
                <a:latin typeface="Arno Pro Display" pitchFamily="18" charset="0"/>
              </a:rPr>
              <a:t>веке русская народная песня определяла </a:t>
            </a:r>
            <a:r>
              <a:rPr lang="ru-RU" dirty="0">
                <a:latin typeface="Arno Pro Display" pitchFamily="18" charset="0"/>
              </a:rPr>
              <a:t>весь семейный и бытовой уклад. У каждого уважающего себя барина был свой крепостной хор, любовно набранный из самых голосистых девок и разудалых парней; тщательно собирались рукописные сборники.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no Pro Display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857250"/>
            <a:ext cx="8229600" cy="4525963"/>
          </a:xfrm>
        </p:spPr>
        <p:txBody>
          <a:bodyPr rtlCol="0">
            <a:normAutofit fontScale="8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     В этом  же веке появляются нотные записи русских народных песен. Первый сборник народных песен выпустил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певец-гуслист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В.Тугоровский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, за ним последовало обширное собрание, составленное известным русским поэтом Н. Львовым в содружестве с И. </a:t>
            </a:r>
            <a:r>
              <a:rPr lang="ru-RU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Прачем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no Pro Display" pitchFamily="18" charset="0"/>
              </a:rPr>
              <a:t>. В эти сборники вошли не только наиболее популярные и любимые народом старинные песни, но также более новые городские. Сборники познакомили любителей музыки с прекрасными русскими мелодиями. Многие из песен впоследствии использовались композиторами в операх и в инструментальных произведениях.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214313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</a:t>
            </a:r>
            <a:r>
              <a:rPr lang="ru-RU" smtClean="0">
                <a:latin typeface="Arno Pro Display"/>
              </a:rPr>
              <a:t>Народную песню в своем творчестве использовали многие великие русские композиторы. Такие, как : Глинка, Бородин, Мусорогский, Чайковский, Даргомыжский, Рахманинов и Глазунов. </a:t>
            </a:r>
          </a:p>
        </p:txBody>
      </p:sp>
      <p:pic>
        <p:nvPicPr>
          <p:cNvPr id="6" name="Рисунок 5" descr="ImageCach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868" y="3571876"/>
            <a:ext cx="2143140" cy="296557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57424959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3500438"/>
            <a:ext cx="2143140" cy="3143272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1" name="Рисунок 10" descr="new_pa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224" y="3571876"/>
            <a:ext cx="2176817" cy="292895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38" y="500063"/>
            <a:ext cx="8229600" cy="45259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4000" smtClean="0"/>
              <a:t>   </a:t>
            </a:r>
            <a:r>
              <a:rPr lang="ru-RU" sz="4000" smtClean="0">
                <a:latin typeface="Arno Pro Display"/>
              </a:rPr>
              <a:t>Итак, песня – самый любимый из всех видов народного творчества. Вся красота и значение песни раскрываются в сочетании музыки и поэзии. Каждая песня имеет мелодию, в которую вложена частичка чувства, души, раскрывающегося в песне.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Arno Pro Display"/>
              </a:rPr>
              <a:t>Презентацию выполнили ученицы </a:t>
            </a:r>
          </a:p>
          <a:p>
            <a:pPr eaLnBrk="1" hangingPunct="1"/>
            <a:r>
              <a:rPr lang="ru-RU" smtClean="0">
                <a:latin typeface="Arno Pro Display"/>
              </a:rPr>
              <a:t>МБОУ «СОШ №31  6-Б класса</a:t>
            </a:r>
          </a:p>
          <a:p>
            <a:pPr eaLnBrk="1" hangingPunct="1"/>
            <a:r>
              <a:rPr lang="ru-RU" smtClean="0">
                <a:latin typeface="Arno Pro Display"/>
              </a:rPr>
              <a:t>г. Энгельс</a:t>
            </a:r>
          </a:p>
          <a:p>
            <a:pPr eaLnBrk="1" hangingPunct="1"/>
            <a:r>
              <a:rPr lang="ru-RU" smtClean="0">
                <a:latin typeface="Arno Pro Display"/>
              </a:rPr>
              <a:t> Симонов Андрей и Ишанкулова Татьяна</a:t>
            </a:r>
            <a:endParaRPr lang="en-US" smtClean="0">
              <a:latin typeface="Arno Pro Display"/>
            </a:endParaRPr>
          </a:p>
          <a:p>
            <a:pPr eaLnBrk="1" hangingPunct="1"/>
            <a:r>
              <a:rPr lang="ru-RU" smtClean="0">
                <a:latin typeface="Arno Pro Display"/>
              </a:rPr>
              <a:t>Руководитель: Ракчеева Л.В.</a:t>
            </a:r>
          </a:p>
        </p:txBody>
      </p:sp>
      <p:pic>
        <p:nvPicPr>
          <p:cNvPr id="5" name="Elena_Obrazcova_-_Beljalicy,_rumjanicy_vy_moi_(russkaja_narodnaja_pesnja_v_obrabotke_S.V._Rahmaninova)_460526435_1005065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429625" y="6072188"/>
            <a:ext cx="42862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236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</TotalTime>
  <Words>281</Words>
  <Application>Microsoft Office PowerPoint</Application>
  <PresentationFormat>Экран (4:3)</PresentationFormat>
  <Paragraphs>16</Paragraphs>
  <Slides>10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Calibri</vt:lpstr>
      <vt:lpstr>Arno Pro Display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Русская народная песня</dc:title>
  <dc:creator>Admin</dc:creator>
  <cp:lastModifiedBy>Sam</cp:lastModifiedBy>
  <cp:revision>22</cp:revision>
  <dcterms:created xsi:type="dcterms:W3CDTF">2013-12-01T09:21:43Z</dcterms:created>
  <dcterms:modified xsi:type="dcterms:W3CDTF">2015-12-11T13:16:12Z</dcterms:modified>
</cp:coreProperties>
</file>