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93" r:id="rId2"/>
    <p:sldId id="300" r:id="rId3"/>
    <p:sldId id="301" r:id="rId4"/>
    <p:sldId id="304" r:id="rId5"/>
    <p:sldId id="296" r:id="rId6"/>
    <p:sldId id="307" r:id="rId7"/>
    <p:sldId id="305" r:id="rId8"/>
    <p:sldId id="306" r:id="rId9"/>
    <p:sldId id="319" r:id="rId10"/>
    <p:sldId id="320" r:id="rId11"/>
    <p:sldId id="313" r:id="rId12"/>
    <p:sldId id="316" r:id="rId13"/>
    <p:sldId id="314" r:id="rId14"/>
  </p:sldIdLst>
  <p:sldSz cx="9144000" cy="6858000" type="screen4x3"/>
  <p:notesSz cx="7559675" cy="10691813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SimSun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800000"/>
    <a:srgbClr val="000000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>
      <p:cViewPr varScale="1">
        <p:scale>
          <a:sx n="47" d="100"/>
          <a:sy n="47" d="100"/>
        </p:scale>
        <p:origin x="1194" y="3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051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052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2053" name="Rectangle 4"/>
          <p:cNvSpPr>
            <a:spLocks noGrp="1" noChangeArrowheads="1"/>
          </p:cNvSpPr>
          <p:nvPr>
            <p:ph type="sldImg"/>
          </p:nvPr>
        </p:nvSpPr>
        <p:spPr bwMode="auto">
          <a:xfrm>
            <a:off x="1106488" y="812800"/>
            <a:ext cx="5338762" cy="400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2025" cy="480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altLang="ru-RU" noProof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5013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5012" cy="52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ftr"/>
          </p:nvPr>
        </p:nvSpPr>
        <p:spPr bwMode="auto">
          <a:xfrm>
            <a:off x="0" y="10155238"/>
            <a:ext cx="3275013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5238"/>
            <a:ext cx="3275012" cy="52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>
              <a:lnSpc>
                <a:spcPct val="95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 smtClean="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CFC23FF3-E75B-4777-AE1A-77BA4B1BFEB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087338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fld id="{9F617000-9818-4EED-9A60-F03F9CB4BCA6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  <a:buClrTx/>
                <a:buFontTx/>
                <a:buNone/>
              </a:pPr>
              <a:t>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9370353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8CEE425-7038-466D-A61C-B432CD89C58A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7451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fld id="{B9C83AF2-74BB-40D0-BD7C-2509A4E0A653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  <a:buClrTx/>
                <a:buFontTx/>
                <a:buNone/>
              </a:pPr>
              <a:t>13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22760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fld id="{9F617000-9818-4EED-9A60-F03F9CB4BCA6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  <a:buClrTx/>
                <a:buFontTx/>
                <a:buNone/>
              </a:pPr>
              <a:t>4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411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7412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2532633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fld id="{7B71D4DD-99EE-433A-94EE-2DD74686B858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  <a:buClrTx/>
                <a:buFontTx/>
                <a:buNone/>
              </a:pPr>
              <a:t>5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5123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124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42405243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B2E3F0-BF05-47D5-9FA4-81440C819556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2150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150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65375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5E8533-3546-467E-9232-C0D606AAC743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80374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55E8533-3546-467E-9232-C0D606AAC743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7212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4965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8CEE425-7038-466D-A61C-B432CD89C58A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271271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48CEE425-7038-466D-A61C-B432CD89C58A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252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38528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>
              <a:lnSpc>
                <a:spcPct val="95000"/>
              </a:lnSpc>
              <a:buClrTx/>
              <a:buFontTx/>
              <a:buNone/>
            </a:pPr>
            <a:fld id="{B9C83AF2-74BB-40D0-BD7C-2509A4E0A653}" type="slidenum">
              <a:rPr lang="ru-RU" altLang="ru-RU">
                <a:solidFill>
                  <a:srgbClr val="000000"/>
                </a:solidFill>
                <a:latin typeface="Times New Roman" panose="02020603050405020304" pitchFamily="18" charset="0"/>
              </a:rPr>
              <a:pPr>
                <a:lnSpc>
                  <a:spcPct val="95000"/>
                </a:lnSpc>
                <a:buClrTx/>
                <a:buFontTx/>
                <a:buNone/>
              </a:pPr>
              <a:t>11</a:t>
            </a:fld>
            <a:endParaRPr lang="ru-RU" altLang="ru-RU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59" name="Rectangle 1"/>
          <p:cNvSpPr txBox="1">
            <a:spLocks noChangeArrowheads="1" noTextEdi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60" name="Rectangle 2"/>
          <p:cNvSpPr txBox="1">
            <a:spLocks noChangeArrowheads="1"/>
          </p:cNvSpPr>
          <p:nvPr>
            <p:ph type="body" idx="1"/>
          </p:nvPr>
        </p:nvSpPr>
        <p:spPr>
          <a:xfrm>
            <a:off x="755650" y="5078413"/>
            <a:ext cx="6043613" cy="4806950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smtClean="0"/>
          </a:p>
        </p:txBody>
      </p:sp>
    </p:spTree>
    <p:extLst>
      <p:ext uri="{BB962C8B-B14F-4D97-AF65-F5344CB8AC3E}">
        <p14:creationId xmlns:p14="http://schemas.microsoft.com/office/powerpoint/2010/main" val="1991313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7E2E38-F3BB-42BC-88AC-BC16CE021B1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07337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294ED1-2430-4AA7-A35C-A53E6CCA328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247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122363"/>
            <a:ext cx="2055812" cy="50022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22363"/>
            <a:ext cx="6015038" cy="50022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80096-9681-4873-95BF-6AF39620A7E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65338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122363"/>
            <a:ext cx="6851650" cy="23812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514834-80CC-4F81-B07C-3C925B1D4F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2348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A154D-5FE5-4D53-B621-61BA078CA6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6533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B3BA5-9037-403E-80E1-00A610525E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4472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89545C-0683-49FF-AD02-A218D3B7354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9384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DA140B-D80E-4B27-8C4C-A95BCEF2B92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15680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2CCA8-5B4C-4278-B6DD-DA8A6BDB44A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9253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C29E88-7D0E-4A4F-B06E-FF40B73C875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09537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5B119-4AD6-4F76-A453-A1A384E6AB2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705735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B437E-5E21-41B8-A938-DD5830CD49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6825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1122363"/>
            <a:ext cx="68516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Для правки текста заголовка щелкните мышью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28650" y="6356350"/>
            <a:ext cx="20510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r>
              <a:rPr lang="ru-RU" altLang="ru-RU"/>
              <a:t>1.12.16</a:t>
            </a: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028950" y="6356350"/>
            <a:ext cx="3086100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1"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457950" y="6356350"/>
            <a:ext cx="205105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5000" rIns="90000" bIns="45000" numCol="1" anchor="t" anchorCtr="0" compatLnSpc="1">
            <a:prstTxWarp prst="textNoShape">
              <a:avLst/>
            </a:prstTxWarp>
          </a:bodyPr>
          <a:lstStyle>
            <a:lvl1pPr eaLnBrk="1">
              <a:lnSpc>
                <a:spcPct val="93000"/>
              </a:lnSpc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mtClean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50FF17ED-0D6E-49C6-81C0-D62BB15C61B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124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Для правки структуры щелкните мышью</a:t>
            </a:r>
          </a:p>
          <a:p>
            <a:pPr lvl="1"/>
            <a:r>
              <a:rPr lang="ru-RU" altLang="ru-RU" smtClean="0"/>
              <a:t>Второй уровень структуры</a:t>
            </a:r>
          </a:p>
          <a:p>
            <a:pPr lvl="2"/>
            <a:r>
              <a:rPr lang="ru-RU" altLang="ru-RU" smtClean="0"/>
              <a:t>Третий уровень структуры</a:t>
            </a:r>
          </a:p>
          <a:p>
            <a:pPr lvl="3"/>
            <a:r>
              <a:rPr lang="ru-RU" altLang="ru-RU" smtClean="0"/>
              <a:t>Четвертый уровень структуры</a:t>
            </a:r>
          </a:p>
          <a:p>
            <a:pPr lvl="4"/>
            <a:r>
              <a:rPr lang="ru-RU" altLang="ru-RU" smtClean="0"/>
              <a:t>Пятый уровень структуры</a:t>
            </a:r>
          </a:p>
          <a:p>
            <a:pPr lvl="4"/>
            <a:r>
              <a:rPr lang="ru-RU" altLang="ru-RU" smtClean="0"/>
              <a:t>Шестой уровень структуры</a:t>
            </a:r>
          </a:p>
          <a:p>
            <a:pPr lvl="4"/>
            <a:r>
              <a:rPr lang="ru-RU" altLang="ru-RU" smtClean="0"/>
              <a:t>Седьмой уровень структуры</a:t>
            </a:r>
          </a:p>
          <a:p>
            <a:pPr lvl="4"/>
            <a:r>
              <a:rPr lang="ru-RU" altLang="ru-RU" smtClean="0"/>
              <a:t>Восьмой уровень структуры</a:t>
            </a:r>
          </a:p>
          <a:p>
            <a:pPr lvl="4"/>
            <a:r>
              <a:rPr lang="ru-RU" altLang="ru-RU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/>
  <p:txStyles>
    <p:titleStyle>
      <a:lvl1pPr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kern="1200">
          <a:solidFill>
            <a:srgbClr val="000000"/>
          </a:solidFill>
          <a:latin typeface="+mj-lt"/>
          <a:ea typeface="+mj-ea"/>
          <a:cs typeface="+mj-cs"/>
        </a:defRPr>
      </a:lvl1pPr>
      <a:lvl2pPr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2pPr>
      <a:lvl3pPr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3pPr>
      <a:lvl4pPr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4pPr>
      <a:lvl5pPr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5pPr>
      <a:lvl6pPr marL="2514600" indent="-228600"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6pPr>
      <a:lvl7pPr marL="2971800" indent="-228600"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7pPr>
      <a:lvl8pPr marL="3429000" indent="-228600"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8pPr>
      <a:lvl9pPr marL="3886200" indent="-228600" algn="l" defTabSz="449263" rtl="0" eaLnBrk="1" fontAlgn="base" hangingPunct="1">
        <a:lnSpc>
          <a:spcPct val="92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>
          <a:solidFill>
            <a:srgbClr val="000000"/>
          </a:solidFill>
          <a:latin typeface="Calibri" panose="020F0502020204030204" pitchFamily="34" charset="0"/>
          <a:ea typeface="SimSun" panose="02010600030101010101" pitchFamily="2" charset="-122"/>
        </a:defRPr>
      </a:lvl9pPr>
    </p:titleStyle>
    <p:bodyStyle>
      <a:lvl1pPr marL="342900" indent="-342900" algn="l" defTabSz="449263" rtl="0" eaLnBrk="1" fontAlgn="base" hangingPunct="1">
        <a:lnSpc>
          <a:spcPct val="92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21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lnSpc>
          <a:spcPct val="92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15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1" fontAlgn="base" hangingPunct="1">
        <a:lnSpc>
          <a:spcPct val="92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1" fontAlgn="base" hangingPunct="1">
        <a:lnSpc>
          <a:spcPct val="92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14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1" fontAlgn="base" hangingPunct="1">
        <a:lnSpc>
          <a:spcPct val="92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9552" y="260648"/>
            <a:ext cx="8424935" cy="1944216"/>
          </a:xfrm>
        </p:spPr>
        <p:txBody>
          <a:bodyPr/>
          <a:lstStyle/>
          <a:p>
            <a:pPr algn="ctr"/>
            <a:r>
              <a:rPr lang="ru-RU" altLang="ru-RU" sz="6000" b="1" dirty="0" smtClean="0"/>
              <a:t>Музыкальные образы в музыке Ф. Шуберта</a:t>
            </a:r>
            <a:endParaRPr lang="ru-RU" altLang="ru-RU" sz="6000" b="1" dirty="0" smtClean="0"/>
          </a:p>
        </p:txBody>
      </p:sp>
      <p:pic>
        <p:nvPicPr>
          <p:cNvPr id="6" name="Picture 5" descr="Картинки по запросу шуберт лесной цар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58701"/>
            <a:ext cx="7200800" cy="451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171721"/>
            <a:ext cx="7807680" cy="1134720"/>
          </a:xfrm>
          <a:ln/>
        </p:spPr>
        <p:txBody>
          <a:bodyPr vert="horz" wrap="square" lIns="90000" tIns="35202" rIns="90000" bIns="45000" numCol="1" anchor="b" anchorCtr="0" compatLnSpc="1">
            <a:prstTxWarp prst="textNoShape">
              <a:avLst/>
            </a:prstTxWarp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altLang="ru-RU" sz="4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4400" b="1" i="1" dirty="0" smtClean="0">
                <a:solidFill>
                  <a:srgbClr val="800000"/>
                </a:solidFill>
              </a:rPr>
              <a:t> </a:t>
            </a:r>
            <a:r>
              <a:rPr lang="ru-RU" altLang="ru-RU" sz="6600" b="1" i="1" dirty="0" smtClean="0">
                <a:solidFill>
                  <a:srgbClr val="800000"/>
                </a:solidFill>
              </a:rPr>
              <a:t>Стихи И.-В. Гёте</a:t>
            </a:r>
            <a:endParaRPr lang="ru-RU" altLang="ru-RU" sz="6600" b="1" dirty="0"/>
          </a:p>
        </p:txBody>
      </p:sp>
      <p:pic>
        <p:nvPicPr>
          <p:cNvPr id="4" name="Picture 7" descr="Картинки по запросу гёте  лесной цар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32337"/>
            <a:ext cx="7544679" cy="52189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6252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323850" y="1412776"/>
            <a:ext cx="8496622" cy="48593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308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4400" b="1" u="sng" dirty="0" smtClean="0">
                <a:solidFill>
                  <a:srgbClr val="000000"/>
                </a:solidFill>
              </a:rPr>
              <a:t>Классификация</a:t>
            </a:r>
            <a:r>
              <a:rPr lang="ru-RU" altLang="ru-RU" sz="4400" b="1" dirty="0" smtClean="0">
                <a:solidFill>
                  <a:srgbClr val="000000"/>
                </a:solidFill>
              </a:rPr>
              <a:t> музыкального образа: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i="1" dirty="0">
                <a:solidFill>
                  <a:srgbClr val="800000"/>
                </a:solidFill>
              </a:rPr>
              <a:t>о</a:t>
            </a:r>
            <a:r>
              <a:rPr lang="ru-RU" altLang="ru-RU" sz="4400" b="1" i="1" dirty="0" smtClean="0">
                <a:solidFill>
                  <a:srgbClr val="800000"/>
                </a:solidFill>
              </a:rPr>
              <a:t>браз действия</a:t>
            </a:r>
            <a:r>
              <a:rPr lang="ru-RU" altLang="ru-RU" sz="4400" b="1" dirty="0" smtClean="0">
                <a:solidFill>
                  <a:srgbClr val="800000"/>
                </a:solidFill>
              </a:rPr>
              <a:t/>
            </a:r>
            <a:br>
              <a:rPr lang="ru-RU" altLang="ru-RU" sz="4400" b="1" dirty="0" smtClean="0">
                <a:solidFill>
                  <a:srgbClr val="800000"/>
                </a:solidFill>
              </a:rPr>
            </a:br>
            <a:endParaRPr lang="ru-RU" altLang="ru-RU" sz="4400" b="1" dirty="0" smtClean="0">
              <a:solidFill>
                <a:srgbClr val="800000"/>
              </a:solidFill>
            </a:endParaRPr>
          </a:p>
          <a:p>
            <a:pPr algn="ctr" eaLnBrk="1">
              <a:buClrTx/>
              <a:buFontTx/>
              <a:buNone/>
            </a:pPr>
            <a:r>
              <a:rPr lang="ru-RU" altLang="ru-RU" sz="4400" b="1" u="sng" dirty="0" smtClean="0">
                <a:solidFill>
                  <a:srgbClr val="000000"/>
                </a:solidFill>
              </a:rPr>
              <a:t>Тематика</a:t>
            </a:r>
            <a:r>
              <a:rPr lang="ru-RU" altLang="ru-RU" sz="4400" b="1" dirty="0" smtClean="0">
                <a:solidFill>
                  <a:srgbClr val="000000"/>
                </a:solidFill>
              </a:rPr>
              <a:t> музыкального образа: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i="1" dirty="0">
                <a:solidFill>
                  <a:srgbClr val="800000"/>
                </a:solidFill>
              </a:rPr>
              <a:t>о</a:t>
            </a:r>
            <a:r>
              <a:rPr lang="ru-RU" altLang="ru-RU" sz="4400" b="1" i="1" dirty="0" smtClean="0">
                <a:solidFill>
                  <a:srgbClr val="800000"/>
                </a:solidFill>
              </a:rPr>
              <a:t>браз смерти</a:t>
            </a:r>
            <a:endParaRPr lang="ru-RU" altLang="ru-RU" sz="4400" b="1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69925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71721"/>
            <a:ext cx="8820472" cy="1134720"/>
          </a:xfrm>
          <a:ln/>
        </p:spPr>
        <p:txBody>
          <a:bodyPr vert="horz" wrap="square" lIns="90000" tIns="35202" rIns="90000" bIns="45000" numCol="1" anchor="b" anchorCtr="0" compatLnSpc="1">
            <a:prstTxWarp prst="textNoShape">
              <a:avLst/>
            </a:prstTxWarp>
          </a:bodyPr>
          <a:lstStyle/>
          <a:p>
            <a:pPr algn="ctr">
              <a:buClrTx/>
            </a:pPr>
            <a:r>
              <a:rPr lang="ru-RU" altLang="ru-RU" sz="3600" b="1" i="1" dirty="0" smtClean="0">
                <a:solidFill>
                  <a:schemeClr val="tx1"/>
                </a:solidFill>
              </a:rPr>
              <a:t>«Дитя, я пленился твоей красотой:</a:t>
            </a:r>
            <a:br>
              <a:rPr lang="ru-RU" altLang="ru-RU" sz="3600" b="1" i="1" dirty="0" smtClean="0">
                <a:solidFill>
                  <a:schemeClr val="tx1"/>
                </a:solidFill>
              </a:rPr>
            </a:br>
            <a:r>
              <a:rPr lang="ru-RU" altLang="ru-RU" sz="3600" b="1" i="1" dirty="0" smtClean="0">
                <a:solidFill>
                  <a:schemeClr val="tx1"/>
                </a:solidFill>
              </a:rPr>
              <a:t>Неволей иль волей, а будешь ты мой!»</a:t>
            </a:r>
            <a:endParaRPr lang="ru-RU" altLang="ru-RU" sz="3600" b="1" i="1" dirty="0">
              <a:solidFill>
                <a:schemeClr val="tx1"/>
              </a:solidFill>
            </a:endParaRPr>
          </a:p>
        </p:txBody>
      </p:sp>
      <p:pic>
        <p:nvPicPr>
          <p:cNvPr id="72706" name="Picture 2" descr="Картинки по запросу кошкин лесной цар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556792"/>
            <a:ext cx="6299497" cy="507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64649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1"/>
          <p:cNvSpPr txBox="1">
            <a:spLocks noChangeArrowheads="1"/>
          </p:cNvSpPr>
          <p:nvPr/>
        </p:nvSpPr>
        <p:spPr bwMode="auto">
          <a:xfrm>
            <a:off x="323850" y="692696"/>
            <a:ext cx="8496622" cy="590465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7308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4400" b="1" dirty="0" smtClean="0">
                <a:solidFill>
                  <a:srgbClr val="000000"/>
                </a:solidFill>
              </a:rPr>
              <a:t>Характер музыкального образа: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i="1" dirty="0">
                <a:solidFill>
                  <a:srgbClr val="800000"/>
                </a:solidFill>
              </a:rPr>
              <a:t>д</a:t>
            </a:r>
            <a:r>
              <a:rPr lang="ru-RU" altLang="ru-RU" sz="4400" b="1" i="1" dirty="0" smtClean="0">
                <a:solidFill>
                  <a:srgbClr val="800000"/>
                </a:solidFill>
              </a:rPr>
              <a:t>раматический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dirty="0" smtClean="0">
                <a:solidFill>
                  <a:srgbClr val="000000"/>
                </a:solidFill>
              </a:rPr>
              <a:t>Развитие музыкального образа: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i="1" u="sng" dirty="0">
                <a:solidFill>
                  <a:srgbClr val="800000"/>
                </a:solidFill>
              </a:rPr>
              <a:t>д</a:t>
            </a:r>
            <a:r>
              <a:rPr lang="ru-RU" altLang="ru-RU" sz="4400" b="1" i="1" u="sng" dirty="0" smtClean="0">
                <a:solidFill>
                  <a:srgbClr val="800000"/>
                </a:solidFill>
              </a:rPr>
              <a:t>инамическое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i="1" u="sng" dirty="0" smtClean="0">
                <a:solidFill>
                  <a:srgbClr val="800000"/>
                </a:solidFill>
              </a:rPr>
              <a:t>статическое</a:t>
            </a:r>
          </a:p>
          <a:p>
            <a:pPr algn="ctr" eaLnBrk="1">
              <a:buClrTx/>
              <a:buFontTx/>
              <a:buNone/>
            </a:pPr>
            <a:r>
              <a:rPr lang="ru-RU" altLang="ru-RU" sz="4400" b="1" dirty="0" smtClean="0">
                <a:solidFill>
                  <a:srgbClr val="000000"/>
                </a:solidFill>
              </a:rPr>
              <a:t> </a:t>
            </a:r>
            <a:r>
              <a:rPr lang="ru-RU" altLang="ru-RU" sz="4000" b="1" dirty="0" smtClean="0">
                <a:solidFill>
                  <a:srgbClr val="000000"/>
                </a:solidFill>
              </a:rPr>
              <a:t>(непрерывный бег коня)</a:t>
            </a:r>
          </a:p>
          <a:p>
            <a:pPr algn="ctr" eaLnBrk="1">
              <a:buClrTx/>
              <a:buFontTx/>
              <a:buNone/>
            </a:pPr>
            <a:endParaRPr lang="ru-RU" altLang="ru-RU" sz="4400" b="1" i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834362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27584" y="260648"/>
            <a:ext cx="8316416" cy="1584176"/>
          </a:xfrm>
        </p:spPr>
        <p:txBody>
          <a:bodyPr/>
          <a:lstStyle/>
          <a:p>
            <a:pPr algn="ctr"/>
            <a:r>
              <a:rPr lang="ru-RU" altLang="ru-RU" sz="5400" b="1" dirty="0" smtClean="0">
                <a:latin typeface="Calibri" panose="020F0502020204030204" pitchFamily="34" charset="0"/>
              </a:rPr>
              <a:t>Франц Шуберт (1797-1828)</a:t>
            </a:r>
            <a:br>
              <a:rPr lang="ru-RU" altLang="ru-RU" sz="5400" b="1" dirty="0" smtClean="0">
                <a:latin typeface="Calibri" panose="020F0502020204030204" pitchFamily="34" charset="0"/>
              </a:rPr>
            </a:br>
            <a:r>
              <a:rPr lang="ru-RU" altLang="ru-RU" sz="5400" b="1" dirty="0" smtClean="0">
                <a:latin typeface="Calibri" panose="020F0502020204030204" pitchFamily="34" charset="0"/>
              </a:rPr>
              <a:t>австрийский композитор</a:t>
            </a:r>
            <a:endParaRPr lang="ru-RU" altLang="ru-RU" sz="5400" b="1" dirty="0" smtClean="0">
              <a:latin typeface="Calibri" panose="020F050202020403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1" y="1825144"/>
            <a:ext cx="4824536" cy="4979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012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179512" y="1700808"/>
            <a:ext cx="864063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028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4800" b="1" dirty="0" smtClean="0">
                <a:solidFill>
                  <a:srgbClr val="800000"/>
                </a:solidFill>
              </a:rPr>
              <a:t>Создал новый тип песен.</a:t>
            </a:r>
          </a:p>
          <a:p>
            <a:pPr algn="ctr" eaLnBrk="1">
              <a:buClrTx/>
              <a:buFontTx/>
              <a:buNone/>
            </a:pPr>
            <a:r>
              <a:rPr lang="ru-RU" altLang="ru-RU" sz="4800" b="1" dirty="0" smtClean="0">
                <a:solidFill>
                  <a:srgbClr val="000000"/>
                </a:solidFill>
              </a:rPr>
              <a:t>В песнях Шуберта</a:t>
            </a:r>
          </a:p>
          <a:p>
            <a:pPr algn="ctr" eaLnBrk="1">
              <a:buClrTx/>
              <a:buFontTx/>
              <a:buNone/>
            </a:pPr>
            <a:r>
              <a:rPr lang="ru-RU" altLang="ru-RU" sz="4800" b="1" dirty="0" smtClean="0">
                <a:solidFill>
                  <a:srgbClr val="000000"/>
                </a:solidFill>
              </a:rPr>
              <a:t> (около 600) представлены стихотворения </a:t>
            </a:r>
          </a:p>
          <a:p>
            <a:pPr algn="ctr" eaLnBrk="1">
              <a:buClrTx/>
              <a:buFontTx/>
              <a:buNone/>
            </a:pPr>
            <a:r>
              <a:rPr lang="ru-RU" altLang="ru-RU" sz="4800" b="1" dirty="0" smtClean="0">
                <a:solidFill>
                  <a:srgbClr val="000000"/>
                </a:solidFill>
              </a:rPr>
              <a:t>около 100 поэтов.</a:t>
            </a:r>
          </a:p>
        </p:txBody>
      </p:sp>
    </p:spTree>
    <p:extLst>
      <p:ext uri="{BB962C8B-B14F-4D97-AF65-F5344CB8AC3E}">
        <p14:creationId xmlns:p14="http://schemas.microsoft.com/office/powerpoint/2010/main" val="2620604925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"/>
          <p:cNvSpPr txBox="1">
            <a:spLocks noChangeArrowheads="1"/>
          </p:cNvSpPr>
          <p:nvPr/>
        </p:nvSpPr>
        <p:spPr bwMode="auto">
          <a:xfrm>
            <a:off x="539750" y="1439863"/>
            <a:ext cx="82804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8028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>
              <a:buClrTx/>
              <a:buFontTx/>
              <a:buNone/>
            </a:pPr>
            <a:endParaRPr lang="ru-RU" altLang="ru-RU" sz="4800" b="1" dirty="0">
              <a:solidFill>
                <a:srgbClr val="00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57300" y="365125"/>
            <a:ext cx="6483052" cy="1325563"/>
          </a:xfrm>
          <a:ln>
            <a:noFill/>
          </a:ln>
        </p:spPr>
        <p:txBody>
          <a:bodyPr/>
          <a:lstStyle/>
          <a:p>
            <a:pPr algn="ctr"/>
            <a:r>
              <a:rPr lang="ru-RU" sz="7200" b="1" u="sng" dirty="0" smtClean="0"/>
              <a:t>Баллада</a:t>
            </a:r>
            <a:endParaRPr lang="ru-RU" sz="7200" b="1" u="sng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215900" y="2505075"/>
            <a:ext cx="6516340" cy="3684588"/>
          </a:xfrm>
          <a:noFill/>
          <a:ln>
            <a:noFill/>
          </a:ln>
          <a:effectLst/>
        </p:spPr>
        <p:txBody>
          <a:bodyPr/>
          <a:lstStyle/>
          <a:p>
            <a:r>
              <a:rPr lang="ru-RU" sz="5400" b="1" dirty="0"/>
              <a:t>с</a:t>
            </a:r>
            <a:r>
              <a:rPr lang="ru-RU" sz="5400" b="1" dirty="0" smtClean="0"/>
              <a:t>казание</a:t>
            </a:r>
          </a:p>
          <a:p>
            <a:endParaRPr lang="ru-RU" sz="5400" b="1" dirty="0" smtClean="0"/>
          </a:p>
          <a:p>
            <a:r>
              <a:rPr lang="ru-RU" sz="5400" b="1" dirty="0" smtClean="0"/>
              <a:t>            исторический</a:t>
            </a:r>
          </a:p>
          <a:p>
            <a:r>
              <a:rPr lang="ru-RU" sz="5400" b="1" dirty="0"/>
              <a:t> </a:t>
            </a:r>
            <a:r>
              <a:rPr lang="ru-RU" sz="5400" b="1" dirty="0" smtClean="0"/>
              <a:t>                  сюжет</a:t>
            </a:r>
            <a:endParaRPr lang="ru-RU" sz="54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294967295"/>
          </p:nvPr>
        </p:nvSpPr>
        <p:spPr>
          <a:xfrm>
            <a:off x="4716017" y="2505075"/>
            <a:ext cx="4041080" cy="3684588"/>
          </a:xfrm>
        </p:spPr>
        <p:txBody>
          <a:bodyPr/>
          <a:lstStyle/>
          <a:p>
            <a:pPr algn="ctr"/>
            <a:r>
              <a:rPr lang="ru-RU" sz="5400" b="1" dirty="0"/>
              <a:t>п</a:t>
            </a:r>
            <a:r>
              <a:rPr lang="ru-RU" sz="5400" b="1" dirty="0" smtClean="0"/>
              <a:t>редание</a:t>
            </a:r>
          </a:p>
          <a:p>
            <a:endParaRPr lang="ru-RU" sz="5400" b="1" dirty="0"/>
          </a:p>
        </p:txBody>
      </p:sp>
      <p:cxnSp>
        <p:nvCxnSpPr>
          <p:cNvPr id="11" name="Прямая со стрелкой 10"/>
          <p:cNvCxnSpPr/>
          <p:nvPr/>
        </p:nvCxnSpPr>
        <p:spPr bwMode="auto">
          <a:xfrm flipH="1">
            <a:off x="2564607" y="1681163"/>
            <a:ext cx="639241" cy="823912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Прямая со стрелкой 12"/>
          <p:cNvCxnSpPr/>
          <p:nvPr/>
        </p:nvCxnSpPr>
        <p:spPr bwMode="auto">
          <a:xfrm>
            <a:off x="5724128" y="1690688"/>
            <a:ext cx="720080" cy="814387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Прямая со стрелкой 15"/>
          <p:cNvCxnSpPr/>
          <p:nvPr/>
        </p:nvCxnSpPr>
        <p:spPr bwMode="auto">
          <a:xfrm>
            <a:off x="4498975" y="1690688"/>
            <a:ext cx="0" cy="2602408"/>
          </a:xfrm>
          <a:prstGeom prst="straightConnector1">
            <a:avLst/>
          </a:prstGeom>
          <a:solidFill>
            <a:srgbClr val="00B8FF"/>
          </a:solidFill>
          <a:ln w="76200" cap="flat" cmpd="sng" algn="ctr">
            <a:solidFill>
              <a:srgbClr val="8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65026623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"/>
          <p:cNvSpPr txBox="1">
            <a:spLocks noChangeArrowheads="1"/>
          </p:cNvSpPr>
          <p:nvPr/>
        </p:nvSpPr>
        <p:spPr bwMode="auto">
          <a:xfrm>
            <a:off x="179388" y="1125538"/>
            <a:ext cx="8713787" cy="5040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60840" rIns="90000" bIns="45000"/>
          <a:lstStyle>
            <a:lvl1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lnSpc>
                <a:spcPct val="93000"/>
              </a:lnSpc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eaLnBrk="1">
              <a:buClrTx/>
              <a:buFontTx/>
              <a:buNone/>
            </a:pPr>
            <a:r>
              <a:rPr lang="ru-RU" altLang="ru-RU" sz="5400" b="1" u="sng" dirty="0" smtClean="0">
                <a:solidFill>
                  <a:srgbClr val="000000"/>
                </a:solidFill>
              </a:rPr>
              <a:t>Задание:</a:t>
            </a:r>
            <a:r>
              <a:rPr lang="ru-RU" altLang="ru-RU" sz="5400" b="1" dirty="0" smtClean="0">
                <a:solidFill>
                  <a:srgbClr val="000000"/>
                </a:solidFill>
              </a:rPr>
              <a:t> послушайте песню – балладу </a:t>
            </a:r>
          </a:p>
          <a:p>
            <a:pPr algn="ctr" eaLnBrk="1">
              <a:buClrTx/>
              <a:buFontTx/>
              <a:buNone/>
            </a:pPr>
            <a:r>
              <a:rPr lang="ru-RU" altLang="ru-RU" sz="5400" b="1" dirty="0" smtClean="0">
                <a:solidFill>
                  <a:srgbClr val="000000"/>
                </a:solidFill>
              </a:rPr>
              <a:t>Ф. Шуберта и определите количество действующих лиц и музыкальных образов.</a:t>
            </a:r>
            <a:endParaRPr lang="ru-RU" altLang="ru-RU" sz="54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456481" y="314281"/>
            <a:ext cx="8228160" cy="577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37717" rIns="0" bIns="0" anchor="ctr"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>
              <a:lnSpc>
                <a:spcPct val="95000"/>
              </a:lnSpc>
            </a:pPr>
            <a:r>
              <a:rPr lang="ru-RU" altLang="ru-RU" sz="5987" b="1" dirty="0">
                <a:cs typeface="Arial" panose="020B0604020202020204" pitchFamily="34" charset="0"/>
              </a:rPr>
              <a:t>4 действующих лица</a:t>
            </a:r>
          </a:p>
          <a:p>
            <a:pPr algn="ctr">
              <a:lnSpc>
                <a:spcPct val="95000"/>
              </a:lnSpc>
            </a:pPr>
            <a:r>
              <a:rPr lang="ru-RU" altLang="ru-RU" sz="5987" b="1" dirty="0">
                <a:cs typeface="Arial" panose="020B0604020202020204" pitchFamily="34" charset="0"/>
              </a:rPr>
              <a:t>5 </a:t>
            </a:r>
            <a:r>
              <a:rPr lang="ru-RU" altLang="ru-RU" sz="5987" b="1" dirty="0" err="1">
                <a:cs typeface="Arial" panose="020B0604020202020204" pitchFamily="34" charset="0"/>
              </a:rPr>
              <a:t>муз.образов</a:t>
            </a:r>
            <a:endParaRPr lang="ru-RU" altLang="ru-RU" sz="5987" b="1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910929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314281"/>
            <a:ext cx="8228160" cy="1062720"/>
          </a:xfrm>
          <a:ln/>
        </p:spPr>
        <p:txBody>
          <a:bodyPr vert="horz" wrap="square" lIns="90000" tIns="48003" rIns="90000" bIns="45000" numCol="1" anchor="b" anchorCtr="0" compatLnSpc="1">
            <a:prstTxWarp prst="textNoShape">
              <a:avLst/>
            </a:prstTxWarp>
          </a:bodyPr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5443" b="1" dirty="0"/>
              <a:t>Действующие лица: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26881" y="1469161"/>
            <a:ext cx="8228160" cy="4443840"/>
          </a:xfrm>
          <a:ln/>
        </p:spPr>
        <p:txBody>
          <a:bodyPr vert="horz" wrap="square" lIns="0" tIns="27430" rIns="0" bIns="0" numCol="1" anchor="ctr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1. Отец — встревоженный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2. Сын — безумно-испуганный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3. Автор — сопереживающий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4. Лесной царь — сладостно-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ru-RU" altLang="ru-RU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завлекательный, а потом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000" b="1" dirty="0">
                <a:latin typeface="Arial" panose="020B0604020202020204" pitchFamily="34" charset="0"/>
                <a:cs typeface="Arial" panose="020B0604020202020204" pitchFamily="34" charset="0"/>
              </a:rPr>
              <a:t>             угрожающий.</a:t>
            </a:r>
          </a:p>
        </p:txBody>
      </p:sp>
    </p:spTree>
    <p:extLst>
      <p:ext uri="{BB962C8B-B14F-4D97-AF65-F5344CB8AC3E}">
        <p14:creationId xmlns:p14="http://schemas.microsoft.com/office/powerpoint/2010/main" val="968670108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56481" y="314281"/>
            <a:ext cx="8228160" cy="1062720"/>
          </a:xfrm>
          <a:ln/>
        </p:spPr>
        <p:txBody>
          <a:bodyPr vert="horz" wrap="square" lIns="90000" tIns="48003" rIns="90000" bIns="45000" numCol="1" anchor="b" anchorCtr="0" compatLnSpc="1">
            <a:prstTxWarp prst="textNoShape">
              <a:avLst/>
            </a:prstTxWarp>
          </a:bodyPr>
          <a:lstStyle/>
          <a:p>
            <a:pPr algn="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5443" b="1" dirty="0" smtClean="0"/>
              <a:t>Музыкальные образы:</a:t>
            </a:r>
            <a:endParaRPr lang="ru-RU" altLang="ru-RU" sz="5443" b="1" dirty="0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345439" y="1469161"/>
            <a:ext cx="8339202" cy="4443840"/>
          </a:xfrm>
          <a:ln/>
        </p:spPr>
        <p:txBody>
          <a:bodyPr vert="horz" wrap="square" lIns="0" tIns="27430" rIns="0" bIns="0" numCol="1" anchor="ctr" anchorCtr="0" compatLnSpc="1">
            <a:prstTxWarp prst="textNoShape">
              <a:avLst/>
            </a:prstTxWarp>
          </a:bodyPr>
          <a:lstStyle/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Отец 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Сын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Автор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altLang="ru-RU" sz="4354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Лесной царь</a:t>
            </a:r>
          </a:p>
          <a:p>
            <a:pPr marL="0" indent="0">
              <a:lnSpc>
                <a:spcPct val="95000"/>
              </a:lnSpc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altLang="ru-RU" sz="4354" b="1" dirty="0" smtClean="0">
                <a:latin typeface="Arial" panose="020B0604020202020204" pitchFamily="34" charset="0"/>
                <a:cs typeface="Arial" panose="020B0604020202020204" pitchFamily="34" charset="0"/>
              </a:rPr>
              <a:t>5. Бег коня (аккомпанемент)</a:t>
            </a:r>
            <a:endParaRPr lang="ru-RU" altLang="ru-RU" sz="4354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08223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115616" y="171721"/>
            <a:ext cx="7807680" cy="1134720"/>
          </a:xfrm>
          <a:ln/>
        </p:spPr>
        <p:txBody>
          <a:bodyPr vert="horz" wrap="square" lIns="90000" tIns="35202" rIns="90000" bIns="45000" numCol="1" anchor="b" anchorCtr="0" compatLnSpc="1">
            <a:prstTxWarp prst="textNoShape">
              <a:avLst/>
            </a:prstTxWarp>
          </a:bodyPr>
          <a:lstStyle/>
          <a:p>
            <a:pPr algn="ctr"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ru-RU" altLang="ru-RU" sz="4400" b="1" dirty="0" smtClean="0">
                <a:solidFill>
                  <a:schemeClr val="tx1"/>
                </a:solidFill>
              </a:rPr>
              <a:t> </a:t>
            </a:r>
            <a:r>
              <a:rPr lang="ru-RU" altLang="ru-RU" sz="4400" b="1" i="1" dirty="0" smtClean="0">
                <a:solidFill>
                  <a:srgbClr val="800000"/>
                </a:solidFill>
              </a:rPr>
              <a:t> </a:t>
            </a:r>
            <a:r>
              <a:rPr lang="ru-RU" altLang="ru-RU" sz="4400" b="1" dirty="0">
                <a:solidFill>
                  <a:schemeClr val="tx1"/>
                </a:solidFill>
              </a:rPr>
              <a:t>Ф. Шуберт песня-баллада «Лесной царь</a:t>
            </a:r>
            <a:r>
              <a:rPr lang="ru-RU" altLang="ru-RU" b="1" dirty="0"/>
              <a:t>»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00" y="1306441"/>
            <a:ext cx="8000640" cy="555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01665106"/>
      </p:ext>
    </p:extLst>
  </p:cSld>
  <p:clrMapOvr>
    <a:masterClrMapping/>
  </p:clrMapOvr>
  <p:transition spd="med"/>
  <p:timing>
    <p:tnLst>
      <p:par>
        <p:cTn id="1" dur="indefinite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SimSun"/>
        <a:cs typeface=""/>
      </a:majorFont>
      <a:minorFont>
        <a:latin typeface="Calibri"/>
        <a:ea typeface="SimSun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ru-RU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SimSun" panose="02010600030101010101" pitchFamily="2" charset="-122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 прогулке</Template>
  <TotalTime>89</TotalTime>
  <Words>174</Words>
  <Application>Microsoft Office PowerPoint</Application>
  <PresentationFormat>Экран (4:3)</PresentationFormat>
  <Paragraphs>53</Paragraphs>
  <Slides>13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SimSun</vt:lpstr>
      <vt:lpstr>Times New Roman</vt:lpstr>
      <vt:lpstr>Calibri</vt:lpstr>
      <vt:lpstr>Тема Office</vt:lpstr>
      <vt:lpstr>Музыкальные образы в музыке Ф. Шуберта</vt:lpstr>
      <vt:lpstr>Франц Шуберт (1797-1828) австрийский композитор</vt:lpstr>
      <vt:lpstr>Презентация PowerPoint</vt:lpstr>
      <vt:lpstr>Баллада</vt:lpstr>
      <vt:lpstr>Презентация PowerPoint</vt:lpstr>
      <vt:lpstr>Презентация PowerPoint</vt:lpstr>
      <vt:lpstr>Действующие лица:</vt:lpstr>
      <vt:lpstr>Музыкальные образы:</vt:lpstr>
      <vt:lpstr>  Ф. Шуберт песня-баллада «Лесной царь»</vt:lpstr>
      <vt:lpstr>  Стихи И.-В. Гёте</vt:lpstr>
      <vt:lpstr>Презентация PowerPoint</vt:lpstr>
      <vt:lpstr>«Дитя, я пленился твоей красотой: Неволей иль волей, а будешь ты мой!»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Музыкальные образы в музыке Ф. Шуберта</dc:title>
  <dc:creator>notebook</dc:creator>
  <cp:lastModifiedBy>notebook</cp:lastModifiedBy>
  <cp:revision>11</cp:revision>
  <cp:lastPrinted>1601-01-01T00:00:00Z</cp:lastPrinted>
  <dcterms:created xsi:type="dcterms:W3CDTF">2020-01-03T06:07:54Z</dcterms:created>
  <dcterms:modified xsi:type="dcterms:W3CDTF">2020-01-03T07:37:13Z</dcterms:modified>
</cp:coreProperties>
</file>