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0" r:id="rId3"/>
    <p:sldId id="285" r:id="rId4"/>
    <p:sldId id="286" r:id="rId5"/>
    <p:sldId id="262" r:id="rId6"/>
    <p:sldId id="268" r:id="rId7"/>
    <p:sldId id="273" r:id="rId8"/>
    <p:sldId id="264" r:id="rId9"/>
    <p:sldId id="265" r:id="rId10"/>
    <p:sldId id="266" r:id="rId11"/>
    <p:sldId id="267" r:id="rId12"/>
    <p:sldId id="269" r:id="rId13"/>
    <p:sldId id="290" r:id="rId14"/>
    <p:sldId id="291" r:id="rId15"/>
    <p:sldId id="289" r:id="rId16"/>
    <p:sldId id="275" r:id="rId17"/>
    <p:sldId id="276" r:id="rId18"/>
    <p:sldId id="277" r:id="rId19"/>
    <p:sldId id="278" r:id="rId20"/>
    <p:sldId id="287" r:id="rId21"/>
    <p:sldId id="288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1BB38-0562-4D67-B36D-5BC50F2CBB0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924B43-0289-4FEC-8BFB-3A2B8274840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CE701-F44D-4B08-993F-F533DCDECC5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26F5E5-3FB9-4F14-85F6-2891232E4B2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71549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C3F761-B214-482D-8586-47039E0D7B1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E323B-47FA-4114-8977-48DCA5C3FB8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C5B01F-51B0-4F18-B8A7-B5859D3A360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3EEA0-7221-482B-AFD1-D4103F855C2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66F288-AC72-445F-9D22-757640BEFCF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78C9D-7945-49B0-870A-A7F10E0B9CEC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EEE11-5EC4-4BF4-80E0-07116A9A349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DF58C6-A53C-4E8A-A082-8B89C125A278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ChangeArrowheads="1"/>
          </p:cNvSpPr>
          <p:nvPr/>
        </p:nvSpPr>
        <p:spPr bwMode="auto">
          <a:xfrm>
            <a:off x="1524000" y="0"/>
            <a:ext cx="76200" cy="6858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228600" y="0"/>
            <a:ext cx="1219200" cy="6858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2053" name="Picture 6" descr="J02341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2286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10"/>
          <p:cNvSpPr>
            <a:spLocks noChangeArrowheads="1"/>
          </p:cNvSpPr>
          <p:nvPr/>
        </p:nvSpPr>
        <p:spPr bwMode="auto">
          <a:xfrm>
            <a:off x="5105400" y="4800600"/>
            <a:ext cx="40386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kern="1200" dirty="0" smtClean="0">
                <a:solidFill>
                  <a:srgbClr val="9BBB59">
                    <a:lumMod val="50000"/>
                  </a:srgbClr>
                </a:solidFill>
                <a:latin typeface="Times New Roman"/>
              </a:rPr>
              <a:t/>
            </a:r>
            <a:br>
              <a:rPr lang="ru-RU" sz="3200" b="1" kern="1200" dirty="0" smtClean="0">
                <a:solidFill>
                  <a:srgbClr val="9BBB59">
                    <a:lumMod val="50000"/>
                  </a:srgbClr>
                </a:solidFill>
                <a:latin typeface="Times New Roman"/>
              </a:rPr>
            </a:br>
            <a:r>
              <a:rPr lang="ru-RU" sz="3200" b="1" kern="1200" dirty="0" smtClean="0">
                <a:solidFill>
                  <a:srgbClr val="9BBB59">
                    <a:lumMod val="50000"/>
                  </a:srgbClr>
                </a:solidFill>
                <a:latin typeface="Times New Roman"/>
              </a:rPr>
              <a:t/>
            </a:r>
            <a:br>
              <a:rPr lang="ru-RU" sz="3200" b="1" kern="1200" dirty="0" smtClean="0">
                <a:solidFill>
                  <a:srgbClr val="9BBB59">
                    <a:lumMod val="50000"/>
                  </a:srgbClr>
                </a:solidFill>
                <a:latin typeface="Times New Roman"/>
              </a:rPr>
            </a:br>
            <a:r>
              <a:rPr lang="ru-RU" sz="3200" kern="1200" dirty="0" smtClean="0">
                <a:solidFill>
                  <a:srgbClr val="002060"/>
                </a:solidFill>
                <a:latin typeface="Arial Unicode MS"/>
              </a:rPr>
              <a:t/>
            </a:r>
            <a:br>
              <a:rPr lang="ru-RU" sz="3200" kern="1200" dirty="0" smtClean="0">
                <a:solidFill>
                  <a:srgbClr val="002060"/>
                </a:solidFill>
                <a:latin typeface="Arial Unicode MS"/>
              </a:rPr>
            </a:br>
            <a:r>
              <a:rPr lang="ru-RU" sz="3200" kern="1200" dirty="0" smtClean="0">
                <a:solidFill>
                  <a:srgbClr val="002060"/>
                </a:solidFill>
                <a:latin typeface="Arial Unicode MS"/>
              </a:rPr>
              <a:t>		</a:t>
            </a:r>
            <a:r>
              <a:rPr lang="ru-RU" sz="4000" b="1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</a:rPr>
              <a:t>О значении </a:t>
            </a:r>
            <a:r>
              <a:rPr lang="ru-RU" sz="4000" b="1" dirty="0">
                <a:solidFill>
                  <a:srgbClr val="002060"/>
                </a:solidFill>
                <a:latin typeface="Times New Roman"/>
              </a:rPr>
              <a:t>домашнего 	задания в учебной 	деятельности школьника</a:t>
            </a:r>
            <a:r>
              <a:rPr lang="ru-RU" sz="4000" kern="1200" dirty="0" smtClean="0">
                <a:solidFill>
                  <a:srgbClr val="9BBB59">
                    <a:lumMod val="50000"/>
                  </a:srgbClr>
                </a:solidFill>
                <a:latin typeface="Arial Unicode MS"/>
              </a:rPr>
              <a:t/>
            </a:r>
            <a:br>
              <a:rPr lang="ru-RU" sz="4000" kern="1200" dirty="0" smtClean="0">
                <a:solidFill>
                  <a:srgbClr val="9BBB59">
                    <a:lumMod val="50000"/>
                  </a:srgbClr>
                </a:solidFill>
                <a:latin typeface="Arial Unicode M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351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513376"/>
            <a:ext cx="7408333" cy="313407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 содержание домашнего задания меняется по сравнению с начальной школой. В начальной школе оно в большей степени было направлено на отработку репродуктивных умений учащихся (умение писать, читать, считать). На среднем этапе обучения, домашнее задание направлено на развитие способности рассуждать, анализировать, делать самостоятельный вывод.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52728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психологов: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869160"/>
            <a:ext cx="22860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755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2348880"/>
            <a:ext cx="8229600" cy="125253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5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</a:t>
            </a:r>
            <a:r>
              <a:rPr lang="ru-RU" sz="5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элементарное </a:t>
            </a:r>
            <a:r>
              <a:rPr lang="ru-RU" sz="5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– </a:t>
            </a:r>
            <a:b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</a:t>
            </a: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пройденного учебного материала. </a:t>
            </a: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</a:rPr>
              <a:t/>
            </a:r>
            <a:br>
              <a:rPr lang="ru-RU" sz="5400" b="1" dirty="0">
                <a:solidFill>
                  <a:srgbClr val="FF0000"/>
                </a:solidFill>
              </a:rPr>
            </a:b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2860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514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7848872" cy="4608512"/>
          </a:xfrm>
        </p:spPr>
        <p:txBody>
          <a:bodyPr>
            <a:normAutofit fontScale="62500" lnSpcReduction="20000"/>
          </a:bodyPr>
          <a:lstStyle/>
          <a:p>
            <a:endParaRPr lang="ru-RU" sz="4500" b="1" dirty="0" smtClean="0"/>
          </a:p>
          <a:p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волевых усилий ребенка, ответственности и самостоятельности;</a:t>
            </a:r>
          </a:p>
          <a:p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</a:t>
            </a:r>
            <a:r>
              <a:rPr lang="ru-RU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 учебного труда, выраженное в различных способах учебной работы;</a:t>
            </a:r>
          </a:p>
          <a:p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добывать необходимую информацию из различных справочников, пособий, словарей;</a:t>
            </a:r>
          </a:p>
          <a:p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исследовательских умений ученика (сопоставление, сравнение, предположение, построение гипотезы и т. д.).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z="1200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ru-RU" sz="1100" dirty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назначение домашнего задания: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836712"/>
            <a:ext cx="22860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8660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435280" cy="575496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По каким предметам вам тяжело выполнять домашние задания?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никаких проблем – 6 человек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– 4 человека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– 4 человека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 – 3 человека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– 3 человека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– 2 человека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биология – 1 человек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3EEA0-7221-482B-AFD1-D4103F855C2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89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363272" cy="575496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каким предметам вам легко выполнять домашние задания?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 – 6 человек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ИЗО – 6 человек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– 4 человека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–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 – 2 человека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биология – 2 человека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3EEA0-7221-482B-AFD1-D4103F855C2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611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518525" cy="15113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 по подготовке домашних заданий ребёнком: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60575"/>
            <a:ext cx="8147050" cy="43926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endParaRPr lang="ru-RU" sz="2100" dirty="0" smtClean="0"/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Особую важность имеет строго установленное время начала занятий.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постоянное место для занятий, где все необходимые предметы находятся под рукой.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Важное правило – начинать работу немедленно.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перерывов в работе.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школьника должны быть другие обязанности.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Приучение ребёнка к правильному режиму должно сочетаться с вашей самодисциплиной, уважением к ребёнку, доброжелательностью, заинтересованностью, разумной требовательностью.</a:t>
            </a:r>
          </a:p>
          <a:p>
            <a:pPr eaLnBrk="1" hangingPunct="1">
              <a:lnSpc>
                <a:spcPct val="90000"/>
              </a:lnSpc>
            </a:pP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val="3675657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Напутствие от учителя русского языка и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литературы, учителя математики: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93239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«Особенности  выполнения домашних заданий по отдельным 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предметам»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21088"/>
            <a:ext cx="22860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480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842493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помогать ребенку в учебе, чтобы он понял все детали трудного задания и сам мог выполнить аналогичное, подробно объясняя свои действия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/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•</a:t>
            </a:r>
            <a:r>
              <a:rPr lang="ru-RU" sz="2400" b="1" dirty="0"/>
              <a:t>	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играйте с ребенком в развивающие игры, чтобы тренировать его память, внимание и мышление. Разгадывайте кроссворды, головоломки, шарады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Приучайте ребенка к режиму дня, тем самым, развивая его волю и собранность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Помогайте ему стремиться совершенствовать свои способности не только в учебе, но и в других делах. Что касается учебы, то пусть ребенок научится в первую очередь добросовестно выполнять домашнее задание.</a:t>
            </a:r>
          </a:p>
        </p:txBody>
      </p:sp>
    </p:spTree>
    <p:extLst>
      <p:ext uri="{BB962C8B-B14F-4D97-AF65-F5344CB8AC3E}">
        <p14:creationId xmlns:p14="http://schemas.microsoft.com/office/powerpoint/2010/main" val="1876651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11560" y="1916832"/>
            <a:ext cx="8229600" cy="288032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2.Напутствие и памятка от учителей истории,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биологии.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262"/>
            <a:ext cx="2286000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930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«5П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66F288-AC72-445F-9D22-757640BEFCF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420888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1П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просмотри текст (бегло);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2П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придумай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нему вопросы;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ЗП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пометь карандашом самые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важные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места;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4П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перескажи текст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ключевые слова);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5П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просмотри текст повторно.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6672"/>
            <a:ext cx="2286000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574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22860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5996" y="1484784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                          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45996" y="2551837"/>
            <a:ext cx="79864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в школе могут только вдолбить в ребенка все правила, добытые чужим пониманием, но способность правильно пользоваться ими разовьет только домашний самостоятельный труд.</a:t>
            </a:r>
          </a:p>
          <a:p>
            <a:pPr algn="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Иммануил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Кант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299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для родителей:</a:t>
            </a:r>
            <a:b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(отметьте те фразы, которыми вы часто пользуетесь в семье)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2067" y="1591056"/>
            <a:ext cx="7408333" cy="4535107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раз тебе повторять? 2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Посоветуй мне, пожалуйста.  1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знаю, что бы я без тебя делал (а). 1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 кого ты такой 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уродился(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)! 2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у тебя замечательные друзья! 1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кого ты похож(а)! 2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я в твоё время!... 2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нам опора и помощник! 1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 что за друзья у тебя! 2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чём ты только думаешь! 2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ты у меня умница! 1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ты как считаешь, сынок(доченька)? 1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всех дети как дети, а ты? 2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ты у меня сообразительный(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)! 1</a:t>
            </a:r>
          </a:p>
        </p:txBody>
      </p:sp>
    </p:spTree>
    <p:extLst>
      <p:ext uri="{BB962C8B-B14F-4D97-AF65-F5344CB8AC3E}">
        <p14:creationId xmlns:p14="http://schemas.microsoft.com/office/powerpoint/2010/main" val="1971869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результаты: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86800" cy="52863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– 8 баллов.   Живёте душа в душу. Ребёнок любит и уважает вас.</a:t>
            </a:r>
          </a:p>
          <a:p>
            <a:pPr eaLnBrk="1" hangingPunct="1">
              <a:lnSpc>
                <a:spcPct val="80000"/>
              </a:lnSpc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– 10 баллов.   Вы непоследовательны в общении. Ребёнок вас уважает, но не всегда откровенен.</a:t>
            </a:r>
          </a:p>
          <a:p>
            <a:pPr eaLnBrk="1" hangingPunct="1">
              <a:lnSpc>
                <a:spcPct val="80000"/>
              </a:lnSpc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– 12 баллов.   Необходимо быть к ребёнку повнимательнее. Авторитет не заменяет любви.</a:t>
            </a:r>
          </a:p>
          <a:p>
            <a:pPr eaLnBrk="1" hangingPunct="1">
              <a:lnSpc>
                <a:spcPct val="80000"/>
              </a:lnSpc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13 -14 баллов.   Идёте по неровному пути. Существует недоверие между вами и ребёнком. Уделяйте ему больше времени, уважайте его, прислушивайтесь к его мнению.</a:t>
            </a:r>
          </a:p>
        </p:txBody>
      </p:sp>
    </p:spTree>
    <p:extLst>
      <p:ext uri="{BB962C8B-B14F-4D97-AF65-F5344CB8AC3E}">
        <p14:creationId xmlns:p14="http://schemas.microsoft.com/office/powerpoint/2010/main" val="384461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3EEA0-7221-482B-AFD1-D4103F855C2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244334"/>
            <a:ext cx="88338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 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037" y="476672"/>
            <a:ext cx="2286000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293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 ДОМАШНИХ  ЗАДАНИЙ направленные  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закрепление знаний и умений;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систематизацию изученного материала;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умений выполнять такие операции, как анализ, синтез, сравнение, классификация, обобщение;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применение знаний;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проверку знаний и умений;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подготовку к восприятию материала следующего урока.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характера.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243324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 продолжительности  учебных домашних заданий :</a:t>
            </a:r>
          </a:p>
        </p:txBody>
      </p:sp>
      <p:graphicFrame>
        <p:nvGraphicFramePr>
          <p:cNvPr id="8274" name="Group 8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772604128"/>
              </p:ext>
            </p:extLst>
          </p:nvPr>
        </p:nvGraphicFramePr>
        <p:xfrm>
          <a:off x="468313" y="1628775"/>
          <a:ext cx="8461375" cy="3999022"/>
        </p:xfrm>
        <a:graphic>
          <a:graphicData uri="http://schemas.openxmlformats.org/drawingml/2006/table">
            <a:tbl>
              <a:tblPr/>
              <a:tblGrid>
                <a:gridCol w="2820458"/>
                <a:gridCol w="2354781"/>
                <a:gridCol w="3286136"/>
              </a:tblGrid>
              <a:tr h="14380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Продол-ность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занятий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7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– 10 лет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– 4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2 часов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805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10 -11лет</a:t>
                      </a:r>
                      <a:endParaRPr lang="ru-RU" sz="3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3 - 4 часа</a:t>
                      </a:r>
                      <a:endParaRPr lang="ru-RU" sz="3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401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ученики, способности которых ниже среднего уровня, тратят на домашнее задание всего 1 -3 часа в неделю, их результаты соответствуют результатам средних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учащихся.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психологов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987" y="1268760"/>
            <a:ext cx="22860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477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772816"/>
            <a:ext cx="7408333" cy="345069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средние по уровню своих способностей ученики проводят за уроками 3—5 часов в неделю, их успехи становятся такими, как у самых способных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учеников.</a:t>
            </a:r>
            <a:endParaRPr lang="ru-RU" sz="3600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психологов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88147"/>
            <a:ext cx="22860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320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 советуют:  «Особое внимание  необходимо обратить на выполнение домашнего задания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именно в пятом классе.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Почему?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родители!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207" y="548680"/>
            <a:ext cx="22860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07904" y="60212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230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700808"/>
            <a:ext cx="7408333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дети начинают учиться у разных учителей. В каждом предмете есть свои специфические требования к подготовке домашних заданий. Если ученик их не знает, если он их не усвоил, он столкнется с большими трудностями, которые скажутся и на его учебных результатах, и на его физическом и эмоциональном состоянии.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 психологов: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96851"/>
            <a:ext cx="22860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9624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FAB18-0CFF-406C-9871-EF0B1F0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8499" y="260648"/>
            <a:ext cx="8229600" cy="125272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психологов: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282" y="0"/>
            <a:ext cx="2286198" cy="21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8499" y="1196752"/>
            <a:ext cx="846101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изменяется ситуация общения ученика и учителя.  Если в начальной школе ребенок приспосабливается к общению с одним учителем, то на средней ступени обучения его задача становится гораздо сложнее, так как он вступает в контакт с большим количеством взрослых. Этот контакт не всегда и не сразу бывает положительным: ученик иногда  боится лишний раз спросить учителя, скрывает, что у него есть непонятые вопросы, параграфы, темы. Все это приводит к тому, что успеваемость резко падает и результаты учебной деятельности становятся гораздо хуже. </a:t>
            </a:r>
          </a:p>
        </p:txBody>
      </p:sp>
    </p:spTree>
    <p:extLst>
      <p:ext uri="{BB962C8B-B14F-4D97-AF65-F5344CB8AC3E}">
        <p14:creationId xmlns:p14="http://schemas.microsoft.com/office/powerpoint/2010/main" val="417212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315</TotalTime>
  <Words>859</Words>
  <Application>Microsoft Office PowerPoint</Application>
  <PresentationFormat>Экран (4:3)</PresentationFormat>
  <Paragraphs>108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 Unicode MS</vt:lpstr>
      <vt:lpstr>Candara</vt:lpstr>
      <vt:lpstr>Symbol</vt:lpstr>
      <vt:lpstr>Times New Roman</vt:lpstr>
      <vt:lpstr>Wingdings</vt:lpstr>
      <vt:lpstr>Волна</vt:lpstr>
      <vt:lpstr>      О значении домашнего  задания в учебной  деятельности школьника </vt:lpstr>
      <vt:lpstr>Презентация PowerPoint</vt:lpstr>
      <vt:lpstr>ВИДЫ  ДОМАШНИХ  ЗАДАНИЙ направленные  :</vt:lpstr>
      <vt:lpstr>Нормативы  продолжительности  учебных домашних заданий :</vt:lpstr>
      <vt:lpstr>Исследования психологов</vt:lpstr>
      <vt:lpstr>Исследования психологов</vt:lpstr>
      <vt:lpstr>Внимание, родители!</vt:lpstr>
      <vt:lpstr>Выводы  психологов:</vt:lpstr>
      <vt:lpstr>Выводы  психологов:</vt:lpstr>
      <vt:lpstr>Выводы психологов:</vt:lpstr>
      <vt:lpstr>            Самое элементарное  домашнее задание –  это повторение пройденного учебного материала.   </vt:lpstr>
      <vt:lpstr>Главное назначение домашнего задания:</vt:lpstr>
      <vt:lpstr>1 По каким предметам вам тяжело выполнять домашние задания?  никаких проблем – 6 человек русский язык – 4 человека математика – 4 человека экономика – 3 человека история – 3 человека литература – 2 человека биология – 1 человек </vt:lpstr>
      <vt:lpstr>2 По каким предметам вам легко выполнять домашние задания?   экономика – 6 человек  ИЗО – 6 человек математика – 4 человека литература – 3 человека  музыка – 2 человека биология – 2 человека </vt:lpstr>
      <vt:lpstr> Рекомендации родителям по подготовке домашних заданий ребёнком:</vt:lpstr>
      <vt:lpstr>«Особенности  выполнения домашних заданий по отдельным предметам»</vt:lpstr>
      <vt:lpstr>Презентация PowerPoint</vt:lpstr>
      <vt:lpstr>2.Напутствие и памятка от учителей истории,  биологии.</vt:lpstr>
      <vt:lpstr>Метод «5П»</vt:lpstr>
      <vt:lpstr>Тест для родителей: (отметьте те фразы, которыми вы часто пользуетесь в семье)</vt:lpstr>
      <vt:lpstr>Оцените результаты: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Значение домашнего задания в учебной деятельности школьника.   </dc:title>
  <cp:lastModifiedBy>Лена</cp:lastModifiedBy>
  <cp:revision>26</cp:revision>
  <dcterms:modified xsi:type="dcterms:W3CDTF">2017-03-02T13:47:51Z</dcterms:modified>
</cp:coreProperties>
</file>