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41" autoAdjust="0"/>
    <p:restoredTop sz="94660"/>
  </p:normalViewPr>
  <p:slideViewPr>
    <p:cSldViewPr snapToGrid="0">
      <p:cViewPr varScale="1">
        <p:scale>
          <a:sx n="68" d="100"/>
          <a:sy n="68" d="100"/>
        </p:scale>
        <p:origin x="-80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2294F-2593-428D-8751-81C69F58759E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FD9D-FB78-40F2-9F6C-B3D1750A9A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56997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2294F-2593-428D-8751-81C69F58759E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FD9D-FB78-40F2-9F6C-B3D1750A9A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59113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2294F-2593-428D-8751-81C69F58759E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FD9D-FB78-40F2-9F6C-B3D1750A9A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41634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2294F-2593-428D-8751-81C69F58759E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FD9D-FB78-40F2-9F6C-B3D1750A9A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54914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2294F-2593-428D-8751-81C69F58759E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FD9D-FB78-40F2-9F6C-B3D1750A9A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42845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2294F-2593-428D-8751-81C69F58759E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FD9D-FB78-40F2-9F6C-B3D1750A9A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06250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2294F-2593-428D-8751-81C69F58759E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FD9D-FB78-40F2-9F6C-B3D1750A9A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86246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2294F-2593-428D-8751-81C69F58759E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FD9D-FB78-40F2-9F6C-B3D1750A9A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198446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2294F-2593-428D-8751-81C69F58759E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FD9D-FB78-40F2-9F6C-B3D1750A9A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10073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2294F-2593-428D-8751-81C69F58759E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FD9D-FB78-40F2-9F6C-B3D1750A9A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760630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2294F-2593-428D-8751-81C69F58759E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BFD9D-FB78-40F2-9F6C-B3D1750A9A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03843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02294F-2593-428D-8751-81C69F58759E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5BFD9D-FB78-40F2-9F6C-B3D1750A9A8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8626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0000" r="-2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6898" y="633047"/>
            <a:ext cx="4504390" cy="251811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Презентация по экологии 9 класс </a:t>
            </a:r>
            <a:b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</a:b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anose="02010803020104030203" pitchFamily="2" charset="-79"/>
              </a:rPr>
              <a:t>«З</a:t>
            </a: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аконы организации экосистем».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129932" y="4684542"/>
            <a:ext cx="2902843" cy="2047216"/>
          </a:xfrm>
        </p:spPr>
        <p:txBody>
          <a:bodyPr/>
          <a:lstStyle/>
          <a:p>
            <a:r>
              <a:rPr lang="ru-RU" dirty="0" smtClean="0"/>
              <a:t>Осипова Е.Г.</a:t>
            </a:r>
          </a:p>
          <a:p>
            <a:r>
              <a:rPr lang="ru-RU" dirty="0" smtClean="0"/>
              <a:t>Учитель экологии МБОУ СОШ №2</a:t>
            </a:r>
          </a:p>
          <a:p>
            <a:r>
              <a:rPr lang="ru-RU" dirty="0" smtClean="0"/>
              <a:t>г.Петровск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479"/>
            <a:ext cx="4332737" cy="433273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5349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6478"/>
            <a:ext cx="10515600" cy="6523629"/>
          </a:xfrm>
        </p:spPr>
        <p:txBody>
          <a:bodyPr>
            <a:normAutofit/>
          </a:bodyPr>
          <a:lstStyle/>
          <a:p>
            <a:r>
              <a:rPr lang="ru-RU" dirty="0"/>
              <a:t>Таким образом, жизнь на нашей планете осуществляется как постоянный круговорот веществ, поддерживаемый потоком солнечной энергии. Жизнь организуется не только в биоценозы, но и в экосистемы, в которых осуществляется тесная связь между живыми и неживыми компонентами </a:t>
            </a:r>
            <a:r>
              <a:rPr lang="ru-RU" dirty="0" smtClean="0"/>
              <a:t>природы.</a:t>
            </a:r>
          </a:p>
          <a:p>
            <a:r>
              <a:rPr lang="ru-RU" dirty="0" smtClean="0"/>
              <a:t>Разнообразие </a:t>
            </a:r>
            <a:r>
              <a:rPr lang="ru-RU" dirty="0"/>
              <a:t>экосистем на Земле связано как с разнообразием живых организмов, так и условий физической, географической среды. Тундровые, лесные, степные, пустынные или тропические сообщества имеют свои особенности биологических круговоротов и связей с окружающей средой. Водные экосистемы также чрезвычайно различны. Экосистемы отличаются по скорости биологических круговоротов и по общему количеству вовлекаемого в эти циклы вещества.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205" y="5020616"/>
            <a:ext cx="2588669" cy="163949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6309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9307"/>
            <a:ext cx="10515600" cy="5917656"/>
          </a:xfrm>
        </p:spPr>
        <p:txBody>
          <a:bodyPr>
            <a:normAutofit/>
          </a:bodyPr>
          <a:lstStyle/>
          <a:p>
            <a:r>
              <a:rPr lang="ru-RU" dirty="0"/>
              <a:t>Основной принцип устойчивости экосистем — круговорот вещества, поддерживаемый потоком энергии, — по сути дела обеспечивает бесконечное существование жизни на </a:t>
            </a:r>
            <a:r>
              <a:rPr lang="ru-RU" dirty="0" smtClean="0"/>
              <a:t>Земле.</a:t>
            </a:r>
          </a:p>
          <a:p>
            <a:r>
              <a:rPr lang="ru-RU" dirty="0" smtClean="0"/>
              <a:t>По </a:t>
            </a:r>
            <a:r>
              <a:rPr lang="ru-RU" dirty="0"/>
              <a:t>этому принципу могут быть организованы и устойчивые искусственные экосистемы, и производственные технологии, в которых сберегается вода или другие ресурсы. Нарушение согласованной деятельности организмов в биоценозах обычно влечет за собой серьезные изменения круговоротов вещества в экосистемах. Это главная причина таких экологических катастроф, как падение почвенного плодородия, снижение урожая растений, роста и продуктивности животных, постепенное разрушение природной среды.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027" y="5143983"/>
            <a:ext cx="4364654" cy="12352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668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5910" y="272956"/>
            <a:ext cx="11136574" cy="6428096"/>
          </a:xfrm>
        </p:spPr>
        <p:txBody>
          <a:bodyPr>
            <a:normAutofit/>
          </a:bodyPr>
          <a:lstStyle/>
          <a:p>
            <a:r>
              <a:rPr lang="ru-RU" b="1" dirty="0"/>
              <a:t>В биоценозах живые организмы теснейшим образом связаны не только друг с другом, но и с </a:t>
            </a:r>
            <a:r>
              <a:rPr lang="ru-RU" b="1" dirty="0" smtClean="0"/>
              <a:t>неживой </a:t>
            </a:r>
            <a:r>
              <a:rPr lang="ru-RU" b="1" dirty="0"/>
              <a:t>природой. Связь эта выражается через вещество и энергию</a:t>
            </a:r>
            <a:r>
              <a:rPr lang="ru-RU" b="1" dirty="0" smtClean="0"/>
              <a:t>.</a:t>
            </a:r>
          </a:p>
          <a:p>
            <a:endParaRPr lang="ru-RU" b="1" dirty="0" smtClean="0"/>
          </a:p>
          <a:p>
            <a:endParaRPr lang="ru-RU" b="1" dirty="0"/>
          </a:p>
          <a:p>
            <a:endParaRPr lang="ru-RU" b="1" dirty="0" smtClean="0"/>
          </a:p>
          <a:p>
            <a:endParaRPr lang="ru-RU" b="1" dirty="0" smtClean="0"/>
          </a:p>
          <a:p>
            <a:r>
              <a:rPr lang="ru-RU" b="1" dirty="0" smtClean="0"/>
              <a:t>Обмен </a:t>
            </a:r>
            <a:r>
              <a:rPr lang="ru-RU" b="1" dirty="0"/>
              <a:t>веществ, как известно, одно из главных проявлений жизни. Говоря современным языком, организмы представляют собой открытые биологические системы, так как они связаны с окружающей средой постоянным потоком вещества и энергии, проходящим через их тела. </a:t>
            </a:r>
            <a:endParaRPr lang="ru-RU" b="1" dirty="0" smtClean="0"/>
          </a:p>
          <a:p>
            <a:pPr marL="0" indent="0">
              <a:buNone/>
            </a:pPr>
            <a:endParaRPr lang="ru-RU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19" y="1863181"/>
            <a:ext cx="1703411" cy="149782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396" y="2259889"/>
            <a:ext cx="1733265" cy="122711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3793" y="1815493"/>
            <a:ext cx="2089389" cy="167151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7038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2955"/>
            <a:ext cx="4484427" cy="5904008"/>
          </a:xfrm>
        </p:spPr>
        <p:txBody>
          <a:bodyPr/>
          <a:lstStyle/>
          <a:p>
            <a:r>
              <a:rPr lang="ru-RU" dirty="0"/>
              <a:t>Материальная зависимость живых существ от среды была осознана еще в Древней Греции. Философ Гераклит образно выразил это явление в таких словах: «Текут наши тела, как ручьи, и материя постоянно обновляется в них, как вода в потоке». Вещественно-энергетическую связь организма со средой можно </a:t>
            </a:r>
            <a:r>
              <a:rPr lang="ru-RU" dirty="0" smtClean="0"/>
              <a:t>измерить.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9857" y="272955"/>
            <a:ext cx="4597883" cy="63072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68247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0376" y="106225"/>
            <a:ext cx="10998958" cy="5939733"/>
          </a:xfrm>
        </p:spPr>
        <p:txBody>
          <a:bodyPr>
            <a:normAutofit/>
          </a:bodyPr>
          <a:lstStyle/>
          <a:p>
            <a:r>
              <a:rPr lang="ru-RU" dirty="0"/>
              <a:t>Поступление пищи, воды, кислорода в живые организмы — это потоки вещества из окружающей среды. Пища содержит энергию, необходимую для работы клеток и органов. Растения напрямую усваивают энергию солнечного света, запасают ее в химических связях органических соединений, а затем она перераспределяется через пищевые отношения в биоценозах.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5092" y="2759408"/>
            <a:ext cx="7184492" cy="3764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588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9709" y="131939"/>
            <a:ext cx="4184178" cy="6582759"/>
          </a:xfrm>
        </p:spPr>
        <p:txBody>
          <a:bodyPr>
            <a:noAutofit/>
          </a:bodyPr>
          <a:lstStyle/>
          <a:p>
            <a:r>
              <a:rPr lang="ru-RU" sz="2200" b="1" dirty="0"/>
              <a:t>Потоки вещества и энергии через живые организмы в процессах обмена веществ чрезвычайно велики. Человек, например, за свою жизнь потребляет десятки тонн еды и питья, а через легкие — многие миллионы литров воздуха. </a:t>
            </a:r>
            <a:r>
              <a:rPr lang="ru-RU" sz="2200" b="1" dirty="0" smtClean="0"/>
              <a:t>Вещества</a:t>
            </a:r>
            <a:r>
              <a:rPr lang="ru-RU" sz="2200" b="1" dirty="0"/>
              <a:t>, необходимые для фотосинтеза, растения получают из почвы, воды и воздуха.</a:t>
            </a:r>
          </a:p>
          <a:p>
            <a:r>
              <a:rPr lang="ru-RU" sz="2200" b="1" dirty="0"/>
              <a:t>При такой интенсивности потоков вещества из неорганической природы в живые тела запасы необходимых для жизни соединений — биогенных элементов — давно были бы исчерпаны на Земле.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929349" y="131940"/>
            <a:ext cx="4121623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Однако жизнь не прекращается, потому что биогенные элементы постоянно возвращаются в окружающую организмы среду. Происходит это в биоценозах, где в результате пищевых отношений между видами синтезированные растениями органические вещества разрушаются в конце концов вновь до таких соединений, которые могут быть снова использованы растениями. Так возникает биологический круговорот веществ.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63" y="4884660"/>
            <a:ext cx="3585886" cy="18300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4705" y="2819741"/>
            <a:ext cx="3179928" cy="25857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03381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0529" y="106007"/>
            <a:ext cx="10515600" cy="6363032"/>
          </a:xfrm>
        </p:spPr>
        <p:txBody>
          <a:bodyPr>
            <a:normAutofit/>
          </a:bodyPr>
          <a:lstStyle/>
          <a:p>
            <a:r>
              <a:rPr lang="ru-RU" sz="2400" dirty="0"/>
              <a:t>Таким образом, биоценоз является частью еще более сложной системы, в которую, кроме живых организмов, входит и их неживое окружение, содержащее вещество и энергию, необходимые для жизни. Биоценоз не может существовать без вещественно-энергетических связей со средой. В итоге биоценоз представляет с ней некое </a:t>
            </a:r>
            <a:r>
              <a:rPr lang="ru-RU" sz="2400" dirty="0" smtClean="0"/>
              <a:t>единство.</a:t>
            </a:r>
          </a:p>
          <a:p>
            <a:r>
              <a:rPr lang="ru-RU" sz="2400" dirty="0" smtClean="0"/>
              <a:t>Любую </a:t>
            </a:r>
            <a:r>
              <a:rPr lang="ru-RU" sz="2400" dirty="0"/>
              <a:t>совокупность организмов и неорганических компонентов, в которой может поддерживаться круговорот вещества, называют экологической системой или экосистемой.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211" y="2961564"/>
            <a:ext cx="9558815" cy="3507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09223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615" y="109182"/>
            <a:ext cx="10835185" cy="6067781"/>
          </a:xfrm>
        </p:spPr>
        <p:txBody>
          <a:bodyPr>
            <a:normAutofit fontScale="92500"/>
          </a:bodyPr>
          <a:lstStyle/>
          <a:p>
            <a:r>
              <a:rPr lang="ru-RU" dirty="0"/>
              <a:t>Экосистема может обеспечить круговорот вещества только в том случае, если включает необходимые для этого четыре составные части: запасы биогенных элементов, продуценты, </a:t>
            </a:r>
            <a:r>
              <a:rPr lang="ru-RU" dirty="0" err="1"/>
              <a:t>консументы</a:t>
            </a:r>
            <a:r>
              <a:rPr lang="ru-RU" dirty="0"/>
              <a:t> и </a:t>
            </a:r>
            <a:r>
              <a:rPr lang="ru-RU" dirty="0" err="1" smtClean="0"/>
              <a:t>редуценты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Продуценты</a:t>
            </a:r>
            <a:r>
              <a:rPr lang="ru-RU" dirty="0" smtClean="0"/>
              <a:t> </a:t>
            </a:r>
            <a:r>
              <a:rPr lang="ru-RU" dirty="0"/>
              <a:t>— это зеленые растения, создающие из биогенных элементов органическое вещество, т. е. биологическую продукцию, используя потоки солнечной </a:t>
            </a:r>
            <a:r>
              <a:rPr lang="ru-RU" dirty="0" smtClean="0"/>
              <a:t>энергии.</a:t>
            </a:r>
          </a:p>
          <a:p>
            <a:r>
              <a:rPr lang="ru-RU" b="1" dirty="0" err="1" smtClean="0"/>
              <a:t>Консументы</a:t>
            </a:r>
            <a:r>
              <a:rPr lang="ru-RU" dirty="0" smtClean="0"/>
              <a:t> </a:t>
            </a:r>
            <a:r>
              <a:rPr lang="ru-RU" dirty="0"/>
              <a:t>— потребители этого органического вещества, перерабатывающие его в новые формы. В роли </a:t>
            </a:r>
            <a:r>
              <a:rPr lang="ru-RU" dirty="0" err="1"/>
              <a:t>консументов</a:t>
            </a:r>
            <a:r>
              <a:rPr lang="ru-RU" dirty="0"/>
              <a:t> выступают обычно животные. Различают </a:t>
            </a:r>
            <a:r>
              <a:rPr lang="ru-RU" dirty="0" err="1"/>
              <a:t>консументы</a:t>
            </a:r>
            <a:r>
              <a:rPr lang="ru-RU" dirty="0"/>
              <a:t> первого порядка — растительноядные виды и второго порядка — плотоядных </a:t>
            </a:r>
            <a:r>
              <a:rPr lang="ru-RU" dirty="0" smtClean="0"/>
              <a:t>животных.</a:t>
            </a:r>
          </a:p>
          <a:p>
            <a:r>
              <a:rPr lang="ru-RU" b="1" dirty="0" err="1" smtClean="0"/>
              <a:t>Редуценты</a:t>
            </a:r>
            <a:r>
              <a:rPr lang="ru-RU" dirty="0" smtClean="0"/>
              <a:t> </a:t>
            </a:r>
            <a:r>
              <a:rPr lang="ru-RU" dirty="0"/>
              <a:t>— организмы, окончательно разрушающие органические соединения до минеральных. Роль </a:t>
            </a:r>
            <a:r>
              <a:rPr lang="ru-RU" dirty="0" err="1"/>
              <a:t>редуцентов</a:t>
            </a:r>
            <a:r>
              <a:rPr lang="ru-RU" dirty="0"/>
              <a:t> выполняют в биоценозах в основном грибы и бактерии, а также другие мелкие организмы, перерабатывающие мертвые остатки растений </a:t>
            </a:r>
            <a:r>
              <a:rPr lang="ru-RU"/>
              <a:t>и </a:t>
            </a:r>
            <a:r>
              <a:rPr lang="ru-RU" smtClean="0"/>
              <a:t>животных.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5473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2666" y="313898"/>
            <a:ext cx="10694158" cy="5917656"/>
          </a:xfrm>
        </p:spPr>
        <p:txBody>
          <a:bodyPr/>
          <a:lstStyle/>
          <a:p>
            <a:r>
              <a:rPr lang="ru-RU" dirty="0"/>
              <a:t>Жизнь на Земле продолжается уже около 4 млрд лет, не прерываясь именно потому, что она протекает в системе биологических круговоротов вещества. Основу этого составляет фотосинтез растений и пищевые связи организмов в биоценозах</a:t>
            </a:r>
            <a:r>
              <a:rPr lang="ru-RU" dirty="0" smtClean="0"/>
              <a:t>.</a:t>
            </a:r>
          </a:p>
          <a:p>
            <a:r>
              <a:rPr lang="ru-RU" dirty="0"/>
              <a:t>Однако биологический круговорот вещества требует </a:t>
            </a:r>
            <a:r>
              <a:rPr lang="ru-RU" dirty="0" smtClean="0"/>
              <a:t>постоянных </a:t>
            </a:r>
            <a:r>
              <a:rPr lang="ru-RU" dirty="0"/>
              <a:t>затрат энергии.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3621" y="2388359"/>
            <a:ext cx="7593203" cy="4469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602" y="3351968"/>
            <a:ext cx="2174792" cy="28795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85243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0653" y="395785"/>
            <a:ext cx="3488140" cy="6176963"/>
          </a:xfrm>
        </p:spPr>
        <p:txBody>
          <a:bodyPr>
            <a:normAutofit/>
          </a:bodyPr>
          <a:lstStyle/>
          <a:p>
            <a:r>
              <a:rPr lang="ru-RU" dirty="0"/>
              <a:t>В отличие от химических элементов, многократно вовлекаемых в живые тела, энергия солнечных лучей, задержанная зелеными растениями, не может использоваться организмами бесконечно.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640240" y="218364"/>
            <a:ext cx="63871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</a:t>
            </a:r>
            <a:r>
              <a:rPr lang="ru-RU" sz="2400" dirty="0"/>
              <a:t>клетках живых существ энергия, обеспечивающая химические реакции, при каждой реакции частично превращается в тепловую, а тепло рассеивается организмом в окружающем пространстве. Сложная работа клеток и органов сопровождается, таким образом, потерями энергии из организма. Каждый цикл круговорота веществ, зависящий от активности членов биоценоза, требует все новых поступлений энергии</a:t>
            </a:r>
            <a:r>
              <a:rPr lang="ru-RU" sz="2000" dirty="0"/>
              <a:t>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9110" y="4004016"/>
            <a:ext cx="4634172" cy="26067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9090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325</TotalTime>
  <Words>837</Words>
  <Application>Microsoft Office PowerPoint</Application>
  <PresentationFormat>Произвольный</PresentationFormat>
  <Paragraphs>29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по экологии 9 класс  «Законы организации экосистем».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Законы организации       экосистем.</dc:title>
  <dc:creator>HP</dc:creator>
  <cp:lastModifiedBy>Админ</cp:lastModifiedBy>
  <cp:revision>17</cp:revision>
  <dcterms:created xsi:type="dcterms:W3CDTF">2017-05-07T13:28:23Z</dcterms:created>
  <dcterms:modified xsi:type="dcterms:W3CDTF">2020-01-04T16:02:33Z</dcterms:modified>
</cp:coreProperties>
</file>