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72" r:id="rId5"/>
    <p:sldId id="258" r:id="rId6"/>
    <p:sldId id="263" r:id="rId7"/>
    <p:sldId id="259" r:id="rId8"/>
    <p:sldId id="270" r:id="rId9"/>
    <p:sldId id="265" r:id="rId10"/>
    <p:sldId id="266" r:id="rId11"/>
    <p:sldId id="267" r:id="rId12"/>
    <p:sldId id="268" r:id="rId13"/>
    <p:sldId id="269" r:id="rId14"/>
    <p:sldId id="260" r:id="rId15"/>
    <p:sldId id="261" r:id="rId16"/>
    <p:sldId id="26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gif"/><Relationship Id="rId7" Type="http://schemas.openxmlformats.org/officeDocument/2006/relationships/image" Target="../media/image3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t="14000" r="-4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260648"/>
            <a:ext cx="6840760" cy="1200329"/>
          </a:xfrm>
          <a:prstGeom prst="rect">
            <a:avLst/>
          </a:prstGeom>
          <a:solidFill>
            <a:srgbClr val="FF9900"/>
          </a:solidFill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obliqueBottomLeft"/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4000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Скиппинг</a:t>
            </a:r>
            <a:r>
              <a:rPr lang="ru-RU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-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</a:t>
            </a:r>
          </a:p>
          <a:p>
            <a:pPr algn="ctr"/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вид 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спорта 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или детская </a:t>
            </a:r>
            <a:r>
              <a:rPr lang="ru-RU" sz="32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забава?!</a:t>
            </a:r>
            <a:endParaRPr lang="ru-RU" sz="32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260648"/>
            <a:ext cx="421297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</a:rPr>
              <a:t>Утяжелённые </a:t>
            </a:r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</a:rPr>
              <a:t>скакалки</a:t>
            </a:r>
            <a:endParaRPr lang="ru-RU" sz="2400" dirty="0" smtClean="0">
              <a:solidFill>
                <a:srgbClr val="FF0000"/>
              </a:solidFill>
              <a:latin typeface="Cambria" pitchFamily="18" charset="0"/>
            </a:endParaRPr>
          </a:p>
          <a:p>
            <a:pPr algn="just"/>
            <a:r>
              <a:rPr lang="ru-RU" dirty="0" smtClean="0">
                <a:latin typeface="Cambria" pitchFamily="18" charset="0"/>
              </a:rPr>
              <a:t>Это </a:t>
            </a:r>
            <a:r>
              <a:rPr lang="ru-RU" dirty="0" smtClean="0">
                <a:latin typeface="Cambria" pitchFamily="18" charset="0"/>
              </a:rPr>
              <a:t>тип скакалок, вес которых значительно больше по сравнению с простыми и скоростными аналогами.</a:t>
            </a:r>
            <a:br>
              <a:rPr lang="ru-RU" dirty="0" smtClean="0">
                <a:latin typeface="Cambria" pitchFamily="18" charset="0"/>
              </a:rPr>
            </a:br>
            <a:r>
              <a:rPr lang="ru-RU" dirty="0" smtClean="0">
                <a:latin typeface="Cambria" pitchFamily="18" charset="0"/>
              </a:rPr>
              <a:t>Неподготовленному человеку будет нелегко пользоваться таким </a:t>
            </a:r>
            <a:r>
              <a:rPr lang="ru-RU" dirty="0" smtClean="0">
                <a:latin typeface="Cambria" pitchFamily="18" charset="0"/>
              </a:rPr>
              <a:t>снарядом.</a:t>
            </a:r>
            <a:r>
              <a:rPr lang="ru-RU" dirty="0" smtClean="0">
                <a:latin typeface="Cambria" pitchFamily="18" charset="0"/>
              </a:rPr>
              <a:t> 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Утяжеление </a:t>
            </a:r>
            <a:r>
              <a:rPr lang="ru-RU" dirty="0" smtClean="0">
                <a:latin typeface="Cambria" pitchFamily="18" charset="0"/>
              </a:rPr>
              <a:t>достигается путем </a:t>
            </a:r>
            <a:r>
              <a:rPr lang="ru-RU" b="1" dirty="0" smtClean="0">
                <a:latin typeface="Cambria" pitchFamily="18" charset="0"/>
              </a:rPr>
              <a:t>увеличения веса ручек и/или веса </a:t>
            </a:r>
            <a:r>
              <a:rPr lang="ru-RU" b="1" dirty="0" smtClean="0">
                <a:latin typeface="Cambria" pitchFamily="18" charset="0"/>
              </a:rPr>
              <a:t>шнура.</a:t>
            </a:r>
            <a:endParaRPr lang="ru-RU" dirty="0" smtClean="0">
              <a:latin typeface="Cambria" pitchFamily="18" charset="0"/>
            </a:endParaRPr>
          </a:p>
          <a:p>
            <a:pPr algn="just"/>
            <a:r>
              <a:rPr lang="ru-RU" dirty="0" smtClean="0">
                <a:latin typeface="Cambria" pitchFamily="18" charset="0"/>
              </a:rPr>
              <a:t>Увеличение </a:t>
            </a:r>
            <a:r>
              <a:rPr lang="ru-RU" dirty="0" smtClean="0">
                <a:latin typeface="Cambria" pitchFamily="18" charset="0"/>
              </a:rPr>
              <a:t>веса ручек достигается путем вставки утяжелителей (например, песка или металлических вставок), которые, при необходимости, можно </a:t>
            </a:r>
            <a:r>
              <a:rPr lang="ru-RU" dirty="0" smtClean="0">
                <a:latin typeface="Cambria" pitchFamily="18" charset="0"/>
              </a:rPr>
              <a:t>вынуть.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Увеличение </a:t>
            </a:r>
            <a:r>
              <a:rPr lang="ru-RU" dirty="0" smtClean="0">
                <a:latin typeface="Cambria" pitchFamily="18" charset="0"/>
              </a:rPr>
              <a:t>веса шнура достигается использованием более тяжелого </a:t>
            </a:r>
            <a:r>
              <a:rPr lang="ru-RU" dirty="0" smtClean="0">
                <a:latin typeface="Cambria" pitchFamily="18" charset="0"/>
              </a:rPr>
              <a:t>материала.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Вес </a:t>
            </a:r>
            <a:r>
              <a:rPr lang="ru-RU" dirty="0" smtClean="0">
                <a:latin typeface="Cambria" pitchFamily="18" charset="0"/>
              </a:rPr>
              <a:t>таких скакалок может достигать трех килограммов</a:t>
            </a:r>
            <a:r>
              <a:rPr lang="ru-RU" dirty="0" smtClean="0">
                <a:latin typeface="Cambria" pitchFamily="18" charset="0"/>
              </a:rPr>
              <a:t>.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/>
            </a:r>
            <a:br>
              <a:rPr lang="ru-RU" dirty="0" smtClean="0">
                <a:latin typeface="Cambria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Рисунок 2" descr="человечек.jpg"/>
          <p:cNvPicPr>
            <a:picLocks noChangeAspect="1"/>
          </p:cNvPicPr>
          <p:nvPr/>
        </p:nvPicPr>
        <p:blipFill>
          <a:blip r:embed="rId2" cstate="print"/>
          <a:srcRect l="7637" r="8352" b="9483"/>
          <a:stretch>
            <a:fillRect/>
          </a:stretch>
        </p:blipFill>
        <p:spPr>
          <a:xfrm>
            <a:off x="8392531" y="5822918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pic>
        <p:nvPicPr>
          <p:cNvPr id="4" name="Рисунок 3" descr="тяж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3645024"/>
            <a:ext cx="2641254" cy="2408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тяж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99592" y="188640"/>
            <a:ext cx="2914387" cy="2338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23528" y="2492896"/>
            <a:ext cx="40324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ambria" pitchFamily="18" charset="0"/>
              </a:rPr>
              <a:t>Главная функция утяжеленной скакалки – увеличение нагрузки </a:t>
            </a:r>
            <a:r>
              <a:rPr lang="ru-RU" b="1" dirty="0" smtClean="0">
                <a:latin typeface="Cambria" pitchFamily="18" charset="0"/>
              </a:rPr>
              <a:t>на мышцы верхней части тела.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Скакалка со счетчиком LiveUp DIGITAL JUMP ROP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836712"/>
            <a:ext cx="3394348" cy="33943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364088" y="1844824"/>
            <a:ext cx="352839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Constantia" pitchFamily="18" charset="0"/>
                <a:cs typeface="Arial" pitchFamily="34" charset="0"/>
              </a:rPr>
              <a:t/>
            </a:r>
            <a:br>
              <a:rPr lang="ru-RU" sz="1600" dirty="0" smtClean="0">
                <a:latin typeface="Constantia" pitchFamily="18" charset="0"/>
                <a:cs typeface="Arial" pitchFamily="34" charset="0"/>
              </a:rPr>
            </a:br>
            <a:r>
              <a:rPr lang="ru-RU" dirty="0" smtClean="0">
                <a:latin typeface="Cambria" pitchFamily="18" charset="0"/>
                <a:cs typeface="Arial" pitchFamily="34" charset="0"/>
              </a:rPr>
              <a:t>Цена скакалок со встроенным счетчиком выше по сравнению с простой скакалкой,  а с электронным счетчиком – выше значительно, разница цен может быть в разы больше.</a:t>
            </a:r>
            <a:br>
              <a:rPr lang="ru-RU" dirty="0" smtClean="0">
                <a:latin typeface="Cambria" pitchFamily="18" charset="0"/>
                <a:cs typeface="Arial" pitchFamily="34" charset="0"/>
              </a:rPr>
            </a:br>
            <a:r>
              <a:rPr lang="ru-RU" dirty="0" smtClean="0">
                <a:latin typeface="Cambria" pitchFamily="18" charset="0"/>
                <a:cs typeface="Arial" pitchFamily="34" charset="0"/>
              </a:rPr>
              <a:t>Длина такой скакалки не регулируется, так как во время регулировки можно сбить 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соединение скакалки 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со счетчиком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latin typeface="Cambria" pitchFamily="18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260648"/>
            <a:ext cx="4392488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</a:rPr>
              <a:t>Скакалки со встроенным счетчиком</a:t>
            </a:r>
            <a:r>
              <a:rPr lang="ru-RU" dirty="0" smtClean="0">
                <a:latin typeface="Cambria" pitchFamily="18" charset="0"/>
              </a:rPr>
              <a:t/>
            </a:r>
            <a:br>
              <a:rPr lang="ru-RU" dirty="0" smtClean="0">
                <a:latin typeface="Cambria" pitchFamily="18" charset="0"/>
              </a:rPr>
            </a:br>
            <a:r>
              <a:rPr lang="ru-RU" dirty="0" smtClean="0">
                <a:latin typeface="Cambria" pitchFamily="18" charset="0"/>
              </a:rPr>
              <a:t>У  этих скакалок в ручке  вмонтирован специальный счетчик.</a:t>
            </a:r>
            <a:br>
              <a:rPr lang="ru-RU" dirty="0" smtClean="0">
                <a:latin typeface="Cambria" pitchFamily="18" charset="0"/>
              </a:rPr>
            </a:br>
            <a:endParaRPr lang="ru-RU" dirty="0">
              <a:latin typeface="Cambria" pitchFamily="18" charset="0"/>
            </a:endParaRPr>
          </a:p>
        </p:txBody>
      </p:sp>
      <p:pic>
        <p:nvPicPr>
          <p:cNvPr id="6" name="Рисунок 5" descr="человечек.jpg"/>
          <p:cNvPicPr>
            <a:picLocks noChangeAspect="1"/>
          </p:cNvPicPr>
          <p:nvPr/>
        </p:nvPicPr>
        <p:blipFill>
          <a:blip r:embed="rId3" cstate="print"/>
          <a:srcRect l="7637" r="8352" b="9483"/>
          <a:stretch>
            <a:fillRect/>
          </a:stretch>
        </p:blipFill>
        <p:spPr>
          <a:xfrm>
            <a:off x="8392531" y="5822918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Скакалка LiveUp JUMP ROPE LEATH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32656"/>
            <a:ext cx="3106316" cy="31063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3968" y="188640"/>
            <a:ext cx="4717032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onstantia" pitchFamily="18" charset="0"/>
                <a:cs typeface="Arial" pitchFamily="34" charset="0"/>
              </a:rPr>
              <a:t>Кожаная скакалка </a:t>
            </a:r>
            <a:r>
              <a:rPr lang="ru-RU" dirty="0" smtClean="0">
                <a:latin typeface="Constantia" pitchFamily="18" charset="0"/>
                <a:cs typeface="Arial" pitchFamily="34" charset="0"/>
              </a:rPr>
              <a:t>представляет собой простую скакалку, шнур которой изготовлен из кожи.</a:t>
            </a:r>
            <a:br>
              <a:rPr lang="ru-RU" dirty="0" smtClean="0">
                <a:latin typeface="Constantia" pitchFamily="18" charset="0"/>
                <a:cs typeface="Arial" pitchFamily="34" charset="0"/>
              </a:rPr>
            </a:br>
            <a:r>
              <a:rPr lang="ru-RU" dirty="0" smtClean="0">
                <a:latin typeface="Constantia" pitchFamily="18" charset="0"/>
                <a:cs typeface="Arial" pitchFamily="34" charset="0"/>
              </a:rPr>
              <a:t>Казалось бы - что в этом особенного?</a:t>
            </a:r>
            <a:br>
              <a:rPr lang="ru-RU" dirty="0" smtClean="0">
                <a:latin typeface="Constantia" pitchFamily="18" charset="0"/>
                <a:cs typeface="Arial" pitchFamily="34" charset="0"/>
              </a:rPr>
            </a:br>
            <a:r>
              <a:rPr lang="ru-RU" dirty="0" smtClean="0">
                <a:latin typeface="Constantia" pitchFamily="18" charset="0"/>
                <a:cs typeface="Arial" pitchFamily="34" charset="0"/>
              </a:rPr>
              <a:t>Однако, простая замена пластикового шнура на кожаный, приводит к значительным изменениям в функциях, которые выполняет снаряд.</a:t>
            </a:r>
            <a:br>
              <a:rPr lang="ru-RU" dirty="0" smtClean="0">
                <a:latin typeface="Constantia" pitchFamily="18" charset="0"/>
                <a:cs typeface="Arial" pitchFamily="34" charset="0"/>
              </a:rPr>
            </a:br>
            <a:r>
              <a:rPr lang="ru-RU" dirty="0" smtClean="0">
                <a:latin typeface="Constantia" pitchFamily="18" charset="0"/>
                <a:cs typeface="Arial" pitchFamily="34" charset="0"/>
              </a:rPr>
              <a:t>Кожаная скакалка хорошо подходит для обеспечения </a:t>
            </a:r>
            <a:r>
              <a:rPr lang="ru-RU" b="1" dirty="0" smtClean="0">
                <a:latin typeface="Constantia" pitchFamily="18" charset="0"/>
                <a:cs typeface="Arial" pitchFamily="34" charset="0"/>
              </a:rPr>
              <a:t>специфической силовой нагрузки верхней части тела</a:t>
            </a:r>
            <a:r>
              <a:rPr lang="ru-RU" dirty="0" smtClean="0">
                <a:latin typeface="Constantia" pitchFamily="18" charset="0"/>
                <a:cs typeface="Arial" pitchFamily="34" charset="0"/>
              </a:rPr>
              <a:t>.  </a:t>
            </a:r>
            <a:br>
              <a:rPr lang="ru-RU" dirty="0" smtClean="0">
                <a:latin typeface="Constantia" pitchFamily="18" charset="0"/>
                <a:cs typeface="Arial" pitchFamily="34" charset="0"/>
              </a:rPr>
            </a:br>
            <a:r>
              <a:rPr lang="ru-RU" dirty="0" smtClean="0">
                <a:latin typeface="Constantia" pitchFamily="18" charset="0"/>
                <a:cs typeface="Arial" pitchFamily="34" charset="0"/>
              </a:rPr>
              <a:t>Силовой эффект данной скакалки достигается увеличением веса ручек и уменьшением веса шнура,</a:t>
            </a:r>
            <a:br>
              <a:rPr lang="ru-RU" dirty="0" smtClean="0">
                <a:latin typeface="Constantia" pitchFamily="18" charset="0"/>
                <a:cs typeface="Arial" pitchFamily="34" charset="0"/>
              </a:rPr>
            </a:br>
            <a:r>
              <a:rPr lang="ru-RU" dirty="0" smtClean="0">
                <a:latin typeface="Constantia" pitchFamily="18" charset="0"/>
                <a:cs typeface="Arial" pitchFamily="34" charset="0"/>
              </a:rPr>
              <a:t>по сравнению с простой.</a:t>
            </a:r>
            <a:br>
              <a:rPr lang="ru-RU" dirty="0" smtClean="0">
                <a:latin typeface="Constantia" pitchFamily="18" charset="0"/>
                <a:cs typeface="Arial" pitchFamily="34" charset="0"/>
              </a:rPr>
            </a:br>
            <a:r>
              <a:rPr lang="ru-RU" dirty="0" smtClean="0">
                <a:latin typeface="Constantia" pitchFamily="18" charset="0"/>
                <a:cs typeface="Arial" pitchFamily="34" charset="0"/>
              </a:rPr>
              <a:t>За счет небольшого веса шнур вращается медленнее.</a:t>
            </a:r>
            <a:br>
              <a:rPr lang="ru-RU" dirty="0" smtClean="0">
                <a:latin typeface="Constantia" pitchFamily="18" charset="0"/>
                <a:cs typeface="Arial" pitchFamily="34" charset="0"/>
              </a:rPr>
            </a:br>
            <a:r>
              <a:rPr lang="ru-RU" dirty="0" smtClean="0">
                <a:latin typeface="Constantia" pitchFamily="18" charset="0"/>
                <a:cs typeface="Arial" pitchFamily="34" charset="0"/>
              </a:rPr>
              <a:t>Соответственно, чтобы вращать его быстрее, надо приложить больше усилий.</a:t>
            </a:r>
            <a:br>
              <a:rPr lang="ru-RU" dirty="0" smtClean="0">
                <a:latin typeface="Constantia" pitchFamily="18" charset="0"/>
                <a:cs typeface="Arial" pitchFamily="34" charset="0"/>
              </a:rPr>
            </a:br>
            <a:r>
              <a:rPr lang="ru-RU" dirty="0" smtClean="0">
                <a:latin typeface="Constantia" pitchFamily="18" charset="0"/>
                <a:cs typeface="Arial" pitchFamily="34" charset="0"/>
              </a:rPr>
              <a:t>За счет этого и получается усиленная нагрузка на плечевой пояс.</a:t>
            </a:r>
            <a:br>
              <a:rPr lang="ru-RU" dirty="0" smtClean="0">
                <a:latin typeface="Constantia" pitchFamily="18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5" name="Рисунок 4" descr="человечек.jpg"/>
          <p:cNvPicPr>
            <a:picLocks noChangeAspect="1"/>
          </p:cNvPicPr>
          <p:nvPr/>
        </p:nvPicPr>
        <p:blipFill>
          <a:blip r:embed="rId3" cstate="print"/>
          <a:srcRect l="7637" r="8352" b="9483"/>
          <a:stretch>
            <a:fillRect/>
          </a:stretch>
        </p:blipFill>
        <p:spPr>
          <a:xfrm>
            <a:off x="8392531" y="5822918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67544" y="3645024"/>
            <a:ext cx="352839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Constantia" pitchFamily="18" charset="0"/>
                <a:cs typeface="Arial" pitchFamily="34" charset="0"/>
              </a:rPr>
              <a:t>Кожаная скакалка остается такой же популярной среди боксеров, как и 90 лет назад.</a:t>
            </a:r>
            <a:br>
              <a:rPr lang="ru-RU" dirty="0" smtClean="0">
                <a:latin typeface="Constantia" pitchFamily="18" charset="0"/>
                <a:cs typeface="Arial" pitchFamily="34" charset="0"/>
              </a:rPr>
            </a:br>
            <a:r>
              <a:rPr lang="ru-RU" dirty="0" smtClean="0">
                <a:latin typeface="Constantia" pitchFamily="18" charset="0"/>
                <a:cs typeface="Arial" pitchFamily="34" charset="0"/>
              </a:rPr>
              <a:t>И это – несмотря на создание новых материалов и прочие технологические инновации!</a:t>
            </a:r>
            <a:br>
              <a:rPr lang="ru-RU" dirty="0" smtClean="0">
                <a:latin typeface="Constantia" pitchFamily="18" charset="0"/>
                <a:cs typeface="Arial" pitchFamily="34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2080" y="260648"/>
            <a:ext cx="345638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</a:rPr>
              <a:t>Как </a:t>
            </a:r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</a:rPr>
              <a:t> определить </a:t>
            </a:r>
            <a:r>
              <a:rPr lang="ru-RU" sz="2400" b="1" dirty="0" smtClean="0">
                <a:solidFill>
                  <a:srgbClr val="FF0000"/>
                </a:solidFill>
                <a:latin typeface="Constantia" pitchFamily="18" charset="0"/>
              </a:rPr>
              <a:t>длину скакалки, необходимую вам:</a:t>
            </a:r>
            <a:endParaRPr lang="ru-RU" sz="2400" dirty="0" smtClean="0">
              <a:solidFill>
                <a:srgbClr val="FF0000"/>
              </a:solidFill>
              <a:latin typeface="Constantia" pitchFamily="18" charset="0"/>
            </a:endParaRPr>
          </a:p>
          <a:p>
            <a:r>
              <a:rPr lang="ru-RU" dirty="0" smtClean="0">
                <a:latin typeface="Constantia" pitchFamily="18" charset="0"/>
              </a:rPr>
              <a:t>• положите скакалку перед собой</a:t>
            </a:r>
            <a:br>
              <a:rPr lang="ru-RU" dirty="0" smtClean="0">
                <a:latin typeface="Constantia" pitchFamily="18" charset="0"/>
              </a:rPr>
            </a:br>
            <a:r>
              <a:rPr lang="ru-RU" dirty="0" smtClean="0">
                <a:latin typeface="Constantia" pitchFamily="18" charset="0"/>
              </a:rPr>
              <a:t>• возьмите ручки скакалки в руки</a:t>
            </a:r>
            <a:br>
              <a:rPr lang="ru-RU" dirty="0" smtClean="0">
                <a:latin typeface="Constantia" pitchFamily="18" charset="0"/>
              </a:rPr>
            </a:br>
            <a:r>
              <a:rPr lang="ru-RU" dirty="0" smtClean="0">
                <a:latin typeface="Constantia" pitchFamily="18" charset="0"/>
              </a:rPr>
              <a:t>• встаньте ногами на середину шнура</a:t>
            </a:r>
            <a:br>
              <a:rPr lang="ru-RU" dirty="0" smtClean="0">
                <a:latin typeface="Constantia" pitchFamily="18" charset="0"/>
              </a:rPr>
            </a:br>
            <a:r>
              <a:rPr lang="ru-RU" dirty="0" smtClean="0">
                <a:latin typeface="Constantia" pitchFamily="18" charset="0"/>
              </a:rPr>
              <a:t>• поднимите руки так, чтобы ручки скакалки оказались на уровне ваших подмышек.</a:t>
            </a:r>
          </a:p>
          <a:p>
            <a:endParaRPr lang="ru-RU" dirty="0" smtClean="0">
              <a:latin typeface="Constantia" pitchFamily="18" charset="0"/>
            </a:endParaRPr>
          </a:p>
          <a:p>
            <a:pPr algn="ctr"/>
            <a:r>
              <a:rPr lang="ru-RU" dirty="0" smtClean="0">
                <a:latin typeface="Constantia" pitchFamily="18" charset="0"/>
              </a:rPr>
              <a:t>Если вы смогли это сделать, тогда длина вашей скакалки вам подходит, если нет - выбирайте другую </a:t>
            </a:r>
            <a:br>
              <a:rPr lang="ru-RU" dirty="0" smtClean="0">
                <a:latin typeface="Constantia" pitchFamily="18" charset="0"/>
              </a:rPr>
            </a:br>
            <a:r>
              <a:rPr lang="ru-RU" dirty="0" smtClean="0">
                <a:latin typeface="Constantia" pitchFamily="18" charset="0"/>
              </a:rPr>
              <a:t>или регулируйте эту.</a:t>
            </a:r>
            <a:endParaRPr lang="ru-RU" dirty="0">
              <a:latin typeface="Constantia" pitchFamily="18" charset="0"/>
            </a:endParaRPr>
          </a:p>
        </p:txBody>
      </p:sp>
      <p:pic>
        <p:nvPicPr>
          <p:cNvPr id="3" name="Рисунок 2" descr="подбор скакалк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196752"/>
            <a:ext cx="4572000" cy="2933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человечек.jpg"/>
          <p:cNvPicPr>
            <a:picLocks noChangeAspect="1"/>
          </p:cNvPicPr>
          <p:nvPr/>
        </p:nvPicPr>
        <p:blipFill>
          <a:blip r:embed="rId3" cstate="print"/>
          <a:srcRect l="7637" r="8352" b="9483"/>
          <a:stretch>
            <a:fillRect/>
          </a:stretch>
        </p:blipFill>
        <p:spPr>
          <a:xfrm>
            <a:off x="8392531" y="5822918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32040" y="260648"/>
            <a:ext cx="4032448" cy="68326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ambria" pitchFamily="18" charset="0"/>
              </a:rPr>
              <a:t>Техника </a:t>
            </a:r>
            <a:r>
              <a:rPr lang="ru-RU" sz="2400" dirty="0" err="1" smtClean="0">
                <a:solidFill>
                  <a:srgbClr val="FF0000"/>
                </a:solidFill>
                <a:latin typeface="Cambria" pitchFamily="18" charset="0"/>
              </a:rPr>
              <a:t>скиппинга</a:t>
            </a:r>
            <a:endParaRPr lang="ru-RU" sz="2400" dirty="0" smtClean="0">
              <a:solidFill>
                <a:srgbClr val="FF0000"/>
              </a:solidFill>
              <a:latin typeface="Cambria" pitchFamily="18" charset="0"/>
            </a:endParaRPr>
          </a:p>
          <a:p>
            <a:r>
              <a:rPr lang="ru-RU" dirty="0" smtClean="0">
                <a:latin typeface="Cambria" pitchFamily="18" charset="0"/>
              </a:rPr>
              <a:t>Есть несколько общих рекомендаций, которые позволят вам избежать травм и получить максимум пользы от занятий </a:t>
            </a:r>
            <a:r>
              <a:rPr lang="ru-RU" dirty="0" err="1" smtClean="0">
                <a:latin typeface="Cambria" pitchFamily="18" charset="0"/>
              </a:rPr>
              <a:t>скиппингом</a:t>
            </a:r>
            <a:r>
              <a:rPr lang="ru-RU" dirty="0" smtClean="0">
                <a:latin typeface="Cambria" pitchFamily="18" charset="0"/>
              </a:rPr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Cambria" pitchFamily="18" charset="0"/>
              </a:rPr>
              <a:t>как и перед любой тренировкой, обязательно разомнитесь и растяните </a:t>
            </a:r>
            <a:r>
              <a:rPr lang="ru-RU" dirty="0" smtClean="0">
                <a:latin typeface="Cambria" pitchFamily="18" charset="0"/>
              </a:rPr>
              <a:t>мышцы;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Cambria" pitchFamily="18" charset="0"/>
              </a:rPr>
              <a:t>не </a:t>
            </a:r>
            <a:r>
              <a:rPr lang="ru-RU" dirty="0" smtClean="0">
                <a:latin typeface="Cambria" pitchFamily="18" charset="0"/>
              </a:rPr>
              <a:t>растопыривайте локти в стороны, они должны быть ближе к телу, старайтесь вращать только </a:t>
            </a:r>
            <a:r>
              <a:rPr lang="ru-RU" dirty="0" smtClean="0">
                <a:latin typeface="Cambria" pitchFamily="18" charset="0"/>
              </a:rPr>
              <a:t>кисти;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Cambria" pitchFamily="18" charset="0"/>
              </a:rPr>
              <a:t>не </a:t>
            </a:r>
            <a:r>
              <a:rPr lang="ru-RU" dirty="0" smtClean="0">
                <a:latin typeface="Cambria" pitchFamily="18" charset="0"/>
              </a:rPr>
              <a:t>стукайтесь о поверхность пятками, а то сильно навредите позвоночнику, отталкивайтесь носками и на них же идёт основная нагрузка при </a:t>
            </a:r>
            <a:r>
              <a:rPr lang="ru-RU" dirty="0" smtClean="0">
                <a:latin typeface="Cambria" pitchFamily="18" charset="0"/>
              </a:rPr>
              <a:t>приземлении;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Cambria" pitchFamily="18" charset="0"/>
              </a:rPr>
              <a:t>не </a:t>
            </a:r>
            <a:r>
              <a:rPr lang="ru-RU" dirty="0" smtClean="0">
                <a:latin typeface="Cambria" pitchFamily="18" charset="0"/>
              </a:rPr>
              <a:t>сутультесь, держите спину ровно, смотрите перед собой, а не в </a:t>
            </a:r>
            <a:r>
              <a:rPr lang="ru-RU" dirty="0" smtClean="0">
                <a:latin typeface="Cambria" pitchFamily="18" charset="0"/>
              </a:rPr>
              <a:t>пол;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Cambria" pitchFamily="18" charset="0"/>
              </a:rPr>
              <a:t>не </a:t>
            </a:r>
            <a:r>
              <a:rPr lang="ru-RU" dirty="0" smtClean="0">
                <a:latin typeface="Cambria" pitchFamily="18" charset="0"/>
              </a:rPr>
              <a:t>задерживайте дыхание.</a:t>
            </a:r>
          </a:p>
          <a:p>
            <a:r>
              <a:rPr lang="ru-RU" dirty="0" smtClean="0">
                <a:latin typeface="Cambria" pitchFamily="18" charset="0"/>
              </a:rPr>
              <a:t> 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4" name="Рисунок 3" descr="человечек.jpg"/>
          <p:cNvPicPr>
            <a:picLocks noChangeAspect="1"/>
          </p:cNvPicPr>
          <p:nvPr/>
        </p:nvPicPr>
        <p:blipFill>
          <a:blip r:embed="rId2" cstate="print"/>
          <a:srcRect l="7637" r="8352" b="9483"/>
          <a:stretch>
            <a:fillRect/>
          </a:stretch>
        </p:blipFill>
        <p:spPr>
          <a:xfrm>
            <a:off x="8392531" y="5822918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pic>
        <p:nvPicPr>
          <p:cNvPr id="5" name="Рисунок 4" descr="разм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88640"/>
            <a:ext cx="1187965" cy="178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разм2.gif"/>
          <p:cNvPicPr>
            <a:picLocks noChangeAspect="1"/>
          </p:cNvPicPr>
          <p:nvPr/>
        </p:nvPicPr>
        <p:blipFill>
          <a:blip r:embed="rId4" cstate="print"/>
          <a:srcRect r="3105" b="1325"/>
          <a:stretch>
            <a:fillRect/>
          </a:stretch>
        </p:blipFill>
        <p:spPr>
          <a:xfrm>
            <a:off x="1547664" y="188640"/>
            <a:ext cx="1224136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руки.jpg"/>
          <p:cNvPicPr>
            <a:picLocks noChangeAspect="1"/>
          </p:cNvPicPr>
          <p:nvPr/>
        </p:nvPicPr>
        <p:blipFill>
          <a:blip r:embed="rId5" cstate="print"/>
          <a:srcRect t="3034" b="18069"/>
          <a:stretch>
            <a:fillRect/>
          </a:stretch>
        </p:blipFill>
        <p:spPr>
          <a:xfrm>
            <a:off x="1043608" y="1988840"/>
            <a:ext cx="1398385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руки3.jpg"/>
          <p:cNvPicPr>
            <a:picLocks noChangeAspect="1"/>
          </p:cNvPicPr>
          <p:nvPr/>
        </p:nvPicPr>
        <p:blipFill>
          <a:blip r:embed="rId6" cstate="print"/>
          <a:srcRect l="12324" r="11956"/>
          <a:stretch>
            <a:fillRect/>
          </a:stretch>
        </p:blipFill>
        <p:spPr>
          <a:xfrm>
            <a:off x="2267744" y="1988840"/>
            <a:ext cx="1254068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мыски.jpg"/>
          <p:cNvPicPr>
            <a:picLocks noChangeAspect="1"/>
          </p:cNvPicPr>
          <p:nvPr/>
        </p:nvPicPr>
        <p:blipFill>
          <a:blip r:embed="rId7" cstate="print"/>
          <a:srcRect t="58400"/>
          <a:stretch>
            <a:fillRect/>
          </a:stretch>
        </p:blipFill>
        <p:spPr>
          <a:xfrm>
            <a:off x="1979712" y="3573016"/>
            <a:ext cx="2280515" cy="1423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спина.jpg"/>
          <p:cNvPicPr>
            <a:picLocks noChangeAspect="1"/>
          </p:cNvPicPr>
          <p:nvPr/>
        </p:nvPicPr>
        <p:blipFill>
          <a:blip r:embed="rId8" cstate="print"/>
          <a:srcRect t="5001" r="66435"/>
          <a:stretch>
            <a:fillRect/>
          </a:stretch>
        </p:blipFill>
        <p:spPr>
          <a:xfrm>
            <a:off x="683568" y="4437112"/>
            <a:ext cx="1244658" cy="2144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539552" y="1886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043608" y="19888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979712" y="1916832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endParaRPr lang="ru-RU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131840" y="191683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95736" y="371703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707904" y="3573016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5576" y="45091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83568" y="472514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endParaRPr lang="ru-RU" sz="32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3" name="Прямая со стрелкой 22"/>
          <p:cNvCxnSpPr>
            <a:stCxn id="20" idx="3"/>
          </p:cNvCxnSpPr>
          <p:nvPr/>
        </p:nvCxnSpPr>
        <p:spPr>
          <a:xfrm flipH="1">
            <a:off x="1043608" y="4693786"/>
            <a:ext cx="13654" cy="751438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508104" y="332656"/>
            <a:ext cx="324036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Сколько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заниматься?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Для начала достаточно будет пяти минут в день, если это вам пока не под силу, можно начать и с меньшего периода. Постепенно увеличивайте время прыжков до 15–20 минут, это оптимальное время для извлечения из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скиппинга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 пользы.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Когда просто прыгать станет скучно, начните выполнять различные варианты прыжков – попеременные, двойные, перекрёстные, с выпадами и т. д., затем объединять их в комбинации. </a:t>
            </a:r>
          </a:p>
        </p:txBody>
      </p:sp>
      <p:pic>
        <p:nvPicPr>
          <p:cNvPr id="5" name="Рисунок 4" descr="человечек.jpg"/>
          <p:cNvPicPr>
            <a:picLocks noChangeAspect="1"/>
          </p:cNvPicPr>
          <p:nvPr/>
        </p:nvPicPr>
        <p:blipFill>
          <a:blip r:embed="rId2" cstate="print"/>
          <a:srcRect l="7637" r="8352" b="9483"/>
          <a:stretch>
            <a:fillRect/>
          </a:stretch>
        </p:blipFill>
        <p:spPr>
          <a:xfrm>
            <a:off x="8392531" y="5822918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pic>
        <p:nvPicPr>
          <p:cNvPr id="6" name="Рисунок 5" descr="трен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60648"/>
            <a:ext cx="4981575" cy="60293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36000" t="20000" r="-36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человечек.jpg"/>
          <p:cNvPicPr>
            <a:picLocks noChangeAspect="1"/>
          </p:cNvPicPr>
          <p:nvPr/>
        </p:nvPicPr>
        <p:blipFill>
          <a:blip r:embed="rId3" cstate="print"/>
          <a:srcRect l="7637" r="8352" b="9483"/>
          <a:stretch>
            <a:fillRect/>
          </a:stretch>
        </p:blipFill>
        <p:spPr>
          <a:xfrm>
            <a:off x="8392531" y="5822918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331640" y="260648"/>
            <a:ext cx="63367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А 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давайте  попробуем</a:t>
            </a: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nstantia" pitchFamily="18" charset="0"/>
              </a:rPr>
              <a:t>!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004048" y="188640"/>
            <a:ext cx="3960440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  <a:cs typeface="Arial" pitchFamily="34" charset="0"/>
              </a:rPr>
              <a:t>Скиппинг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 –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необычное слово, звучит как-то интригующе. Ещё один модный термин из многообразного современного фитнеса. Занимаясь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скиппингом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 вы сможете держать себя в отличном тонусе, хорошо тренировать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кардио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 систему (оздоровить сердце и сосуды) и контролировать лишний вес.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Что же это за чудо такое необыкновенное и загадочное –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скиппинг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»?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Английское 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«</a:t>
            </a:r>
            <a:r>
              <a:rPr kumimoji="0" lang="ru-RU" b="0" i="1" u="sng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skipping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 означает </a:t>
            </a:r>
            <a:r>
              <a:rPr kumimoji="0" lang="ru-RU" b="0" i="1" u="sng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«скакать, прыгать»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, а сам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скиппинг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 не что иное, как прыжки на скакалке. Иногда встречается вариант названия 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«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rope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skipping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,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rope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» в данном случае означает «скакалка».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8864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600" dirty="0" smtClean="0">
                <a:latin typeface="Cambria" pitchFamily="18" charset="0"/>
              </a:rPr>
              <a:t>Между обычными прыжками на скакалке во дворе или на уроках физкультуры и </a:t>
            </a:r>
            <a:r>
              <a:rPr lang="ru-RU" sz="1600" dirty="0" err="1" smtClean="0">
                <a:latin typeface="Cambria" pitchFamily="18" charset="0"/>
              </a:rPr>
              <a:t>скиппингом</a:t>
            </a:r>
            <a:r>
              <a:rPr lang="ru-RU" sz="1600" dirty="0" smtClean="0">
                <a:latin typeface="Cambria" pitchFamily="18" charset="0"/>
              </a:rPr>
              <a:t> есть очень важное отличие. </a:t>
            </a:r>
            <a:r>
              <a:rPr lang="ru-RU" sz="1600" dirty="0" err="1" smtClean="0">
                <a:latin typeface="Cambria" pitchFamily="18" charset="0"/>
              </a:rPr>
              <a:t>Скиппинг</a:t>
            </a:r>
            <a:r>
              <a:rPr lang="ru-RU" sz="1600" dirty="0" smtClean="0">
                <a:latin typeface="Cambria" pitchFamily="18" charset="0"/>
              </a:rPr>
              <a:t> – официальный вид спорта со своими федерациями, и как для любого серьёзного спорта здесь разрабатываются методики тренировок, проводятся различные соревнования, в том числе чемпионаты мира по различным видам прыжков. </a:t>
            </a:r>
          </a:p>
          <a:p>
            <a:pPr algn="ctr"/>
            <a:r>
              <a:rPr lang="ru-RU" sz="1600" dirty="0" smtClean="0">
                <a:latin typeface="Cambria" pitchFamily="18" charset="0"/>
              </a:rPr>
              <a:t>Вот так всё серьёзно!</a:t>
            </a:r>
            <a:endParaRPr lang="ru-RU" sz="1600" dirty="0">
              <a:latin typeface="Cambria" pitchFamily="18" charset="0"/>
            </a:endParaRPr>
          </a:p>
        </p:txBody>
      </p:sp>
      <p:pic>
        <p:nvPicPr>
          <p:cNvPr id="4" name="Рисунок 3" descr="дом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140968"/>
            <a:ext cx="1765083" cy="2353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сорев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27784" y="2708920"/>
            <a:ext cx="2252839" cy="1764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человечек.jpg"/>
          <p:cNvPicPr>
            <a:picLocks noChangeAspect="1"/>
          </p:cNvPicPr>
          <p:nvPr/>
        </p:nvPicPr>
        <p:blipFill>
          <a:blip r:embed="rId4" cstate="print"/>
          <a:srcRect l="7637" r="8352" b="9483"/>
          <a:stretch>
            <a:fillRect/>
          </a:stretch>
        </p:blipFill>
        <p:spPr>
          <a:xfrm>
            <a:off x="8172400" y="5822919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pic>
        <p:nvPicPr>
          <p:cNvPr id="7" name="Рисунок 6" descr="сор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79712" y="4005064"/>
            <a:ext cx="2170151" cy="1591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сор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339752" y="5366370"/>
            <a:ext cx="2651787" cy="1491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ловечек.jpg"/>
          <p:cNvPicPr>
            <a:picLocks noChangeAspect="1"/>
          </p:cNvPicPr>
          <p:nvPr/>
        </p:nvPicPr>
        <p:blipFill>
          <a:blip r:embed="rId2" cstate="print"/>
          <a:srcRect l="7637" r="8352" b="9483"/>
          <a:stretch>
            <a:fillRect/>
          </a:stretch>
        </p:blipFill>
        <p:spPr>
          <a:xfrm>
            <a:off x="8172400" y="5822919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11560" y="620688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</a:rPr>
              <a:t>В</a:t>
            </a:r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</a:rPr>
              <a:t>печатляющие результаты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</a:rPr>
              <a:t>по </a:t>
            </a:r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</a:rPr>
              <a:t>прыжкам  через скакалку:</a:t>
            </a:r>
            <a:endParaRPr lang="ru-RU" sz="2400" dirty="0" smtClean="0">
              <a:solidFill>
                <a:srgbClr val="FF0000"/>
              </a:solidFill>
              <a:latin typeface="Cambria" pitchFamily="18" charset="0"/>
            </a:endParaRPr>
          </a:p>
          <a:p>
            <a:r>
              <a:rPr lang="ru-RU" dirty="0" smtClean="0">
                <a:latin typeface="Cambria" pitchFamily="18" charset="0"/>
              </a:rPr>
              <a:t>• В южно корейском городе </a:t>
            </a:r>
            <a:r>
              <a:rPr lang="ru-RU" dirty="0" err="1" smtClean="0">
                <a:latin typeface="Cambria" pitchFamily="18" charset="0"/>
              </a:rPr>
              <a:t>Пусон</a:t>
            </a:r>
            <a:r>
              <a:rPr lang="ru-RU" dirty="0" smtClean="0">
                <a:latin typeface="Cambria" pitchFamily="18" charset="0"/>
              </a:rPr>
              <a:t> на специальных соревнованиях 65-летний </a:t>
            </a:r>
            <a:r>
              <a:rPr lang="ru-RU" dirty="0" err="1" smtClean="0">
                <a:latin typeface="Cambria" pitchFamily="18" charset="0"/>
              </a:rPr>
              <a:t>Пок</a:t>
            </a:r>
            <a:r>
              <a:rPr lang="ru-RU" dirty="0" smtClean="0">
                <a:latin typeface="Cambria" pitchFamily="18" charset="0"/>
              </a:rPr>
              <a:t> </a:t>
            </a:r>
            <a:r>
              <a:rPr lang="ru-RU" dirty="0" err="1" smtClean="0">
                <a:latin typeface="Cambria" pitchFamily="18" charset="0"/>
              </a:rPr>
              <a:t>Пон</a:t>
            </a:r>
            <a:r>
              <a:rPr lang="ru-RU" dirty="0" smtClean="0">
                <a:latin typeface="Cambria" pitchFamily="18" charset="0"/>
              </a:rPr>
              <a:t> Та за час соревнования со скакалкой выполнил 14 628 прыжков (244 прыжка в минуту).</a:t>
            </a:r>
          </a:p>
          <a:p>
            <a:r>
              <a:rPr lang="ru-RU" dirty="0" smtClean="0">
                <a:latin typeface="Cambria" pitchFamily="18" charset="0"/>
              </a:rPr>
              <a:t>• Японец К. </a:t>
            </a:r>
            <a:r>
              <a:rPr lang="ru-RU" dirty="0" err="1" smtClean="0">
                <a:latin typeface="Cambria" pitchFamily="18" charset="0"/>
              </a:rPr>
              <a:t>Судзуку</a:t>
            </a:r>
            <a:r>
              <a:rPr lang="ru-RU" dirty="0" smtClean="0">
                <a:latin typeface="Cambria" pitchFamily="18" charset="0"/>
              </a:rPr>
              <a:t> перепрыгнул через скакалку 37 427 раз подряд, ни разу её не зацепив. На свое выступление он затратил 4 часа 22 минуты 50 секунд в темпе 142 прыжка в минуту.</a:t>
            </a:r>
          </a:p>
          <a:p>
            <a:r>
              <a:rPr lang="ru-RU" dirty="0" smtClean="0">
                <a:latin typeface="Cambria" pitchFamily="18" charset="0"/>
              </a:rPr>
              <a:t>• </a:t>
            </a:r>
            <a:r>
              <a:rPr lang="ru-RU" dirty="0" err="1" smtClean="0">
                <a:latin typeface="Cambria" pitchFamily="18" charset="0"/>
              </a:rPr>
              <a:t>Ашрита</a:t>
            </a:r>
            <a:r>
              <a:rPr lang="ru-RU" dirty="0" smtClean="0">
                <a:latin typeface="Cambria" pitchFamily="18" charset="0"/>
              </a:rPr>
              <a:t> </a:t>
            </a:r>
            <a:r>
              <a:rPr lang="ru-RU" dirty="0" err="1" smtClean="0">
                <a:latin typeface="Cambria" pitchFamily="18" charset="0"/>
              </a:rPr>
              <a:t>Ферман</a:t>
            </a:r>
            <a:r>
              <a:rPr lang="ru-RU" dirty="0" smtClean="0">
                <a:latin typeface="Cambria" pitchFamily="18" charset="0"/>
              </a:rPr>
              <a:t> (США) за 24 ч. 23-24 января 1999 г. перепрыгнул через скакалку 130 000 раз. Он начал прыгать в отеле «Шератон» в </a:t>
            </a:r>
            <a:r>
              <a:rPr lang="ru-RU" dirty="0" err="1" smtClean="0">
                <a:latin typeface="Cambria" pitchFamily="18" charset="0"/>
              </a:rPr>
              <a:t>Бадунге</a:t>
            </a:r>
            <a:r>
              <a:rPr lang="ru-RU" dirty="0" smtClean="0">
                <a:latin typeface="Cambria" pitchFamily="18" charset="0"/>
              </a:rPr>
              <a:t> (Индонезия), а через 6 ч. перебрался в расположенный неподалеку отель «</a:t>
            </a:r>
            <a:r>
              <a:rPr lang="ru-RU" dirty="0" err="1" smtClean="0">
                <a:latin typeface="Cambria" pitchFamily="18" charset="0"/>
              </a:rPr>
              <a:t>Чеди</a:t>
            </a:r>
            <a:r>
              <a:rPr lang="ru-RU" dirty="0" smtClean="0">
                <a:latin typeface="Cambria" pitchFamily="18" charset="0"/>
              </a:rPr>
              <a:t>».</a:t>
            </a:r>
          </a:p>
          <a:p>
            <a:r>
              <a:rPr lang="ru-RU" dirty="0" smtClean="0">
                <a:latin typeface="Cambria" pitchFamily="18" charset="0"/>
              </a:rPr>
              <a:t>• Наибольшей популярностью скакалка пользуется в Нидерландах. 12 октября 2006 года 50000 человек (большинство - дети и учителя начальных классов) 30 секунд прыгали на скакалках в 335 школах этой страны.</a:t>
            </a:r>
          </a:p>
          <a:p>
            <a:r>
              <a:rPr lang="ru-RU" dirty="0" smtClean="0">
                <a:latin typeface="Cambria" pitchFamily="18" charset="0"/>
              </a:rPr>
              <a:t>• 24 марта 2006 года совместный коллективный рекорд был установлен Великобританией и Ирландией. 7632 ребёнка, не прерываясь, прыгали три минуты на 85 различных площадках этих стран.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ловечек.jpg"/>
          <p:cNvPicPr>
            <a:picLocks noChangeAspect="1"/>
          </p:cNvPicPr>
          <p:nvPr/>
        </p:nvPicPr>
        <p:blipFill>
          <a:blip r:embed="rId2" cstate="print"/>
          <a:srcRect l="7637" r="8352" b="9483"/>
          <a:stretch>
            <a:fillRect/>
          </a:stretch>
        </p:blipFill>
        <p:spPr>
          <a:xfrm>
            <a:off x="8172400" y="5822919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5976664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ambria" pitchFamily="18" charset="0"/>
              </a:rPr>
              <a:t>Существует несколько дисциплин:</a:t>
            </a:r>
          </a:p>
          <a:p>
            <a:r>
              <a:rPr lang="ru-RU" dirty="0" smtClean="0"/>
              <a:t> </a:t>
            </a:r>
            <a:r>
              <a:rPr lang="ru-RU" u="sng" dirty="0" smtClean="0">
                <a:latin typeface="Cambria" pitchFamily="18" charset="0"/>
              </a:rPr>
              <a:t>Скорость</a:t>
            </a:r>
            <a:r>
              <a:rPr lang="ru-RU" dirty="0" smtClean="0">
                <a:latin typeface="Cambria" pitchFamily="18" charset="0"/>
              </a:rPr>
              <a:t> – </a:t>
            </a:r>
            <a:r>
              <a:rPr lang="ru-RU" dirty="0" smtClean="0">
                <a:latin typeface="Cambria" pitchFamily="18" charset="0"/>
              </a:rPr>
              <a:t>предлагается выполнить мах </a:t>
            </a:r>
            <a:r>
              <a:rPr lang="ru-RU" dirty="0" smtClean="0">
                <a:latin typeface="Cambria" pitchFamily="18" charset="0"/>
              </a:rPr>
              <a:t>количество прыжков за указанный интервал времени </a:t>
            </a:r>
            <a:r>
              <a:rPr lang="ru-RU" dirty="0" smtClean="0">
                <a:latin typeface="Cambria" pitchFamily="18" charset="0"/>
              </a:rPr>
              <a:t>(30</a:t>
            </a:r>
            <a:r>
              <a:rPr lang="ru-RU" dirty="0" smtClean="0">
                <a:latin typeface="Cambria" pitchFamily="18" charset="0"/>
              </a:rPr>
              <a:t>, 60 </a:t>
            </a:r>
            <a:r>
              <a:rPr lang="ru-RU" dirty="0" smtClean="0">
                <a:latin typeface="Cambria" pitchFamily="18" charset="0"/>
              </a:rPr>
              <a:t>сек.)</a:t>
            </a:r>
            <a:endParaRPr lang="ru-RU" dirty="0" smtClean="0">
              <a:latin typeface="Cambria" pitchFamily="18" charset="0"/>
            </a:endParaRPr>
          </a:p>
          <a:p>
            <a:r>
              <a:rPr lang="ru-RU" u="sng" dirty="0" smtClean="0">
                <a:latin typeface="Cambria" pitchFamily="18" charset="0"/>
              </a:rPr>
              <a:t> Сила </a:t>
            </a:r>
            <a:r>
              <a:rPr lang="ru-RU" dirty="0" smtClean="0">
                <a:latin typeface="Cambria" pitchFamily="18" charset="0"/>
              </a:rPr>
              <a:t>– выполнить наибольшую серию тройных прыжков подряд</a:t>
            </a:r>
            <a:r>
              <a:rPr lang="ru-RU" dirty="0" smtClean="0">
                <a:latin typeface="Cambria" pitchFamily="18" charset="0"/>
              </a:rPr>
              <a:t>.</a:t>
            </a:r>
          </a:p>
          <a:p>
            <a:r>
              <a:rPr lang="ru-RU" dirty="0" smtClean="0">
                <a:latin typeface="Cambria" pitchFamily="18" charset="0"/>
              </a:rPr>
              <a:t> </a:t>
            </a:r>
            <a:r>
              <a:rPr lang="ru-RU" u="sng" dirty="0" smtClean="0">
                <a:latin typeface="Cambria" pitchFamily="18" charset="0"/>
              </a:rPr>
              <a:t>Выносливость</a:t>
            </a:r>
            <a:r>
              <a:rPr lang="ru-RU" dirty="0" smtClean="0">
                <a:latin typeface="Cambria" pitchFamily="18" charset="0"/>
              </a:rPr>
              <a:t> – выполнить наибольшее количество прыжков за 180 секунд (3 минуты). </a:t>
            </a:r>
          </a:p>
          <a:p>
            <a:r>
              <a:rPr lang="ru-RU" u="sng" dirty="0" smtClean="0">
                <a:latin typeface="Cambria" pitchFamily="18" charset="0"/>
              </a:rPr>
              <a:t>Фристайл</a:t>
            </a:r>
            <a:r>
              <a:rPr lang="ru-RU" dirty="0" smtClean="0">
                <a:latin typeface="Cambria" pitchFamily="18" charset="0"/>
              </a:rPr>
              <a:t> – каждый участник должен за 45–75 секунд показать комбинацию прыжков под музыку различной </a:t>
            </a:r>
            <a:r>
              <a:rPr lang="ru-RU" dirty="0" smtClean="0">
                <a:latin typeface="Cambria" pitchFamily="18" charset="0"/>
              </a:rPr>
              <a:t>сложности. </a:t>
            </a:r>
            <a:endParaRPr lang="ru-RU" dirty="0" smtClean="0">
              <a:latin typeface="Cambria" pitchFamily="18" charset="0"/>
            </a:endParaRPr>
          </a:p>
          <a:p>
            <a:r>
              <a:rPr lang="ru-RU" u="sng" dirty="0" err="1" smtClean="0">
                <a:latin typeface="Cambria" pitchFamily="18" charset="0"/>
              </a:rPr>
              <a:t>Дабл-датч</a:t>
            </a:r>
            <a:r>
              <a:rPr lang="ru-RU" dirty="0" smtClean="0">
                <a:latin typeface="Cambria" pitchFamily="18" charset="0"/>
              </a:rPr>
              <a:t> </a:t>
            </a:r>
            <a:r>
              <a:rPr lang="ru-RU" dirty="0" smtClean="0">
                <a:latin typeface="Cambria" pitchFamily="18" charset="0"/>
              </a:rPr>
              <a:t>- в</a:t>
            </a:r>
            <a:r>
              <a:rPr lang="ru-RU" dirty="0" smtClean="0">
                <a:latin typeface="Cambria" pitchFamily="18" charset="0"/>
              </a:rPr>
              <a:t>ыступает </a:t>
            </a:r>
            <a:r>
              <a:rPr lang="ru-RU" dirty="0" smtClean="0">
                <a:latin typeface="Cambria" pitchFamily="18" charset="0"/>
              </a:rPr>
              <a:t>команда из 4-5 человек и выполняет прыжки через две длинные веревки, вращающиеся поочередно. Этот вид сплетения акробатики, брейк-данса, </a:t>
            </a:r>
            <a:r>
              <a:rPr lang="ru-RU" dirty="0" err="1" smtClean="0">
                <a:latin typeface="Cambria" pitchFamily="18" charset="0"/>
              </a:rPr>
              <a:t>хип-хопа</a:t>
            </a:r>
            <a:r>
              <a:rPr lang="ru-RU" dirty="0" smtClean="0">
                <a:latin typeface="Cambria" pitchFamily="18" charset="0"/>
              </a:rPr>
              <a:t>.</a:t>
            </a:r>
          </a:p>
          <a:p>
            <a:r>
              <a:rPr lang="ru-RU" u="sng" dirty="0" smtClean="0">
                <a:latin typeface="Cambria" pitchFamily="18" charset="0"/>
              </a:rPr>
              <a:t>Китайское </a:t>
            </a:r>
            <a:r>
              <a:rPr lang="ru-RU" u="sng" dirty="0" smtClean="0">
                <a:latin typeface="Cambria" pitchFamily="18" charset="0"/>
              </a:rPr>
              <a:t>колесо, </a:t>
            </a:r>
            <a:r>
              <a:rPr lang="ru-RU" dirty="0" smtClean="0">
                <a:latin typeface="Cambria" pitchFamily="18" charset="0"/>
              </a:rPr>
              <a:t>когда каждый участник держит в руках один конец своей скакалки, а </a:t>
            </a:r>
            <a:r>
              <a:rPr lang="ru-RU" dirty="0" smtClean="0">
                <a:latin typeface="Cambria" pitchFamily="18" charset="0"/>
              </a:rPr>
              <a:t>другой </a:t>
            </a:r>
            <a:r>
              <a:rPr lang="ru-RU" dirty="0" smtClean="0">
                <a:latin typeface="Cambria" pitchFamily="18" charset="0"/>
              </a:rPr>
              <a:t>конец скакалки другого участника. Прыжки также имеют в основе акробатические упражнения. </a:t>
            </a:r>
          </a:p>
          <a:p>
            <a:r>
              <a:rPr lang="ru-RU" u="sng" dirty="0" smtClean="0">
                <a:latin typeface="Cambria" pitchFamily="18" charset="0"/>
              </a:rPr>
              <a:t>«</a:t>
            </a:r>
            <a:r>
              <a:rPr lang="ru-RU" u="sng" dirty="0" smtClean="0">
                <a:latin typeface="Cambria" pitchFamily="18" charset="0"/>
              </a:rPr>
              <a:t>П</a:t>
            </a:r>
            <a:r>
              <a:rPr lang="ru-RU" u="sng" dirty="0" smtClean="0">
                <a:latin typeface="Cambria" pitchFamily="18" charset="0"/>
              </a:rPr>
              <a:t>утешественник</a:t>
            </a:r>
            <a:r>
              <a:rPr lang="ru-RU" dirty="0" smtClean="0">
                <a:latin typeface="Cambria" pitchFamily="18" charset="0"/>
              </a:rPr>
              <a:t>», когда один участник прыгает с другим и ловит его своей скакалкой. 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4" name="Рисунок 3" descr="крут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28184" y="260648"/>
            <a:ext cx="2586236" cy="19396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дабл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28184" y="2276872"/>
            <a:ext cx="2592288" cy="1663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олесо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28184" y="4077072"/>
            <a:ext cx="2016224" cy="19231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0" y="0"/>
            <a:ext cx="439248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Польза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скиппинга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  <a:p>
            <a:pPr algn="just"/>
            <a:r>
              <a:rPr lang="ru-RU" dirty="0" smtClean="0">
                <a:latin typeface="Cambria" pitchFamily="18" charset="0"/>
              </a:rPr>
              <a:t>Неоспоримая польза прыжков – это качественная тренировка сердца и сосудов, укрепление ног, нормализация дыхания, устранение лишнего веса, успешная борьба с </a:t>
            </a:r>
            <a:r>
              <a:rPr lang="ru-RU" dirty="0" err="1" smtClean="0">
                <a:latin typeface="Cambria" pitchFamily="18" charset="0"/>
              </a:rPr>
              <a:t>целлюлитом</a:t>
            </a:r>
            <a:r>
              <a:rPr lang="ru-RU" dirty="0" smtClean="0">
                <a:latin typeface="Cambria" pitchFamily="18" charset="0"/>
              </a:rPr>
              <a:t>, повышение выносливости и общего тонуса организма, и как следствие — укрепление иммунитета. Вот сколько всего можно получить от забытого с детства развлечения!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5" name="Рисунок 4" descr="человечек.jpg"/>
          <p:cNvPicPr>
            <a:picLocks noChangeAspect="1"/>
          </p:cNvPicPr>
          <p:nvPr/>
        </p:nvPicPr>
        <p:blipFill>
          <a:blip r:embed="rId2" cstate="print"/>
          <a:srcRect l="7637" r="8352" b="9483"/>
          <a:stretch>
            <a:fillRect/>
          </a:stretch>
        </p:blipFill>
        <p:spPr>
          <a:xfrm>
            <a:off x="8392531" y="5822918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0" y="3284984"/>
            <a:ext cx="4355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Cambria" pitchFamily="18" charset="0"/>
              </a:rPr>
              <a:t>Упражнения со скакалкой эффективно тренируют не только все мышцы ног, но и еще около десятка других. Во время прыжков работают все основные мышцы: руки, ягодицы, ноги, пресс. Укрепляются и спина, благодаря чему корректируется осанка и расправляются плечи. Скакалка значительно способствует похудению в области бедер, усилению тонуса, упругости и гибкости мышц.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8" name="Рисунок 7" descr="мышцы2.jpg"/>
          <p:cNvPicPr>
            <a:picLocks noChangeAspect="1"/>
          </p:cNvPicPr>
          <p:nvPr/>
        </p:nvPicPr>
        <p:blipFill>
          <a:blip r:embed="rId3" cstate="print"/>
          <a:srcRect r="-495" b="10101"/>
          <a:stretch>
            <a:fillRect/>
          </a:stretch>
        </p:blipFill>
        <p:spPr>
          <a:xfrm>
            <a:off x="251520" y="260648"/>
            <a:ext cx="4248472" cy="6165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95528" y="188640"/>
            <a:ext cx="4068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Cambria" pitchFamily="18" charset="0"/>
              </a:rPr>
              <a:t>Что нужно для занятий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На самом деле не так много: 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спортивная обувь с плотной хорошо </a:t>
            </a:r>
            <a:r>
              <a:rPr lang="ru-RU" dirty="0" err="1" smtClean="0">
                <a:latin typeface="Cambria" pitchFamily="18" charset="0"/>
              </a:rPr>
              <a:t>отпружинивающей</a:t>
            </a:r>
            <a:r>
              <a:rPr lang="ru-RU" dirty="0" smtClean="0">
                <a:latin typeface="Cambria" pitchFamily="18" charset="0"/>
              </a:rPr>
              <a:t> подошвой, 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удобная вам одежда (</a:t>
            </a:r>
            <a:r>
              <a:rPr lang="ru-RU" i="1" dirty="0" smtClean="0">
                <a:latin typeface="Cambria" pitchFamily="18" charset="0"/>
              </a:rPr>
              <a:t>чтобы хорошо отводила влагу и лучше облегающая, в такой комфортней прыгать</a:t>
            </a:r>
            <a:r>
              <a:rPr lang="ru-RU" dirty="0" smtClean="0">
                <a:latin typeface="Cambria" pitchFamily="18" charset="0"/>
              </a:rPr>
              <a:t>),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 пара квадратных метров площади и, главное,— скакалка.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3" name="Рисунок 2" descr="скоростная же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04664"/>
            <a:ext cx="2959224" cy="2959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моя ска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2924944"/>
            <a:ext cx="1889787" cy="1417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человечек.jpg"/>
          <p:cNvPicPr>
            <a:picLocks noChangeAspect="1"/>
          </p:cNvPicPr>
          <p:nvPr/>
        </p:nvPicPr>
        <p:blipFill>
          <a:blip r:embed="rId4" cstate="print"/>
          <a:srcRect l="7637" r="8352" b="9483"/>
          <a:stretch>
            <a:fillRect/>
          </a:stretch>
        </p:blipFill>
        <p:spPr>
          <a:xfrm>
            <a:off x="8392531" y="5822918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pic>
        <p:nvPicPr>
          <p:cNvPr id="7" name="Рисунок 6" descr="дома прыжки.jpg"/>
          <p:cNvPicPr>
            <a:picLocks noChangeAspect="1"/>
          </p:cNvPicPr>
          <p:nvPr/>
        </p:nvPicPr>
        <p:blipFill>
          <a:blip r:embed="rId5" cstate="print"/>
          <a:srcRect l="10941" r="9681"/>
          <a:stretch>
            <a:fillRect/>
          </a:stretch>
        </p:blipFill>
        <p:spPr>
          <a:xfrm>
            <a:off x="5580112" y="3140968"/>
            <a:ext cx="2664295" cy="2931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обувь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99592" y="4293096"/>
            <a:ext cx="2436429" cy="1595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932040" y="188640"/>
            <a:ext cx="3924944" cy="5816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Виды скакалок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mbria" pitchFamily="18" charset="0"/>
                <a:cs typeface="Arial" pitchFamily="34" charset="0"/>
              </a:rPr>
              <a:t>и как выбрать свою?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onstantia" pitchFamily="18" charset="0"/>
              </a:rPr>
              <a:t>Скакалка </a:t>
            </a:r>
            <a:r>
              <a:rPr lang="ru-RU" dirty="0" smtClean="0">
                <a:latin typeface="Constantia" pitchFamily="18" charset="0"/>
              </a:rPr>
              <a:t>из пластика легче режет воздух и поэтому быстрее движется. Зато скакалка, сделанная из натуральных материалов (льна или мягкой кожи), не так больно </a:t>
            </a:r>
            <a:r>
              <a:rPr lang="ru-RU" dirty="0" smtClean="0">
                <a:latin typeface="Constantia" pitchFamily="18" charset="0"/>
              </a:rPr>
              <a:t>хлещет.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onstantia" pitchFamily="18" charset="0"/>
              </a:rPr>
              <a:t>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атериал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ручек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выбирайте исходя из личных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предпочтений, а вес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ручек,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в зависимости от уровня</a:t>
            </a:r>
            <a:r>
              <a:rPr kumimoji="0" lang="ru-RU" b="0" i="0" u="none" strike="noStrike" cap="none" normalizeH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 и задач. </a:t>
            </a:r>
            <a:r>
              <a:rPr lang="ru-RU" u="sng" dirty="0" smtClean="0">
                <a:latin typeface="Cambria" pitchFamily="18" charset="0"/>
                <a:cs typeface="Arial" pitchFamily="34" charset="0"/>
              </a:rPr>
              <a:t>П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одшипники </a:t>
            </a:r>
            <a:r>
              <a:rPr kumimoji="0" lang="ru-RU" b="0" i="0" u="sng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в ручках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 – очень полезный элемент, такие скакалки никогда не запутываются во время прыжков. Различные счётчики прыжков или даже сожжённых калорий не являются необходимым элементом.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Длина скакалки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Cambria" pitchFamily="18" charset="0"/>
                <a:cs typeface="Arial" pitchFamily="34" charset="0"/>
              </a:rPr>
              <a:t>, желательно, должна быть регулируемой. </a:t>
            </a:r>
          </a:p>
        </p:txBody>
      </p:sp>
      <p:pic>
        <p:nvPicPr>
          <p:cNvPr id="4" name="Рисунок 3" descr="человечек.jpg"/>
          <p:cNvPicPr>
            <a:picLocks noChangeAspect="1"/>
          </p:cNvPicPr>
          <p:nvPr/>
        </p:nvPicPr>
        <p:blipFill>
          <a:blip r:embed="rId2" cstate="print"/>
          <a:srcRect l="7637" r="8352" b="9483"/>
          <a:stretch>
            <a:fillRect/>
          </a:stretch>
        </p:blipFill>
        <p:spPr>
          <a:xfrm>
            <a:off x="8392531" y="5822918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95536" y="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u="sng" dirty="0" smtClean="0">
                <a:latin typeface="Constantia" pitchFamily="18" charset="0"/>
              </a:rPr>
              <a:t>Скакалки делятся на 3 вида: </a:t>
            </a:r>
          </a:p>
          <a:p>
            <a:pPr algn="ctr"/>
            <a:r>
              <a:rPr lang="ru-RU" dirty="0" smtClean="0">
                <a:latin typeface="Constantia" pitchFamily="18" charset="0"/>
              </a:rPr>
              <a:t>для фитнеса, для скорости, для трюков. </a:t>
            </a:r>
          </a:p>
        </p:txBody>
      </p:sp>
      <p:pic>
        <p:nvPicPr>
          <p:cNvPr id="8" name="Рисунок 7" descr="биссер.jpg"/>
          <p:cNvPicPr>
            <a:picLocks noChangeAspect="1"/>
          </p:cNvPicPr>
          <p:nvPr/>
        </p:nvPicPr>
        <p:blipFill>
          <a:blip r:embed="rId3" cstate="print"/>
          <a:srcRect t="20081"/>
          <a:stretch>
            <a:fillRect/>
          </a:stretch>
        </p:blipFill>
        <p:spPr>
          <a:xfrm>
            <a:off x="2483768" y="1340768"/>
            <a:ext cx="2160240" cy="1476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79512" y="6926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Constantia" pitchFamily="18" charset="0"/>
              </a:rPr>
              <a:t>Скакалка для фитнеса состоит из нейлоновой веревки покрытой бисером. </a:t>
            </a:r>
          </a:p>
        </p:txBody>
      </p:sp>
      <p:pic>
        <p:nvPicPr>
          <p:cNvPr id="10" name="Рисунок 9" descr="тросс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3429000"/>
            <a:ext cx="2736201" cy="1686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79512" y="270892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Constantia" pitchFamily="18" charset="0"/>
              </a:rPr>
              <a:t>Скакалка для скорости – это тонкий трос, для меньшего сопротивления воздуха; </a:t>
            </a:r>
            <a:endParaRPr lang="ru-RU" dirty="0"/>
          </a:p>
        </p:txBody>
      </p:sp>
      <p:pic>
        <p:nvPicPr>
          <p:cNvPr id="13" name="Рисунок 12" descr="полив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67744" y="5511991"/>
            <a:ext cx="2527717" cy="1346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Прямоугольник 13"/>
          <p:cNvSpPr/>
          <p:nvPr/>
        </p:nvSpPr>
        <p:spPr>
          <a:xfrm>
            <a:off x="251520" y="5013176"/>
            <a:ext cx="50760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nstantia" pitchFamily="18" charset="0"/>
              </a:rPr>
              <a:t>Скакалка для трюков – это поливиниловая нить с ручками длиной 20 см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еловечек.jpg"/>
          <p:cNvPicPr>
            <a:picLocks noChangeAspect="1"/>
          </p:cNvPicPr>
          <p:nvPr/>
        </p:nvPicPr>
        <p:blipFill>
          <a:blip r:embed="rId2" cstate="print"/>
          <a:srcRect l="7637" r="8352" b="9483"/>
          <a:stretch>
            <a:fillRect/>
          </a:stretch>
        </p:blipFill>
        <p:spPr>
          <a:xfrm>
            <a:off x="8392531" y="5822918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pic>
        <p:nvPicPr>
          <p:cNvPr id="3" name="Picture 2" descr="Скакалка LiveUp PVC JUMP RO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268760"/>
            <a:ext cx="3798861" cy="35352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220072" y="188640"/>
            <a:ext cx="367240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Скакалка из пластика.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mbria" pitchFamily="18" charset="0"/>
                <a:cs typeface="Arial" pitchFamily="34" charset="0"/>
              </a:rPr>
              <a:t>Именно 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такая скакалка подойдет для новичка, который «просто решил попрыгать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».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mbria" pitchFamily="18" charset="0"/>
                <a:cs typeface="Arial" pitchFamily="34" charset="0"/>
              </a:rPr>
              <a:t>Не 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известно, надолго ли его захватит данное увлечение, и  для 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начала стоит 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 позаниматься с простой 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скакалкой. 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mbria" pitchFamily="18" charset="0"/>
                <a:cs typeface="Arial" pitchFamily="34" charset="0"/>
              </a:rPr>
              <a:t>Такая 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скакалка – самая </a:t>
            </a:r>
            <a:r>
              <a:rPr lang="ru-RU" b="1" dirty="0" smtClean="0">
                <a:latin typeface="Cambria" pitchFamily="18" charset="0"/>
                <a:cs typeface="Arial" pitchFamily="34" charset="0"/>
              </a:rPr>
              <a:t>недорогая.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 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Но 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при этом она прекрасно справляется 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со всеми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 </a:t>
            </a:r>
            <a:r>
              <a:rPr lang="ru-RU" b="1" dirty="0" smtClean="0">
                <a:latin typeface="Cambria" pitchFamily="18" charset="0"/>
                <a:cs typeface="Arial" pitchFamily="34" charset="0"/>
              </a:rPr>
              <a:t>функциями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, которые выполняют скакалки: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mbria" pitchFamily="18" charset="0"/>
                <a:cs typeface="Arial" pitchFamily="34" charset="0"/>
              </a:rPr>
              <a:t>• вырабатывает внимание</a:t>
            </a:r>
            <a:br>
              <a:rPr lang="ru-RU" dirty="0" smtClean="0">
                <a:latin typeface="Cambria" pitchFamily="18" charset="0"/>
                <a:cs typeface="Arial" pitchFamily="34" charset="0"/>
              </a:rPr>
            </a:br>
            <a:r>
              <a:rPr lang="ru-RU" dirty="0" smtClean="0">
                <a:latin typeface="Cambria" pitchFamily="18" charset="0"/>
                <a:cs typeface="Arial" pitchFamily="34" charset="0"/>
              </a:rPr>
              <a:t>• тренирует скорость и координацию движений</a:t>
            </a:r>
            <a:br>
              <a:rPr lang="ru-RU" dirty="0" smtClean="0">
                <a:latin typeface="Cambria" pitchFamily="18" charset="0"/>
                <a:cs typeface="Arial" pitchFamily="34" charset="0"/>
              </a:rPr>
            </a:br>
            <a:r>
              <a:rPr lang="ru-RU" dirty="0" smtClean="0">
                <a:latin typeface="Cambria" pitchFamily="18" charset="0"/>
                <a:cs typeface="Arial" pitchFamily="34" charset="0"/>
              </a:rPr>
              <a:t>• расслабляет мышцы</a:t>
            </a:r>
            <a:br>
              <a:rPr lang="ru-RU" dirty="0" smtClean="0">
                <a:latin typeface="Cambria" pitchFamily="18" charset="0"/>
                <a:cs typeface="Arial" pitchFamily="34" charset="0"/>
              </a:rPr>
            </a:br>
            <a:r>
              <a:rPr lang="ru-RU" dirty="0" smtClean="0">
                <a:latin typeface="Cambria" pitchFamily="18" charset="0"/>
                <a:cs typeface="Arial" pitchFamily="34" charset="0"/>
              </a:rPr>
              <a:t>• укрепляет </a:t>
            </a:r>
            <a:r>
              <a:rPr lang="ru-RU" dirty="0" err="1" smtClean="0">
                <a:latin typeface="Cambria" pitchFamily="18" charset="0"/>
                <a:cs typeface="Arial" pitchFamily="34" charset="0"/>
              </a:rPr>
              <a:t>сердечно-сосудистую</a:t>
            </a:r>
            <a:r>
              <a:rPr lang="ru-RU" dirty="0" smtClean="0">
                <a:latin typeface="Cambria" pitchFamily="18" charset="0"/>
                <a:cs typeface="Arial" pitchFamily="34" charset="0"/>
              </a:rPr>
              <a:t> систему</a:t>
            </a:r>
            <a:br>
              <a:rPr lang="ru-RU" dirty="0" smtClean="0">
                <a:latin typeface="Cambria" pitchFamily="18" charset="0"/>
                <a:cs typeface="Arial" pitchFamily="34" charset="0"/>
              </a:rPr>
            </a:br>
            <a:r>
              <a:rPr lang="ru-RU" dirty="0" smtClean="0">
                <a:latin typeface="Cambria" pitchFamily="18" charset="0"/>
                <a:cs typeface="Arial" pitchFamily="34" charset="0"/>
              </a:rPr>
              <a:t>• борется с лишним весом</a:t>
            </a: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44824"/>
            <a:ext cx="4392488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Constantia" pitchFamily="18" charset="0"/>
              </a:rPr>
              <a:t/>
            </a:r>
            <a:br>
              <a:rPr lang="ru-RU" sz="1600" dirty="0" smtClean="0">
                <a:latin typeface="Constantia" pitchFamily="18" charset="0"/>
              </a:rPr>
            </a:br>
            <a:r>
              <a:rPr lang="ru-RU" sz="1600" dirty="0" smtClean="0">
                <a:latin typeface="Constantia" pitchFamily="18" charset="0"/>
              </a:rPr>
              <a:t/>
            </a:r>
            <a:br>
              <a:rPr lang="ru-RU" sz="1600" dirty="0" smtClean="0">
                <a:latin typeface="Constantia" pitchFamily="18" charset="0"/>
              </a:rPr>
            </a:br>
            <a:r>
              <a:rPr lang="ru-RU" dirty="0" smtClean="0">
                <a:latin typeface="Cambria" pitchFamily="18" charset="0"/>
              </a:rPr>
              <a:t>Такая скакалка </a:t>
            </a:r>
            <a:r>
              <a:rPr lang="ru-RU" dirty="0" smtClean="0">
                <a:latin typeface="Cambria" pitchFamily="18" charset="0"/>
              </a:rPr>
              <a:t>подходит только для выполнения </a:t>
            </a:r>
            <a:r>
              <a:rPr lang="ru-RU" b="1" dirty="0" smtClean="0">
                <a:latin typeface="Cambria" pitchFamily="18" charset="0"/>
              </a:rPr>
              <a:t>простых </a:t>
            </a:r>
            <a:r>
              <a:rPr lang="ru-RU" b="1" dirty="0" smtClean="0">
                <a:latin typeface="Cambria" pitchFamily="18" charset="0"/>
              </a:rPr>
              <a:t>прыжков</a:t>
            </a:r>
            <a:r>
              <a:rPr lang="ru-RU" dirty="0" smtClean="0">
                <a:latin typeface="Cambria" pitchFamily="18" charset="0"/>
              </a:rPr>
              <a:t> </a:t>
            </a:r>
            <a:r>
              <a:rPr lang="ru-RU" dirty="0" smtClean="0">
                <a:latin typeface="Cambria" pitchFamily="18" charset="0"/>
              </a:rPr>
              <a:t>и не </a:t>
            </a:r>
            <a:r>
              <a:rPr lang="ru-RU" dirty="0" smtClean="0">
                <a:latin typeface="Cambria" pitchFamily="18" charset="0"/>
              </a:rPr>
              <a:t>подходит для </a:t>
            </a:r>
            <a:r>
              <a:rPr lang="ru-RU" dirty="0" smtClean="0">
                <a:latin typeface="Cambria" pitchFamily="18" charset="0"/>
              </a:rPr>
              <a:t>сложных </a:t>
            </a:r>
            <a:r>
              <a:rPr lang="ru-RU" dirty="0" smtClean="0">
                <a:latin typeface="Cambria" pitchFamily="18" charset="0"/>
              </a:rPr>
              <a:t>упражнений.</a:t>
            </a:r>
          </a:p>
          <a:p>
            <a:r>
              <a:rPr lang="ru-RU" dirty="0" smtClean="0">
                <a:latin typeface="Cambria" pitchFamily="18" charset="0"/>
              </a:rPr>
              <a:t>При занятиях с этим типом скакалок </a:t>
            </a:r>
            <a:r>
              <a:rPr lang="ru-RU" dirty="0" smtClean="0">
                <a:latin typeface="Cambria" pitchFamily="18" charset="0"/>
              </a:rPr>
              <a:t>,</a:t>
            </a:r>
            <a:r>
              <a:rPr lang="ru-RU" dirty="0" smtClean="0">
                <a:latin typeface="Cambria" pitchFamily="18" charset="0"/>
              </a:rPr>
              <a:t> из-за большой скорости вращения шнура, вы можете весьма </a:t>
            </a:r>
            <a:r>
              <a:rPr lang="ru-RU" dirty="0" smtClean="0">
                <a:latin typeface="Cambria" pitchFamily="18" charset="0"/>
              </a:rPr>
              <a:t>ощутимо ударить </a:t>
            </a:r>
            <a:r>
              <a:rPr lang="ru-RU" dirty="0" smtClean="0">
                <a:latin typeface="Cambria" pitchFamily="18" charset="0"/>
              </a:rPr>
              <a:t>себя по ногам.</a:t>
            </a:r>
            <a:br>
              <a:rPr lang="ru-RU" dirty="0" smtClean="0">
                <a:latin typeface="Cambria" pitchFamily="18" charset="0"/>
              </a:rPr>
            </a:br>
            <a:r>
              <a:rPr lang="ru-RU" dirty="0" smtClean="0">
                <a:latin typeface="Cambria" pitchFamily="18" charset="0"/>
              </a:rPr>
              <a:t>Шнур в данной скакалке может быть пластиковым, стальным в виниловой оболочке.</a:t>
            </a:r>
            <a:br>
              <a:rPr lang="ru-RU" dirty="0" smtClean="0">
                <a:latin typeface="Cambria" pitchFamily="18" charset="0"/>
              </a:rPr>
            </a:br>
            <a:r>
              <a:rPr lang="ru-RU" dirty="0" smtClean="0">
                <a:latin typeface="Cambria" pitchFamily="18" charset="0"/>
              </a:rPr>
              <a:t>Длина такой скакалки регулируется.</a:t>
            </a:r>
            <a:br>
              <a:rPr lang="ru-RU" dirty="0" smtClean="0">
                <a:latin typeface="Cambria" pitchFamily="18" charset="0"/>
              </a:rPr>
            </a:br>
            <a:r>
              <a:rPr lang="ru-RU" dirty="0" smtClean="0">
                <a:latin typeface="Cambria" pitchFamily="18" charset="0"/>
              </a:rPr>
              <a:t>Шнур, в случае выходе из строя, можно заменить.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3" name="Рисунок 2" descr="человечек.jpg"/>
          <p:cNvPicPr>
            <a:picLocks noChangeAspect="1"/>
          </p:cNvPicPr>
          <p:nvPr/>
        </p:nvPicPr>
        <p:blipFill>
          <a:blip r:embed="rId2" cstate="print"/>
          <a:srcRect l="7637" r="8352" b="9483"/>
          <a:stretch>
            <a:fillRect/>
          </a:stretch>
        </p:blipFill>
        <p:spPr>
          <a:xfrm>
            <a:off x="8392531" y="5822918"/>
            <a:ext cx="751469" cy="1035082"/>
          </a:xfrm>
          <a:prstGeom prst="rect">
            <a:avLst/>
          </a:prstGeom>
          <a:noFill/>
          <a:ln>
            <a:noFill/>
          </a:ln>
          <a:effectLst>
            <a:softEdge rad="112500"/>
          </a:effectLst>
        </p:spPr>
      </p:pic>
      <p:pic>
        <p:nvPicPr>
          <p:cNvPr id="5" name="Рисунок 4" descr="скакалка же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0"/>
            <a:ext cx="3650298" cy="2281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0" y="188640"/>
            <a:ext cx="4392488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</a:rPr>
              <a:t>Скоростные </a:t>
            </a:r>
            <a:r>
              <a:rPr lang="ru-RU" sz="2400" b="1" dirty="0" smtClean="0">
                <a:solidFill>
                  <a:srgbClr val="FF0000"/>
                </a:solidFill>
                <a:latin typeface="Cambria" pitchFamily="18" charset="0"/>
              </a:rPr>
              <a:t>скакалки</a:t>
            </a:r>
            <a:endParaRPr lang="ru-RU" sz="2400" dirty="0" smtClean="0">
              <a:latin typeface="Cambria" pitchFamily="18" charset="0"/>
            </a:endParaRPr>
          </a:p>
          <a:p>
            <a:pPr algn="just"/>
            <a:r>
              <a:rPr lang="ru-RU" dirty="0" smtClean="0">
                <a:latin typeface="Cambria" pitchFamily="18" charset="0"/>
              </a:rPr>
              <a:t>Скоростные </a:t>
            </a:r>
            <a:r>
              <a:rPr lang="ru-RU" dirty="0" smtClean="0">
                <a:latin typeface="Cambria" pitchFamily="18" charset="0"/>
              </a:rPr>
              <a:t>скакалки отличаются более высокой скоростью вращений, и как результат </a:t>
            </a:r>
            <a:r>
              <a:rPr lang="ru-RU" dirty="0" smtClean="0">
                <a:latin typeface="Cambria" pitchFamily="18" charset="0"/>
              </a:rPr>
              <a:t>-более </a:t>
            </a:r>
            <a:r>
              <a:rPr lang="ru-RU" dirty="0" smtClean="0">
                <a:latin typeface="Cambria" pitchFamily="18" charset="0"/>
              </a:rPr>
              <a:t>интенсивной нагрузкой на </a:t>
            </a:r>
            <a:r>
              <a:rPr lang="ru-RU" dirty="0" err="1" smtClean="0">
                <a:latin typeface="Cambria" pitchFamily="18" charset="0"/>
              </a:rPr>
              <a:t>сердечно-сосудистую</a:t>
            </a:r>
            <a:r>
              <a:rPr lang="ru-RU" dirty="0" smtClean="0">
                <a:latin typeface="Cambria" pitchFamily="18" charset="0"/>
              </a:rPr>
              <a:t> систему и </a:t>
            </a:r>
            <a:r>
              <a:rPr lang="ru-RU" dirty="0" smtClean="0">
                <a:latin typeface="Cambria" pitchFamily="18" charset="0"/>
              </a:rPr>
              <a:t>мышцы. 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Увеличение </a:t>
            </a:r>
            <a:r>
              <a:rPr lang="ru-RU" dirty="0" smtClean="0">
                <a:latin typeface="Cambria" pitchFamily="18" charset="0"/>
              </a:rPr>
              <a:t>скорости вращения достигается путем монтажа подшипников в ручки скакалки, что</a:t>
            </a:r>
            <a:br>
              <a:rPr lang="ru-RU" dirty="0" smtClean="0">
                <a:latin typeface="Cambria" pitchFamily="18" charset="0"/>
              </a:rPr>
            </a:br>
            <a:r>
              <a:rPr lang="ru-RU" dirty="0" smtClean="0">
                <a:latin typeface="Cambria" pitchFamily="18" charset="0"/>
              </a:rPr>
              <a:t>позволяет делать большее количество оборотов за единицу </a:t>
            </a:r>
            <a:r>
              <a:rPr lang="ru-RU" dirty="0" smtClean="0">
                <a:latin typeface="Cambria" pitchFamily="18" charset="0"/>
              </a:rPr>
              <a:t>времени. 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Скорость </a:t>
            </a:r>
            <a:r>
              <a:rPr lang="ru-RU" dirty="0" smtClean="0">
                <a:latin typeface="Cambria" pitchFamily="18" charset="0"/>
              </a:rPr>
              <a:t>вращения шнура, при выполнении упражнений профессионалом, может достигать 5-6 оборотов в </a:t>
            </a:r>
            <a:r>
              <a:rPr lang="ru-RU" dirty="0" smtClean="0">
                <a:latin typeface="Cambria" pitchFamily="18" charset="0"/>
              </a:rPr>
              <a:t>секунду! </a:t>
            </a:r>
          </a:p>
          <a:p>
            <a:pPr algn="just"/>
            <a:r>
              <a:rPr lang="ru-RU" dirty="0" smtClean="0">
                <a:latin typeface="Cambria" pitchFamily="18" charset="0"/>
              </a:rPr>
              <a:t>При </a:t>
            </a:r>
            <a:r>
              <a:rPr lang="ru-RU" dirty="0" smtClean="0">
                <a:latin typeface="Cambria" pitchFamily="18" charset="0"/>
              </a:rPr>
              <a:t>отработанной технике тренировка со скоростной скакалкой дает нагрузку, равную очень серьезной пробежке.</a:t>
            </a:r>
            <a:br>
              <a:rPr lang="ru-RU" dirty="0" smtClean="0">
                <a:latin typeface="Cambria" pitchFamily="18" charset="0"/>
              </a:rPr>
            </a:br>
            <a:r>
              <a:rPr lang="ru-RU" dirty="0" smtClean="0">
                <a:latin typeface="Cambria" pitchFamily="18" charset="0"/>
              </a:rPr>
              <a:t>Поэтому такой снаряд прекрасно подойдет еще и </a:t>
            </a:r>
            <a:r>
              <a:rPr lang="ru-RU" b="1" dirty="0" smtClean="0">
                <a:latin typeface="Cambria" pitchFamily="18" charset="0"/>
              </a:rPr>
              <a:t>для желающих похудеть</a:t>
            </a:r>
            <a:r>
              <a:rPr lang="ru-RU" dirty="0" smtClean="0">
                <a:latin typeface="Cambria" pitchFamily="18" charset="0"/>
              </a:rPr>
              <a:t>.</a:t>
            </a:r>
            <a:br>
              <a:rPr lang="ru-RU" dirty="0" smtClean="0">
                <a:latin typeface="Cambria" pitchFamily="18" charset="0"/>
              </a:rPr>
            </a:br>
            <a:endParaRPr lang="ru-RU" dirty="0">
              <a:latin typeface="Cambr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666</Words>
  <Application>Microsoft Office PowerPoint</Application>
  <PresentationFormat>Экран (4:3)</PresentationFormat>
  <Paragraphs>88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илья попков</dc:creator>
  <cp:lastModifiedBy>илья попков</cp:lastModifiedBy>
  <cp:revision>24</cp:revision>
  <dcterms:created xsi:type="dcterms:W3CDTF">2017-04-21T09:57:23Z</dcterms:created>
  <dcterms:modified xsi:type="dcterms:W3CDTF">2017-04-21T19:46:14Z</dcterms:modified>
</cp:coreProperties>
</file>