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5" r:id="rId6"/>
    <p:sldId id="262" r:id="rId7"/>
    <p:sldId id="261" r:id="rId8"/>
    <p:sldId id="263" r:id="rId9"/>
    <p:sldId id="260" r:id="rId10"/>
    <p:sldId id="264" r:id="rId11"/>
    <p:sldId id="266" r:id="rId12"/>
    <p:sldId id="268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  <p:sldId id="267" r:id="rId22"/>
    <p:sldId id="269" r:id="rId23"/>
  </p:sldIdLst>
  <p:sldSz cx="9144000" cy="6858000" type="screen4x3"/>
  <p:notesSz cx="6888163" cy="100203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6" userDrawn="1">
          <p15:clr>
            <a:srgbClr val="A4A3A4"/>
          </p15:clr>
        </p15:guide>
        <p15:guide id="2" pos="217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олег" initials="о" lastIdx="1" clrIdx="0">
    <p:extLst>
      <p:ext uri="{19B8F6BF-5375-455C-9EA6-DF929625EA0E}">
        <p15:presenceInfo xmlns:p15="http://schemas.microsoft.com/office/powerpoint/2012/main" userId="олег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8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>
      <p:cViewPr varScale="1">
        <p:scale>
          <a:sx n="110" d="100"/>
          <a:sy n="110" d="100"/>
        </p:scale>
        <p:origin x="164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17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3840" y="102"/>
      </p:cViewPr>
      <p:guideLst>
        <p:guide orient="horz" pos="3156"/>
        <p:guide pos="217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BF0E17EB-E8A9-4181-95D9-804185DB248C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93950D79-4345-488E-B5EC-FA05154BBC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306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Титульный  лист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14867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Морковь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0653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Помидор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4475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Помидор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639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Помидор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30722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Помидор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41807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Помидор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26602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Помидор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0719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Помидор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3904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Помидор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05676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Помидор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8791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Свекла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6676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4543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Лук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6102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Редис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663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Огурец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5204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Баклажан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503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Перец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2831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Картофель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630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39800" y="750888"/>
            <a:ext cx="5008563" cy="3757612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Капуста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50D79-4345-488E-B5EC-FA05154BBCF1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2921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01064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836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696166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9915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98599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917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63649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13674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1747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49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719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543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8408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869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3705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029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1D2E5-D4CF-4A9F-8DC8-2872E6DC7285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A75A863-CCFC-422C-B7ED-17D62F0F28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803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7" y="177754"/>
            <a:ext cx="4898985" cy="3248800"/>
          </a:xfrm>
          <a:prstGeom prst="rect">
            <a:avLst/>
          </a:prstGeom>
          <a:effectLst>
            <a:reflection blurRad="6350" stA="50000" endA="275" endPos="40000" dist="101600" dir="5400000" sy="-100000" algn="bl" rotWithShape="0"/>
          </a:effec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79512" y="5733256"/>
            <a:ext cx="8568952" cy="0"/>
          </a:xfrm>
          <a:prstGeom prst="line">
            <a:avLst/>
          </a:prstGeom>
          <a:ln w="76200"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23928" y="177754"/>
            <a:ext cx="5040560" cy="2891206"/>
          </a:xfrm>
        </p:spPr>
        <p:txBody>
          <a:bodyPr/>
          <a:lstStyle/>
          <a:p>
            <a:pPr algn="ctr"/>
            <a:r>
              <a:rPr lang="ru-RU" sz="1600" cap="none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МАДОУ "Детский сад общеобразовательного вида №12 "Солнышко"</a:t>
            </a:r>
            <a:r>
              <a:rPr lang="ru-RU" sz="3600" b="1" cap="none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cap="none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Экологический проект</a:t>
            </a:r>
            <a:br>
              <a:rPr lang="ru-RU" sz="3600" b="1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«Подарки с грядки»</a:t>
            </a:r>
            <a:br>
              <a:rPr lang="ru-RU" sz="3600" b="1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b="1" cap="none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cap="none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младшая группа</a:t>
            </a:r>
            <a:endParaRPr lang="ru-RU" sz="3600" b="1" cap="none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789040"/>
            <a:ext cx="8424936" cy="2952328"/>
          </a:xfrm>
        </p:spPr>
        <p:txBody>
          <a:bodyPr>
            <a:normAutofit/>
          </a:bodyPr>
          <a:lstStyle/>
          <a:p>
            <a:pPr algn="r"/>
            <a:r>
              <a:rPr lang="ru-RU" sz="2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Подготовили</a:t>
            </a:r>
            <a:r>
              <a:rPr lang="en-US" sz="2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1мл.группы №2 «Горошины» </a:t>
            </a:r>
            <a:r>
              <a:rPr lang="en-US" sz="2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en-US" sz="2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Ликонцева</a:t>
            </a:r>
            <a:r>
              <a:rPr lang="ru-RU" sz="2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Елена Валентиновна,</a:t>
            </a:r>
          </a:p>
          <a:p>
            <a:pPr algn="r"/>
            <a:r>
              <a:rPr lang="ru-RU" sz="2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Яковлева Инна Алексеевна</a:t>
            </a:r>
            <a:r>
              <a:rPr lang="ru-RU" sz="28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r"/>
            <a:endParaRPr lang="ru-RU" sz="28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cap="none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cap="none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г.Советск</a:t>
            </a:r>
            <a:r>
              <a:rPr lang="ru-RU" sz="1400" cap="none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2018 г.</a:t>
            </a:r>
          </a:p>
        </p:txBody>
      </p:sp>
    </p:spTree>
    <p:extLst>
      <p:ext uri="{BB962C8B-B14F-4D97-AF65-F5344CB8AC3E}">
        <p14:creationId xmlns:p14="http://schemas.microsoft.com/office/powerpoint/2010/main" val="1471760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68399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Этапы реализации проекта: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633" y="1628800"/>
            <a:ext cx="4252276" cy="4068016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0032" y="908720"/>
            <a:ext cx="3960440" cy="3312368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этап- заключительный.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Подведение </a:t>
            </a:r>
            <a:r>
              <a:rPr lang="ru-RU" sz="1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1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стенгазеты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Фото </a:t>
            </a:r>
            <a:r>
              <a:rPr lang="ru-RU" sz="1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 проделанной работе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</a:t>
            </a:r>
            <a:r>
              <a:rPr lang="ru-RU" sz="1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поговорок, стихов, сказок, загадок об овощах.</a:t>
            </a:r>
          </a:p>
          <a:p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77272"/>
            <a:ext cx="9035480" cy="980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373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187898">
            <a:off x="0" y="4048125"/>
            <a:ext cx="3660775" cy="1830388"/>
          </a:xfrm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604250" cy="104457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Ожидаемые результаты и социальный эффект:</a:t>
            </a:r>
          </a:p>
        </p:txBody>
      </p:sp>
      <p:sp>
        <p:nvSpPr>
          <p:cNvPr id="3" name="Текст 2"/>
          <p:cNvSpPr>
            <a:spLocks noGrp="1"/>
          </p:cNvSpPr>
          <p:nvPr>
            <p:ph idx="4294967295"/>
          </p:nvPr>
        </p:nvSpPr>
        <p:spPr>
          <a:xfrm>
            <a:off x="1871663" y="1700213"/>
            <a:ext cx="7272337" cy="2376487"/>
          </a:xfrm>
        </p:spPr>
        <p:txBody>
          <a:bodyPr/>
          <a:lstStyle/>
          <a:p>
            <a:r>
              <a:rPr lang="ru-RU" sz="1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реализации проекта «Подарки с грядки» получены следующие результаты: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приняли активное участие в реализации проекта.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группе создан макет «Огород»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познакомились с овощами.</a:t>
            </a:r>
          </a:p>
          <a:p>
            <a:endParaRPr lang="ru-RU" sz="24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461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77272"/>
            <a:ext cx="9035480" cy="96415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4040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Понедельник- Знакомство с овощами. Чтение сказок про овощи. 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952" y="1772816"/>
            <a:ext cx="4172281" cy="31292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1743057"/>
            <a:ext cx="4211960" cy="3158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97448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77272"/>
            <a:ext cx="9035480" cy="96415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4760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Вторник- Посадка лука. Рассматривание макета «Огород»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844824"/>
            <a:ext cx="4536504" cy="25471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045355"/>
            <a:ext cx="4788024" cy="26932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42394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77272"/>
            <a:ext cx="9035480" cy="96415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4268" y="387898"/>
            <a:ext cx="7622931" cy="1371600"/>
          </a:xfrm>
        </p:spPr>
        <p:txBody>
          <a:bodyPr/>
          <a:lstStyle/>
          <a:p>
            <a:pPr algn="ctr"/>
            <a:r>
              <a:rPr lang="ru-RU" b="1" dirty="0" smtClean="0"/>
              <a:t>Среда- рисование на тему: «Кукуруза»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708920"/>
            <a:ext cx="3884249" cy="291318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2694040"/>
            <a:ext cx="3995936" cy="29969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61610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77272"/>
            <a:ext cx="9035480" cy="96415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/>
          <a:lstStyle/>
          <a:p>
            <a:pPr algn="ctr"/>
            <a:r>
              <a:rPr lang="ru-RU" b="1" dirty="0" smtClean="0"/>
              <a:t>Четверг- лепка на тему: «Морковь»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3" y="1524317"/>
            <a:ext cx="4674210" cy="262924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6596" y="3425400"/>
            <a:ext cx="4358884" cy="2451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7789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77272"/>
            <a:ext cx="9035480" cy="964158"/>
          </a:xfrm>
          <a:prstGeom prst="rect">
            <a:avLst/>
          </a:prstGeo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/>
          <a:lstStyle/>
          <a:p>
            <a:pPr algn="ctr"/>
            <a:r>
              <a:rPr lang="ru-RU" b="1" dirty="0" smtClean="0"/>
              <a:t>Пятница- Чтение загадок об овощах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132855"/>
            <a:ext cx="3868581" cy="29014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132855"/>
            <a:ext cx="3908255" cy="293119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465469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77272"/>
            <a:ext cx="9035480" cy="96415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/>
          <a:lstStyle/>
          <a:p>
            <a:pPr algn="ctr"/>
            <a:r>
              <a:rPr lang="ru-RU" b="1" dirty="0" smtClean="0"/>
              <a:t>Понедельник- Чтение пословиц об овощах.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3346" y="1524319"/>
            <a:ext cx="5803938" cy="43529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5747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77272"/>
            <a:ext cx="9035480" cy="96415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47608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Вторник- просмотр иллюстраций на тему: «Овощи»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579768"/>
            <a:ext cx="4248472" cy="318635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5844" y="1621569"/>
            <a:ext cx="4330123" cy="324759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3163619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77272"/>
            <a:ext cx="9035480" cy="96415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/>
          <a:lstStyle/>
          <a:p>
            <a:pPr algn="ctr"/>
            <a:r>
              <a:rPr lang="ru-RU" b="1" dirty="0" smtClean="0"/>
              <a:t>Среда- Рисование на тему: «Овощи на грядке»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561766"/>
            <a:ext cx="4176464" cy="313234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403" y="1707475"/>
            <a:ext cx="4132642" cy="309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5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598" y="188640"/>
            <a:ext cx="7058745" cy="90544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Актуальность проекта: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622" y="1094089"/>
            <a:ext cx="3959866" cy="3775072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1484784"/>
            <a:ext cx="4547422" cy="4595976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Данный проект предназначен для детей первой младшей группы ДОУ.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проектом направлена на систематизировании и расширении знаний детей об овощах.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объединяет воспитателей, родителей и детей в общей творческой работе</a:t>
            </a:r>
            <a:r>
              <a:rPr lang="ru-RU" sz="2800" dirty="0">
                <a:solidFill>
                  <a:schemeClr val="accent5"/>
                </a:solidFill>
                <a:latin typeface="+mj-lt"/>
              </a:rPr>
              <a:t>.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93296"/>
            <a:ext cx="9036496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14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877272"/>
            <a:ext cx="9035480" cy="964158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/>
          <a:lstStyle/>
          <a:p>
            <a:pPr algn="ctr"/>
            <a:r>
              <a:rPr lang="ru-RU" b="1" dirty="0" smtClean="0"/>
              <a:t>Четверг- лепка на тему: «Горошек»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340768"/>
            <a:ext cx="2924142" cy="219310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00125" y="1364771"/>
            <a:ext cx="3648406" cy="273630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3068960"/>
            <a:ext cx="3611893" cy="270891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97559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3232" cy="13716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Пятница- игра с макетом «Огород», д/и «Овощи»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657" y="1524318"/>
            <a:ext cx="3692228" cy="2769171"/>
          </a:xfr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573016"/>
            <a:ext cx="3779912" cy="2834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3621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9180" y="4725144"/>
            <a:ext cx="2092300" cy="1764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501144"/>
            <a:ext cx="2726550" cy="298800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903" y="5553144"/>
            <a:ext cx="1872000" cy="936000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931224" cy="183612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Кушайте,   ребятки,</a:t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u="sng" dirty="0">
                <a:solidFill>
                  <a:srgbClr val="FF0000"/>
                </a:solidFill>
              </a:rPr>
              <a:t>Витамины   с   грядки!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529" y="1968519"/>
            <a:ext cx="3724565" cy="2793424"/>
          </a:xfrm>
        </p:spPr>
      </p:pic>
    </p:spTree>
    <p:extLst>
      <p:ext uri="{BB962C8B-B14F-4D97-AF65-F5344CB8AC3E}">
        <p14:creationId xmlns:p14="http://schemas.microsoft.com/office/powerpoint/2010/main" val="215218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499176" cy="683994"/>
          </a:xfrm>
        </p:spPr>
        <p:txBody>
          <a:bodyPr/>
          <a:lstStyle/>
          <a:p>
            <a:pPr algn="ctr" fontAlgn="base"/>
            <a:r>
              <a:rPr lang="ru-RU" b="1" dirty="0">
                <a:solidFill>
                  <a:srgbClr val="FF0000"/>
                </a:solidFill>
              </a:rPr>
              <a:t>Цели и задачи </a:t>
            </a:r>
            <a:r>
              <a:rPr lang="ru-RU" b="1" dirty="0" smtClean="0">
                <a:solidFill>
                  <a:srgbClr val="FF0000"/>
                </a:solidFill>
              </a:rPr>
              <a:t>проекта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836712"/>
            <a:ext cx="2736304" cy="1296144"/>
          </a:xfrm>
        </p:spPr>
        <p:txBody>
          <a:bodyPr/>
          <a:lstStyle/>
          <a:p>
            <a:pPr fontAlgn="base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fontAlgn="base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детей с понятием «овощи».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232" y="2816850"/>
            <a:ext cx="2358291" cy="2544918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2915815" y="836712"/>
            <a:ext cx="5331370" cy="5616624"/>
          </a:xfrm>
        </p:spPr>
        <p:txBody>
          <a:bodyPr/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Обучающие.</a:t>
            </a:r>
          </a:p>
          <a:p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•- учить слышать и понимать воспитателя; выполнять задания;</a:t>
            </a:r>
          </a:p>
          <a:p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•- познакомить детей с различными видами овощей;</a:t>
            </a:r>
          </a:p>
          <a:p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•- учить детей различать основные цвета;</a:t>
            </a:r>
          </a:p>
          <a:p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•- учить детей пользоваться изобразительным материалом;</a:t>
            </a:r>
          </a:p>
          <a:p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•- познакомить детей с пластилином,</a:t>
            </a:r>
          </a:p>
          <a:p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Воспитательные.</a:t>
            </a:r>
          </a:p>
          <a:p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•-воспитывать у детей интерес к познавательно- исследовательской деятельности;</a:t>
            </a:r>
          </a:p>
          <a:p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•- воспитывать интерес к художественным произведениям;</a:t>
            </a:r>
          </a:p>
          <a:p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•- воспитывать интерес к изобразительной деятельности</a:t>
            </a:r>
          </a:p>
          <a:p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•- воспитывать умение радоваться своим работам;</a:t>
            </a:r>
          </a:p>
          <a:p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Развивающие.</a:t>
            </a:r>
          </a:p>
          <a:p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•- обогащать словарь детей;</a:t>
            </a:r>
          </a:p>
          <a:p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•- развивать речь, память, мышление, мелкую моторику;</a:t>
            </a:r>
          </a:p>
          <a:p>
            <a:r>
              <a:rPr lang="ru-RU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игровые навыки;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119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0"/>
            <a:ext cx="7920880" cy="90072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Участники проекта: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100488"/>
            <a:ext cx="4608512" cy="4792214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004048" y="2348880"/>
            <a:ext cx="3384376" cy="3096344"/>
          </a:xfrm>
        </p:spPr>
        <p:txBody>
          <a:bodyPr>
            <a:normAutofit/>
          </a:bodyPr>
          <a:lstStyle/>
          <a:p>
            <a:pPr marL="342900" indent="-342900" fontAlgn="base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воспитанники </a:t>
            </a:r>
            <a:r>
              <a:rPr lang="ru-RU" sz="2000" b="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младшей группы;</a:t>
            </a:r>
            <a:endParaRPr lang="ru-RU" sz="2000" b="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воспитатели </a:t>
            </a:r>
            <a:r>
              <a:rPr lang="ru-RU" sz="2000" b="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младшей </a:t>
            </a:r>
            <a:r>
              <a:rPr lang="ru-RU" sz="20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группы;</a:t>
            </a:r>
          </a:p>
          <a:p>
            <a:pPr marL="342900" indent="-342900" fontAlgn="base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родители воспитанников группы</a:t>
            </a:r>
            <a:endParaRPr lang="ru-RU" sz="2000" b="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65304"/>
            <a:ext cx="9036496" cy="69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968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272808" cy="72008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Сроки реализации проекта: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1052736"/>
            <a:ext cx="2952328" cy="2088232"/>
          </a:xfrm>
        </p:spPr>
        <p:txBody>
          <a:bodyPr/>
          <a:lstStyle/>
          <a:p>
            <a:pPr fontAlgn="base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Краткосрочный, групповой —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недели.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b="1" dirty="0"/>
              <a:t> </a:t>
            </a:r>
            <a:r>
              <a:rPr lang="ru-RU" b="1" dirty="0" smtClean="0"/>
              <a:t>05.02-16.02.2018г </a:t>
            </a:r>
            <a:endParaRPr lang="ru-RU" dirty="0"/>
          </a:p>
          <a:p>
            <a:endParaRPr lang="ru-RU" sz="2400" b="1" dirty="0">
              <a:solidFill>
                <a:schemeClr val="accent5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370690">
            <a:off x="976447" y="3361840"/>
            <a:ext cx="2284363" cy="228436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067944" y="1412776"/>
            <a:ext cx="4317104" cy="5112568"/>
          </a:xfrm>
        </p:spPr>
        <p:txBody>
          <a:bodyPr/>
          <a:lstStyle/>
          <a:p>
            <a:pPr marL="32385" fontAlgn="base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Оборудование: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400" dirty="0" err="1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фланелеграф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муляжи овощей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фартуки,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лейка,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грабли,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емкость для посадки лука, 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иллюстрации,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дидактические игры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пластилин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краски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fontAlgn="base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макет «Огород».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solidFill>
                <a:schemeClr val="accent5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022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88134"/>
            <a:ext cx="7931224" cy="66460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Продукт проекта: 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772816"/>
            <a:ext cx="2254287" cy="3909169"/>
          </a:xfrm>
        </p:spPr>
      </p:pic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4762872" cy="4480560"/>
          </a:xfrm>
        </p:spPr>
        <p:txBody>
          <a:bodyPr>
            <a:normAutofit/>
          </a:bodyPr>
          <a:lstStyle/>
          <a:p>
            <a:pPr marL="285750" indent="-285750" fontAlgn="base">
              <a:buFont typeface="Wingdings" panose="05000000000000000000" pitchFamily="2" charset="2"/>
              <a:buChar char="ü"/>
            </a:pPr>
            <a:r>
              <a:rPr lang="ru-RU" sz="18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Фотоотчёт </a:t>
            </a:r>
            <a:r>
              <a:rPr lang="ru-RU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проекта.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Картотека сказок, стихов, загадок и пословиц про овощи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Консультация: «Как заниматься с ребенком, не отвлекаясь от домашних дел»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овощей из фетра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макета «Огород»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дидактической игры «Разрезные картинки. Овощи»</a:t>
            </a:r>
          </a:p>
          <a:p>
            <a:endParaRPr lang="ru-RU" dirty="0"/>
          </a:p>
          <a:p>
            <a:endParaRPr lang="ru-RU" sz="2800" dirty="0">
              <a:solidFill>
                <a:schemeClr val="accent5"/>
              </a:solidFill>
              <a:latin typeface="+mj-l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036496" cy="82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42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8948" cy="61198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Предварительная работа: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764704"/>
            <a:ext cx="3888432" cy="3456384"/>
          </a:xfrm>
        </p:spPr>
        <p:txBody>
          <a:bodyPr>
            <a:normAutofit fontScale="55000" lnSpcReduction="20000"/>
          </a:bodyPr>
          <a:lstStyle/>
          <a:p>
            <a:pPr marL="342900" indent="-342900" fontAlgn="base">
              <a:lnSpc>
                <a:spcPct val="115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ru-RU" sz="42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Знакомство с различными овощами: морковь, картошка, свекла, репа; </a:t>
            </a:r>
          </a:p>
          <a:p>
            <a:pPr marL="342900" indent="-342900" fontAlgn="base">
              <a:lnSpc>
                <a:spcPct val="115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ru-RU" sz="42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рассказ; </a:t>
            </a:r>
          </a:p>
          <a:p>
            <a:pPr marL="342900" indent="-342900" fontAlgn="base">
              <a:lnSpc>
                <a:spcPct val="115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ru-RU" sz="42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рассматривание овощей;</a:t>
            </a:r>
          </a:p>
          <a:p>
            <a:pPr marL="342900" indent="-342900" fontAlgn="base">
              <a:lnSpc>
                <a:spcPct val="115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ru-RU" sz="42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дидактическая игра «разрезные картинки»; </a:t>
            </a:r>
          </a:p>
          <a:p>
            <a:pPr marL="342900" indent="-342900" fontAlgn="base">
              <a:lnSpc>
                <a:spcPct val="115000"/>
              </a:lnSpc>
              <a:spcBef>
                <a:spcPts val="600"/>
              </a:spcBef>
              <a:buFont typeface="Symbol" panose="05050102010706020507" pitchFamily="18" charset="2"/>
              <a:buChar char=""/>
            </a:pPr>
            <a:r>
              <a:rPr lang="ru-RU" sz="4200" b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« Чтение художественной литературы»</a:t>
            </a:r>
          </a:p>
          <a:p>
            <a:endParaRPr lang="ru-RU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39952" y="764704"/>
            <a:ext cx="4536504" cy="4248472"/>
          </a:xfrm>
        </p:spPr>
        <p:txBody>
          <a:bodyPr>
            <a:noAutofit/>
          </a:bodyPr>
          <a:lstStyle/>
          <a:p>
            <a:pPr marL="342900" indent="-342900" fontAlgn="base">
              <a:buFont typeface="Arial" panose="020B0604020202020204" pitchFamily="34" charset="0"/>
              <a:buChar char="•"/>
            </a:pPr>
            <a:r>
              <a:rPr lang="ru-RU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со сказкой « Репка»;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Чтение и разучивание стихотворение «</a:t>
            </a:r>
            <a:r>
              <a:rPr lang="ru-RU" sz="2000" b="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Огуречик</a:t>
            </a:r>
            <a:r>
              <a:rPr lang="ru-RU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marL="285750" indent="-285750" fontAlgn="base">
              <a:buFont typeface="Arial" panose="020B0604020202020204" pitchFamily="34" charset="0"/>
              <a:buChar char="•"/>
            </a:pPr>
            <a:r>
              <a:rPr lang="ru-RU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просмотр сказки на </a:t>
            </a:r>
            <a:r>
              <a:rPr lang="ru-RU" sz="20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фланелеграфе</a:t>
            </a:r>
            <a:r>
              <a:rPr lang="ru-RU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рассматривание иллюстраций.</a:t>
            </a:r>
            <a:endParaRPr lang="ru-RU" sz="2000" b="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26173">
            <a:off x="4665053" y="3044838"/>
            <a:ext cx="2176894" cy="28833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16853">
            <a:off x="1290864" y="4481758"/>
            <a:ext cx="1699338" cy="199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275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52718"/>
            <a:ext cx="8352928" cy="75600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Этапы реализации проекта</a:t>
            </a:r>
            <a:r>
              <a:rPr lang="ru-RU" sz="3600" b="1" dirty="0" smtClean="0">
                <a:solidFill>
                  <a:srgbClr val="FF0000"/>
                </a:solidFill>
              </a:rPr>
              <a:t>: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124744"/>
            <a:ext cx="5400600" cy="4968552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этап- подготовительный.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проблемы;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цели, задач проекта, сроков реализации, предполагаемого результата;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Составление плана работы над проектом;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Определение времени в режиме для группы для реализации проекта;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методической, научно-популярной литературы, художественной литературы для детей: поговорки, стихи, сказки, загадки об овощах, иллюстративного и дидактического материала по данной теме, оборудования для проведения экспериментальной работы.</a:t>
            </a:r>
          </a:p>
          <a:p>
            <a:endParaRPr lang="ru-RU" sz="2800" b="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3633614"/>
            <a:ext cx="2430986" cy="24596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021288"/>
            <a:ext cx="9036496" cy="848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066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6368" y="21922"/>
            <a:ext cx="8075240" cy="81479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Этапы реализации проекта</a:t>
            </a:r>
            <a:r>
              <a:rPr lang="en-US" b="1" dirty="0" smtClean="0">
                <a:solidFill>
                  <a:srgbClr val="FF0000"/>
                </a:solidFill>
              </a:rPr>
              <a:t>: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4365104"/>
            <a:ext cx="3865262" cy="2375992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251520" y="980728"/>
            <a:ext cx="8424936" cy="3744416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этап- формирующий.</a:t>
            </a:r>
          </a:p>
          <a:p>
            <a:r>
              <a:rPr lang="ru-RU" sz="16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детьми:</a:t>
            </a:r>
            <a:endParaRPr lang="en-US" sz="1600" u="sng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 за ростом растений (лука). В процессе исследований дети познакомились с художественной литературой об овощах: поговорки, стихи, загадки. Рассматривали иллюстрации, картины, альбомы. Проводились беседы, игры, непосредственно образовательная деятельность, творческая деятельность.</a:t>
            </a:r>
            <a:endParaRPr lang="en-US" sz="1600" b="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u="sng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родителями:</a:t>
            </a:r>
          </a:p>
          <a:p>
            <a:r>
              <a:rPr lang="ru-RU" sz="16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 родительского уголка, размещение консультаций, рекомендаций родителям по работе с детьми по проекту, устные консультации;</a:t>
            </a:r>
          </a:p>
          <a:p>
            <a:r>
              <a:rPr lang="ru-RU" sz="1600" b="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совместного изготовления макета «Огород».</a:t>
            </a:r>
          </a:p>
          <a:p>
            <a:endParaRPr lang="ru-RU" sz="1600" b="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6459" y="4082440"/>
            <a:ext cx="4439999" cy="26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998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577</TotalTime>
  <Words>704</Words>
  <Application>Microsoft Office PowerPoint</Application>
  <PresentationFormat>Экран (4:3)</PresentationFormat>
  <Paragraphs>141</Paragraphs>
  <Slides>22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Symbol</vt:lpstr>
      <vt:lpstr>Times New Roman</vt:lpstr>
      <vt:lpstr>Trebuchet MS</vt:lpstr>
      <vt:lpstr>Wingdings</vt:lpstr>
      <vt:lpstr>Wingdings 3</vt:lpstr>
      <vt:lpstr>Аспект</vt:lpstr>
      <vt:lpstr>МАДОУ "Детский сад общеобразовательного вида №12 "Солнышко" Экологический проект  «Подарки с грядки»  1 младшая группа</vt:lpstr>
      <vt:lpstr>Актуальность проекта:</vt:lpstr>
      <vt:lpstr>Цели и задачи проекта:</vt:lpstr>
      <vt:lpstr>Участники проекта:</vt:lpstr>
      <vt:lpstr>Сроки реализации проекта:</vt:lpstr>
      <vt:lpstr>Продукт проекта: </vt:lpstr>
      <vt:lpstr>Предварительная работа:</vt:lpstr>
      <vt:lpstr>Этапы реализации проекта:</vt:lpstr>
      <vt:lpstr>Этапы реализации проекта:</vt:lpstr>
      <vt:lpstr>Этапы реализации проекта:</vt:lpstr>
      <vt:lpstr>Ожидаемые результаты и социальный эффект:</vt:lpstr>
      <vt:lpstr>Понедельник- Знакомство с овощами. Чтение сказок про овощи. </vt:lpstr>
      <vt:lpstr>Вторник- Посадка лука. Рассматривание макета «Огород»</vt:lpstr>
      <vt:lpstr>Среда- рисование на тему: «Кукуруза»</vt:lpstr>
      <vt:lpstr>Четверг- лепка на тему: «Морковь»</vt:lpstr>
      <vt:lpstr>Пятница- Чтение загадок об овощах.</vt:lpstr>
      <vt:lpstr>Понедельник- Чтение пословиц об овощах.</vt:lpstr>
      <vt:lpstr>Вторник- просмотр иллюстраций на тему: «Овощи»</vt:lpstr>
      <vt:lpstr>Среда- Рисование на тему: «Овощи на грядке»</vt:lpstr>
      <vt:lpstr>Четверг- лепка на тему: «Горошек»</vt:lpstr>
      <vt:lpstr>Пятница- игра с макетом «Огород», д/и «Овощи»</vt:lpstr>
      <vt:lpstr>Кушайте,   ребятки, Витамины   с   грядки!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 ОВОЩИ</dc:title>
  <dc:creator>Садовская Е Е</dc:creator>
  <dc:description>Шаблон презентации ОВОЩИ</dc:description>
  <cp:lastModifiedBy>Анастасия</cp:lastModifiedBy>
  <cp:revision>51</cp:revision>
  <cp:lastPrinted>2018-02-25T18:20:52Z</cp:lastPrinted>
  <dcterms:created xsi:type="dcterms:W3CDTF">2016-03-08T13:51:18Z</dcterms:created>
  <dcterms:modified xsi:type="dcterms:W3CDTF">2020-01-04T13:02:09Z</dcterms:modified>
</cp:coreProperties>
</file>