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75" r:id="rId15"/>
    <p:sldId id="269" r:id="rId16"/>
    <p:sldId id="270" r:id="rId17"/>
    <p:sldId id="271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490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F59DB55D-CE8B-4E5E-AC71-30652DE19D8E}" type="datetimeFigureOut">
              <a:rPr lang="ru-RU" smtClean="0"/>
              <a:pPr/>
              <a:t>21.03.2019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2A41D059-0AA3-4ED2-8C47-7CF437B53F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Решение задач № 23 - ЕГЭ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209888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8683343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dirty="0"/>
              <a:t>Сколько различных решений имеет система логических уравнений </a:t>
            </a:r>
          </a:p>
          <a:p>
            <a:pPr marL="0" indent="0">
              <a:buNone/>
            </a:pPr>
            <a:r>
              <a:rPr lang="en-US" b="1" dirty="0"/>
              <a:t>(x</a:t>
            </a:r>
            <a:r>
              <a:rPr lang="en-US" b="1" baseline="-25000" dirty="0"/>
              <a:t>1</a:t>
            </a:r>
            <a:r>
              <a:rPr lang="en-US" b="1" dirty="0"/>
              <a:t> </a:t>
            </a:r>
            <a:r>
              <a:rPr lang="ru-RU" dirty="0">
                <a:sym typeface="Symbol"/>
              </a:rPr>
              <a:t></a:t>
            </a:r>
            <a:r>
              <a:rPr lang="en-US" b="1" dirty="0"/>
              <a:t> y</a:t>
            </a:r>
            <a:r>
              <a:rPr lang="en-US" b="1" baseline="-25000" dirty="0"/>
              <a:t>1</a:t>
            </a:r>
            <a:r>
              <a:rPr lang="en-US" b="1" dirty="0"/>
              <a:t>) </a:t>
            </a:r>
            <a:r>
              <a:rPr lang="ru-RU" dirty="0">
                <a:sym typeface="Symbol"/>
              </a:rPr>
              <a:t></a:t>
            </a:r>
            <a:r>
              <a:rPr lang="en-US" b="1" dirty="0"/>
              <a:t> (</a:t>
            </a:r>
            <a:r>
              <a:rPr lang="en-US" b="1" dirty="0">
                <a:sym typeface="Symbol"/>
              </a:rPr>
              <a:t></a:t>
            </a:r>
            <a:r>
              <a:rPr lang="en-US" b="1" dirty="0"/>
              <a:t>x</a:t>
            </a:r>
            <a:r>
              <a:rPr lang="en-US" b="1" baseline="-25000" dirty="0"/>
              <a:t>2</a:t>
            </a:r>
            <a:r>
              <a:rPr lang="en-US" b="1" dirty="0"/>
              <a:t> </a:t>
            </a:r>
            <a:r>
              <a:rPr lang="en-US" b="1" dirty="0">
                <a:sym typeface="Symbol"/>
              </a:rPr>
              <a:t></a:t>
            </a:r>
            <a:r>
              <a:rPr lang="en-US" b="1" dirty="0"/>
              <a:t> </a:t>
            </a:r>
            <a:r>
              <a:rPr lang="en-US" b="1" dirty="0">
                <a:sym typeface="Symbol"/>
              </a:rPr>
              <a:t></a:t>
            </a:r>
            <a:r>
              <a:rPr lang="en-US" b="1" dirty="0"/>
              <a:t>y</a:t>
            </a:r>
            <a:r>
              <a:rPr lang="en-US" b="1" baseline="-25000" dirty="0"/>
              <a:t>2</a:t>
            </a:r>
            <a:r>
              <a:rPr lang="en-US" b="1" dirty="0"/>
              <a:t>)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(x</a:t>
            </a:r>
            <a:r>
              <a:rPr lang="en-US" b="1" baseline="-25000" dirty="0"/>
              <a:t>2</a:t>
            </a:r>
            <a:r>
              <a:rPr lang="en-US" b="1" dirty="0"/>
              <a:t> </a:t>
            </a:r>
            <a:r>
              <a:rPr lang="ru-RU" dirty="0">
                <a:sym typeface="Symbol"/>
              </a:rPr>
              <a:t></a:t>
            </a:r>
            <a:r>
              <a:rPr lang="en-US" b="1" dirty="0"/>
              <a:t> y</a:t>
            </a:r>
            <a:r>
              <a:rPr lang="en-US" b="1" baseline="-25000" dirty="0"/>
              <a:t>2</a:t>
            </a:r>
            <a:r>
              <a:rPr lang="en-US" b="1" dirty="0"/>
              <a:t>) </a:t>
            </a:r>
            <a:r>
              <a:rPr lang="ru-RU" dirty="0">
                <a:sym typeface="Symbol"/>
              </a:rPr>
              <a:t></a:t>
            </a:r>
            <a:r>
              <a:rPr lang="en-US" b="1" dirty="0"/>
              <a:t> (</a:t>
            </a:r>
            <a:r>
              <a:rPr lang="en-US" b="1" dirty="0">
                <a:sym typeface="Symbol"/>
              </a:rPr>
              <a:t></a:t>
            </a:r>
            <a:r>
              <a:rPr lang="en-US" b="1" dirty="0"/>
              <a:t>x</a:t>
            </a:r>
            <a:r>
              <a:rPr lang="en-US" b="1" baseline="-25000" dirty="0"/>
              <a:t>3</a:t>
            </a:r>
            <a:r>
              <a:rPr lang="en-US" b="1" dirty="0"/>
              <a:t> </a:t>
            </a:r>
            <a:r>
              <a:rPr lang="en-US" b="1" dirty="0">
                <a:sym typeface="Symbol"/>
              </a:rPr>
              <a:t></a:t>
            </a:r>
            <a:r>
              <a:rPr lang="en-US" b="1" dirty="0"/>
              <a:t> </a:t>
            </a:r>
            <a:r>
              <a:rPr lang="en-US" b="1" dirty="0">
                <a:sym typeface="Symbol"/>
              </a:rPr>
              <a:t></a:t>
            </a:r>
            <a:r>
              <a:rPr lang="en-US" b="1" dirty="0"/>
              <a:t>y</a:t>
            </a:r>
            <a:r>
              <a:rPr lang="en-US" b="1" baseline="-25000" dirty="0"/>
              <a:t>3</a:t>
            </a:r>
            <a:r>
              <a:rPr lang="en-US" b="1" dirty="0"/>
              <a:t>)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...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(x</a:t>
            </a:r>
            <a:r>
              <a:rPr lang="en-US" b="1" baseline="-25000" dirty="0"/>
              <a:t>7</a:t>
            </a:r>
            <a:r>
              <a:rPr lang="en-US" b="1" dirty="0"/>
              <a:t> </a:t>
            </a:r>
            <a:r>
              <a:rPr lang="ru-RU" dirty="0">
                <a:sym typeface="Symbol"/>
              </a:rPr>
              <a:t></a:t>
            </a:r>
            <a:r>
              <a:rPr lang="ru-RU" b="1" dirty="0"/>
              <a:t> </a:t>
            </a:r>
            <a:r>
              <a:rPr lang="en-US" b="1" dirty="0"/>
              <a:t>y</a:t>
            </a:r>
            <a:r>
              <a:rPr lang="en-US" b="1" baseline="-25000" dirty="0"/>
              <a:t>7</a:t>
            </a:r>
            <a:r>
              <a:rPr lang="en-US" b="1" dirty="0"/>
              <a:t>) </a:t>
            </a:r>
            <a:r>
              <a:rPr lang="ru-RU" dirty="0">
                <a:sym typeface="Symbol"/>
              </a:rPr>
              <a:t></a:t>
            </a:r>
            <a:r>
              <a:rPr lang="en-US" b="1" dirty="0"/>
              <a:t> (</a:t>
            </a:r>
            <a:r>
              <a:rPr lang="en-US" b="1" dirty="0">
                <a:sym typeface="Symbol"/>
              </a:rPr>
              <a:t></a:t>
            </a:r>
            <a:r>
              <a:rPr lang="en-US" b="1" dirty="0"/>
              <a:t>x</a:t>
            </a:r>
            <a:r>
              <a:rPr lang="en-US" b="1" baseline="-25000" dirty="0"/>
              <a:t>8</a:t>
            </a:r>
            <a:r>
              <a:rPr lang="en-US" b="1" dirty="0"/>
              <a:t> </a:t>
            </a:r>
            <a:r>
              <a:rPr lang="en-US" b="1" dirty="0">
                <a:sym typeface="Symbol"/>
              </a:rPr>
              <a:t></a:t>
            </a:r>
            <a:r>
              <a:rPr lang="en-US" b="1" dirty="0"/>
              <a:t> </a:t>
            </a:r>
            <a:r>
              <a:rPr lang="en-US" b="1" dirty="0">
                <a:sym typeface="Symbol"/>
              </a:rPr>
              <a:t></a:t>
            </a:r>
            <a:r>
              <a:rPr lang="en-US" b="1" dirty="0"/>
              <a:t>y</a:t>
            </a:r>
            <a:r>
              <a:rPr lang="en-US" b="1" baseline="-25000" dirty="0"/>
              <a:t>8</a:t>
            </a:r>
            <a:r>
              <a:rPr lang="en-US" b="1" dirty="0"/>
              <a:t>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где </a:t>
            </a:r>
            <a:r>
              <a:rPr lang="en-US" dirty="0"/>
              <a:t>x</a:t>
            </a:r>
            <a:r>
              <a:rPr lang="ru-RU" baseline="-25000" dirty="0"/>
              <a:t>1</a:t>
            </a:r>
            <a:r>
              <a:rPr lang="ru-RU" dirty="0"/>
              <a:t>, …, </a:t>
            </a:r>
            <a:r>
              <a:rPr lang="en-US" dirty="0"/>
              <a:t>x</a:t>
            </a:r>
            <a:r>
              <a:rPr lang="ru-RU" baseline="-25000" dirty="0"/>
              <a:t>8</a:t>
            </a:r>
            <a:r>
              <a:rPr lang="ru-RU" dirty="0"/>
              <a:t>, </a:t>
            </a:r>
            <a:r>
              <a:rPr lang="en-US" dirty="0"/>
              <a:t>y</a:t>
            </a:r>
            <a:r>
              <a:rPr lang="ru-RU" baseline="-25000" dirty="0"/>
              <a:t>1</a:t>
            </a:r>
            <a:r>
              <a:rPr lang="ru-RU" dirty="0"/>
              <a:t>, …, </a:t>
            </a:r>
            <a:r>
              <a:rPr lang="en-US" dirty="0"/>
              <a:t>y</a:t>
            </a:r>
            <a:r>
              <a:rPr lang="ru-RU" baseline="-25000" dirty="0"/>
              <a:t>8</a:t>
            </a:r>
            <a:r>
              <a:rPr lang="ru-RU" dirty="0"/>
              <a:t>, – логические переменные? В ответе не нужно перечислять все различные наборы значений переменных, при которых выполнено данное равенство. В качестве ответа нужно указать количество таких наборов.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0835823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Преобразуем данную систему: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sz="4400" i="1" smtClean="0"/>
                          </m:ctrlPr>
                        </m:dPr>
                        <m:e>
                          <m:d>
                            <m:dPr>
                              <m:ctrlPr>
                                <a:rPr lang="ru-RU" sz="4400" i="1"/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ru-RU" sz="4400" i="1"/>
                                  </m:ctrlPr>
                                </m:sSubPr>
                                <m:e>
                                  <m:r>
                                    <a:rPr lang="en-US" sz="4400" i="1"/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/>
                                    <m:t>1</m:t>
                                  </m:r>
                                </m:sub>
                              </m:sSub>
                              <m:r>
                                <a:rPr lang="en-US" sz="4400" i="1"/>
                                <m:t>∧</m:t>
                              </m:r>
                              <m:sSub>
                                <m:sSubPr>
                                  <m:ctrlPr>
                                    <a:rPr lang="ru-RU" sz="4400" i="1"/>
                                  </m:ctrlPr>
                                </m:sSubPr>
                                <m:e>
                                  <m:r>
                                    <a:rPr lang="en-US" sz="4400" i="1"/>
                                    <m:t>𝑦</m:t>
                                  </m:r>
                                </m:e>
                                <m:sub>
                                  <m:r>
                                    <a:rPr lang="en-US" sz="4400" i="1"/>
                                    <m:t>1</m:t>
                                  </m:r>
                                </m:sub>
                              </m:sSub>
                            </m:e>
                          </m:d>
                        </m:e>
                      </m:d>
                      <m:r>
                        <a:rPr lang="en-US" sz="4400" i="1"/>
                        <m:t>≡</m:t>
                      </m:r>
                      <m:d>
                        <m:dPr>
                          <m:ctrlPr>
                            <a:rPr lang="ru-RU" sz="4400" i="1"/>
                          </m:ctrlPr>
                        </m:dPr>
                        <m:e>
                          <m:acc>
                            <m:accPr>
                              <m:chr m:val="̅"/>
                              <m:ctrlPr>
                                <a:rPr lang="ru-RU" sz="4400" i="1"/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ru-RU" sz="4400" i="1"/>
                                  </m:ctrlPr>
                                </m:sSubPr>
                                <m:e>
                                  <m:r>
                                    <a:rPr lang="en-US" sz="4400" i="1"/>
                                    <m:t>𝑥</m:t>
                                  </m:r>
                                </m:e>
                                <m:sub>
                                  <m:r>
                                    <a:rPr lang="en-US" sz="4400" i="1"/>
                                    <m:t>2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4400" i="1"/>
                            <m:t>∨</m:t>
                          </m:r>
                          <m:acc>
                            <m:accPr>
                              <m:chr m:val="̅"/>
                              <m:ctrlPr>
                                <a:rPr lang="ru-RU" sz="4400" i="1"/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ru-RU" sz="4400" i="1"/>
                                  </m:ctrlPr>
                                </m:sSubPr>
                                <m:e>
                                  <m:r>
                                    <a:rPr lang="en-US" sz="4400" i="1"/>
                                    <m:t>𝑦</m:t>
                                  </m:r>
                                </m:e>
                                <m:sub>
                                  <m:r>
                                    <a:rPr lang="en-US" sz="4400" i="1"/>
                                    <m:t>2</m:t>
                                  </m:r>
                                </m:sub>
                              </m:sSub>
                            </m:e>
                          </m:acc>
                        </m:e>
                      </m:d>
                      <m:r>
                        <a:rPr lang="en-US" sz="4400" i="1"/>
                        <m:t>=</m:t>
                      </m:r>
                    </m:oMath>
                  </m:oMathPara>
                </a14:m>
                <a:endParaRPr lang="ru-RU" sz="44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ru-RU" sz="4400" i="1"/>
                          </m:ctrlPr>
                        </m:dPr>
                        <m:e>
                          <m:sSub>
                            <m:sSubPr>
                              <m:ctrlPr>
                                <a:rPr lang="ru-RU" sz="4400" i="1"/>
                              </m:ctrlPr>
                            </m:sSubPr>
                            <m:e>
                              <m:r>
                                <a:rPr lang="en-US" sz="4400" i="1"/>
                                <m:t>𝑥</m:t>
                              </m:r>
                            </m:e>
                            <m:sub>
                              <m:r>
                                <a:rPr lang="en-US" sz="4400" i="1"/>
                                <m:t>1</m:t>
                              </m:r>
                            </m:sub>
                          </m:sSub>
                          <m:r>
                            <a:rPr lang="en-US" sz="4400" i="1"/>
                            <m:t>∧</m:t>
                          </m:r>
                          <m:sSub>
                            <m:sSubPr>
                              <m:ctrlPr>
                                <a:rPr lang="ru-RU" sz="4400" i="1"/>
                              </m:ctrlPr>
                            </m:sSubPr>
                            <m:e>
                              <m:r>
                                <a:rPr lang="en-US" sz="4400" i="1"/>
                                <m:t>𝑦</m:t>
                              </m:r>
                            </m:e>
                            <m:sub>
                              <m:r>
                                <a:rPr lang="en-US" sz="4400" i="1"/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US" sz="4400" i="1"/>
                        <m:t>≡</m:t>
                      </m:r>
                      <m:acc>
                        <m:accPr>
                          <m:chr m:val="̅"/>
                          <m:ctrlPr>
                            <a:rPr lang="ru-RU" sz="4400" i="1"/>
                          </m:ctrlPr>
                        </m:accPr>
                        <m:e>
                          <m:sSub>
                            <m:sSubPr>
                              <m:ctrlPr>
                                <a:rPr lang="ru-RU" sz="4400" i="1"/>
                              </m:ctrlPr>
                            </m:sSubPr>
                            <m:e>
                              <m:r>
                                <a:rPr lang="en-US" sz="4400" i="1"/>
                                <m:t>𝑥</m:t>
                              </m:r>
                            </m:e>
                            <m:sub>
                              <m:r>
                                <a:rPr lang="en-US" sz="4400" i="1"/>
                                <m:t>1</m:t>
                              </m:r>
                            </m:sub>
                          </m:sSub>
                          <m:r>
                            <a:rPr lang="en-US" sz="4400" i="1"/>
                            <m:t>∧</m:t>
                          </m:r>
                          <m:sSub>
                            <m:sSubPr>
                              <m:ctrlPr>
                                <a:rPr lang="ru-RU" sz="4400" i="1"/>
                              </m:ctrlPr>
                            </m:sSubPr>
                            <m:e>
                              <m:r>
                                <a:rPr lang="en-US" sz="4400" i="1"/>
                                <m:t>𝑦</m:t>
                              </m:r>
                            </m:e>
                            <m:sub>
                              <m:r>
                                <a:rPr lang="en-US" sz="4400" i="1"/>
                                <m:t>2</m:t>
                              </m:r>
                            </m:sub>
                          </m:sSub>
                        </m:e>
                      </m:acc>
                      <m:r>
                        <a:rPr lang="en-US" sz="4400" i="1"/>
                        <m:t>=</m:t>
                      </m:r>
                    </m:oMath>
                  </m:oMathPara>
                </a14:m>
                <a:endParaRPr lang="ru-RU" sz="4400" i="1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i="1"/>
                          </m:ctrlPr>
                        </m:sSubPr>
                        <m:e>
                          <m:r>
                            <a:rPr lang="en-US" sz="4400" i="1"/>
                            <m:t>𝑥</m:t>
                          </m:r>
                        </m:e>
                        <m:sub>
                          <m:r>
                            <a:rPr lang="en-US" sz="4400" i="1"/>
                            <m:t>1</m:t>
                          </m:r>
                        </m:sub>
                      </m:sSub>
                      <m:r>
                        <a:rPr lang="en-US" sz="4400" i="1"/>
                        <m:t>⋅</m:t>
                      </m:r>
                      <m:sSub>
                        <m:sSubPr>
                          <m:ctrlPr>
                            <a:rPr lang="ru-RU" sz="4400" i="1"/>
                          </m:ctrlPr>
                        </m:sSubPr>
                        <m:e>
                          <m:r>
                            <a:rPr lang="en-US" sz="4400" i="1"/>
                            <m:t>𝑦</m:t>
                          </m:r>
                        </m:e>
                        <m:sub>
                          <m:r>
                            <a:rPr lang="en-US" sz="4400" i="1"/>
                            <m:t>1</m:t>
                          </m:r>
                        </m:sub>
                      </m:sSub>
                      <m:r>
                        <a:rPr lang="en-US" sz="4400" i="1"/>
                        <m:t>≡</m:t>
                      </m:r>
                      <m:acc>
                        <m:accPr>
                          <m:chr m:val="̅"/>
                          <m:ctrlPr>
                            <a:rPr lang="ru-RU" sz="4400" i="1"/>
                          </m:ctrlPr>
                        </m:accPr>
                        <m:e>
                          <m:sSub>
                            <m:sSubPr>
                              <m:ctrlPr>
                                <a:rPr lang="ru-RU" sz="4400" i="1"/>
                              </m:ctrlPr>
                            </m:sSubPr>
                            <m:e>
                              <m:r>
                                <a:rPr lang="en-US" sz="4400" i="1"/>
                                <m:t>𝑥</m:t>
                              </m:r>
                            </m:e>
                            <m:sub>
                              <m:r>
                                <a:rPr lang="en-US" sz="4400" i="1"/>
                                <m:t>2</m:t>
                              </m:r>
                            </m:sub>
                          </m:sSub>
                          <m:r>
                            <a:rPr lang="en-US" sz="4400" i="1"/>
                            <m:t>⋅</m:t>
                          </m:r>
                          <m:sSub>
                            <m:sSubPr>
                              <m:ctrlPr>
                                <a:rPr lang="ru-RU" sz="4400" i="1"/>
                              </m:ctrlPr>
                            </m:sSubPr>
                            <m:e>
                              <m:r>
                                <a:rPr lang="en-US" sz="4400" i="1"/>
                                <m:t>𝑦</m:t>
                              </m:r>
                            </m:e>
                            <m:sub>
                              <m:r>
                                <a:rPr lang="en-US" sz="4400" i="1"/>
                                <m:t>2</m:t>
                              </m:r>
                            </m:sub>
                          </m:sSub>
                        </m:e>
                      </m:acc>
                    </m:oMath>
                  </m:oMathPara>
                </a14:m>
                <a:endParaRPr lang="ru-RU" sz="4400" dirty="0"/>
              </a:p>
              <a:p>
                <a:pPr marL="0" indent="0">
                  <a:buNone/>
                </a:pPr>
                <a:endParaRPr lang="ru-RU" sz="4400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8469724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Замена переменных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4400" i="1"/>
                        </m:ctrlPr>
                      </m:sSubPr>
                      <m:e>
                        <m:r>
                          <a:rPr lang="en-US" sz="4400" i="1"/>
                          <m:t>𝑥</m:t>
                        </m:r>
                      </m:e>
                      <m:sub>
                        <m:r>
                          <a:rPr lang="en-US" sz="4400" i="1"/>
                          <m:t>1</m:t>
                        </m:r>
                      </m:sub>
                    </m:sSub>
                    <m:r>
                      <a:rPr lang="en-US" sz="4400" i="1"/>
                      <m:t>⋅</m:t>
                    </m:r>
                    <m:sSub>
                      <m:sSubPr>
                        <m:ctrlPr>
                          <a:rPr lang="ru-RU" sz="4400" i="1"/>
                        </m:ctrlPr>
                      </m:sSubPr>
                      <m:e>
                        <m:r>
                          <a:rPr lang="en-US" sz="4400" i="1"/>
                          <m:t>𝑦</m:t>
                        </m:r>
                      </m:e>
                      <m:sub>
                        <m:r>
                          <a:rPr lang="en-US" sz="4400" i="1"/>
                          <m:t>1</m:t>
                        </m:r>
                      </m:sub>
                    </m:sSub>
                  </m:oMath>
                </a14:m>
                <a:r>
                  <a:rPr lang="ru-RU" sz="4400" dirty="0" smtClean="0"/>
                  <a:t>=</a:t>
                </a:r>
                <a:r>
                  <a:rPr lang="en-US" sz="4400" dirty="0" smtClean="0"/>
                  <a:t> </a:t>
                </a:r>
                <a:r>
                  <a:rPr lang="en-US" sz="4400" i="1" dirty="0" smtClean="0"/>
                  <a:t>a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4400" i="1"/>
                        </m:ctrlPr>
                      </m:accPr>
                      <m:e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a:rPr lang="en-US" sz="4400" i="1"/>
                              <m:t>𝑥</m:t>
                            </m:r>
                          </m:e>
                          <m:sub>
                            <m:r>
                              <a:rPr lang="en-US" sz="4400" i="1"/>
                              <m:t>2</m:t>
                            </m:r>
                          </m:sub>
                        </m:sSub>
                        <m:r>
                          <a:rPr lang="en-US" sz="4400" i="1"/>
                          <m:t>⋅</m:t>
                        </m:r>
                        <m:sSub>
                          <m:sSubPr>
                            <m:ctrlPr>
                              <a:rPr lang="ru-RU" sz="4400" i="1"/>
                            </m:ctrlPr>
                          </m:sSubPr>
                          <m:e>
                            <m:r>
                              <a:rPr lang="en-US" sz="4400" i="1"/>
                              <m:t>𝑦</m:t>
                            </m:r>
                          </m:e>
                          <m:sub>
                            <m:r>
                              <a:rPr lang="en-US" sz="4400" i="1"/>
                              <m:t>2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4400" dirty="0" smtClean="0"/>
                  <a:t>= </a:t>
                </a:r>
                <a:r>
                  <a:rPr lang="en-US" sz="4400" i="1" dirty="0" smtClean="0"/>
                  <a:t>b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i="1"/>
                        <m:t>𝑎</m:t>
                      </m:r>
                      <m:r>
                        <a:rPr lang="en-US" sz="4400" i="1"/>
                        <m:t>≡</m:t>
                      </m:r>
                      <m:acc>
                        <m:accPr>
                          <m:chr m:val="̅"/>
                          <m:ctrlPr>
                            <a:rPr lang="ru-RU" sz="4400" i="1"/>
                          </m:ctrlPr>
                        </m:accPr>
                        <m:e>
                          <m:r>
                            <a:rPr lang="en-US" sz="4400" i="1"/>
                            <m:t>𝑏</m:t>
                          </m:r>
                        </m:e>
                      </m:acc>
                    </m:oMath>
                  </m:oMathPara>
                </a14:m>
                <a:endParaRPr lang="en-US" sz="4400" i="1" dirty="0" smtClean="0"/>
              </a:p>
              <a:p>
                <a:pPr marL="0" indent="0">
                  <a:buNone/>
                </a:pPr>
                <a:r>
                  <a:rPr lang="ru-RU" sz="4400" i="1" dirty="0" smtClean="0"/>
                  <a:t>Или по другому можно записать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i="1"/>
                        <m:t> </m:t>
                      </m:r>
                      <m:r>
                        <a:rPr lang="en-US" sz="4400" i="1"/>
                        <m:t>𝑎</m:t>
                      </m:r>
                      <m:r>
                        <a:rPr lang="en-US" sz="4400" i="1"/>
                        <m:t>≢</m:t>
                      </m:r>
                      <m:r>
                        <a:rPr lang="en-US" sz="4400" i="1"/>
                        <m:t>𝑏</m:t>
                      </m:r>
                    </m:oMath>
                  </m:oMathPara>
                </a14:m>
                <a:endParaRPr lang="ru-RU" sz="4400" i="1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 rotWithShape="1">
                <a:blip r:embed="rId2" cstate="print"/>
                <a:stretch>
                  <a:fillRect l="-2963" t="-2561" r="-237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xmlns="" val="27620942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0" y="260648"/>
            <a:ext cx="9036496" cy="452596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dirty="0"/>
              <a:t>Сколько различных решений имеет система уравнений?</a:t>
            </a:r>
          </a:p>
          <a:p>
            <a:pPr marL="0" indent="0">
              <a:buNone/>
            </a:pPr>
            <a:r>
              <a:rPr lang="ru-RU" b="1" dirty="0"/>
              <a:t>(x</a:t>
            </a:r>
            <a:r>
              <a:rPr lang="ru-RU" b="1" baseline="-25000" dirty="0"/>
              <a:t>1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x</a:t>
            </a:r>
            <a:r>
              <a:rPr lang="ru-RU" b="1" baseline="-25000" dirty="0"/>
              <a:t>2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(x</a:t>
            </a:r>
            <a:r>
              <a:rPr lang="ru-RU" b="1" baseline="-25000" dirty="0"/>
              <a:t>2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x</a:t>
            </a:r>
            <a:r>
              <a:rPr lang="ru-RU" b="1" baseline="-25000" dirty="0"/>
              <a:t>3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(x</a:t>
            </a:r>
            <a:r>
              <a:rPr lang="ru-RU" b="1" baseline="-25000" dirty="0"/>
              <a:t>3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x</a:t>
            </a:r>
            <a:r>
              <a:rPr lang="ru-RU" b="1" baseline="-25000" dirty="0"/>
              <a:t>4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(x</a:t>
            </a:r>
            <a:r>
              <a:rPr lang="ru-RU" b="1" baseline="-25000" dirty="0"/>
              <a:t>4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x</a:t>
            </a:r>
            <a:r>
              <a:rPr lang="ru-RU" b="1" baseline="-25000" dirty="0"/>
              <a:t>5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(у</a:t>
            </a:r>
            <a:r>
              <a:rPr lang="ru-RU" b="1" baseline="-25000" dirty="0"/>
              <a:t>1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у</a:t>
            </a:r>
            <a:r>
              <a:rPr lang="ru-RU" b="1" baseline="-25000" dirty="0"/>
              <a:t>2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(у</a:t>
            </a:r>
            <a:r>
              <a:rPr lang="ru-RU" b="1" baseline="-25000" dirty="0"/>
              <a:t>2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у</a:t>
            </a:r>
            <a:r>
              <a:rPr lang="ru-RU" b="1" baseline="-25000" dirty="0"/>
              <a:t>3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(у</a:t>
            </a:r>
            <a:r>
              <a:rPr lang="ru-RU" b="1" baseline="-25000" dirty="0"/>
              <a:t>3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у</a:t>
            </a:r>
            <a:r>
              <a:rPr lang="ru-RU" b="1" baseline="-25000" dirty="0"/>
              <a:t>4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(у</a:t>
            </a:r>
            <a:r>
              <a:rPr lang="ru-RU" b="1" baseline="-25000" dirty="0"/>
              <a:t>4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у</a:t>
            </a:r>
            <a:r>
              <a:rPr lang="ru-RU" b="1" baseline="-25000" dirty="0"/>
              <a:t>5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en-US" sz="2400" b="1" dirty="0"/>
              <a:t>(</a:t>
            </a:r>
            <a:r>
              <a:rPr lang="ru-RU" sz="2400" b="1" dirty="0">
                <a:sym typeface="Symbol"/>
              </a:rPr>
              <a:t></a:t>
            </a:r>
            <a:r>
              <a:rPr lang="en-US" sz="2400" b="1" dirty="0"/>
              <a:t>y</a:t>
            </a:r>
            <a:r>
              <a:rPr lang="en-US" sz="2400" b="1" baseline="-25000" dirty="0"/>
              <a:t>1</a:t>
            </a:r>
            <a:r>
              <a:rPr lang="en-US" sz="2400" b="1" dirty="0"/>
              <a:t> </a:t>
            </a:r>
            <a:r>
              <a:rPr lang="ru-RU" sz="2400" b="1" dirty="0">
                <a:sym typeface="Symbol"/>
              </a:rPr>
              <a:t></a:t>
            </a:r>
            <a:r>
              <a:rPr lang="en-US" sz="2400" b="1" dirty="0"/>
              <a:t> x</a:t>
            </a:r>
            <a:r>
              <a:rPr lang="en-US" sz="2400" b="1" baseline="-25000" dirty="0"/>
              <a:t>1</a:t>
            </a:r>
            <a:r>
              <a:rPr lang="en-US" sz="2400" b="1" dirty="0"/>
              <a:t>) </a:t>
            </a:r>
            <a:r>
              <a:rPr lang="ru-RU" sz="2400" b="1" dirty="0">
                <a:sym typeface="Symbol"/>
              </a:rPr>
              <a:t></a:t>
            </a:r>
            <a:r>
              <a:rPr lang="en-US" sz="2400" b="1" dirty="0"/>
              <a:t> (</a:t>
            </a:r>
            <a:r>
              <a:rPr lang="ru-RU" sz="2400" b="1" dirty="0">
                <a:sym typeface="Symbol"/>
              </a:rPr>
              <a:t></a:t>
            </a:r>
            <a:r>
              <a:rPr lang="en-US" sz="2400" b="1" dirty="0"/>
              <a:t>y</a:t>
            </a:r>
            <a:r>
              <a:rPr lang="en-US" sz="2400" b="1" baseline="-25000" dirty="0"/>
              <a:t>2</a:t>
            </a:r>
            <a:r>
              <a:rPr lang="en-US" sz="2400" b="1" dirty="0"/>
              <a:t> </a:t>
            </a:r>
            <a:r>
              <a:rPr lang="ru-RU" sz="2400" b="1" dirty="0">
                <a:sym typeface="Symbol"/>
              </a:rPr>
              <a:t></a:t>
            </a:r>
            <a:r>
              <a:rPr lang="en-US" sz="2400" b="1" dirty="0"/>
              <a:t> x</a:t>
            </a:r>
            <a:r>
              <a:rPr lang="en-US" sz="2400" b="1" baseline="-25000" dirty="0"/>
              <a:t>2</a:t>
            </a:r>
            <a:r>
              <a:rPr lang="en-US" sz="2400" b="1" dirty="0"/>
              <a:t>) </a:t>
            </a:r>
            <a:r>
              <a:rPr lang="ru-RU" sz="2400" b="1" dirty="0">
                <a:sym typeface="Symbol"/>
              </a:rPr>
              <a:t></a:t>
            </a:r>
            <a:r>
              <a:rPr lang="en-US" sz="2400" b="1" dirty="0"/>
              <a:t> (</a:t>
            </a:r>
            <a:r>
              <a:rPr lang="ru-RU" sz="2400" b="1" dirty="0">
                <a:sym typeface="Symbol"/>
              </a:rPr>
              <a:t></a:t>
            </a:r>
            <a:r>
              <a:rPr lang="en-US" sz="2400" b="1" dirty="0"/>
              <a:t>y</a:t>
            </a:r>
            <a:r>
              <a:rPr lang="en-US" sz="2400" b="1" baseline="-25000" dirty="0"/>
              <a:t>3</a:t>
            </a:r>
            <a:r>
              <a:rPr lang="en-US" sz="2400" b="1" dirty="0"/>
              <a:t> </a:t>
            </a:r>
            <a:r>
              <a:rPr lang="ru-RU" sz="2400" b="1" dirty="0">
                <a:sym typeface="Symbol"/>
              </a:rPr>
              <a:t></a:t>
            </a:r>
            <a:r>
              <a:rPr lang="en-US" sz="2400" b="1" dirty="0"/>
              <a:t> x</a:t>
            </a:r>
            <a:r>
              <a:rPr lang="en-US" sz="2400" b="1" baseline="-25000" dirty="0"/>
              <a:t>3</a:t>
            </a:r>
            <a:r>
              <a:rPr lang="en-US" sz="2400" b="1" dirty="0"/>
              <a:t>) </a:t>
            </a:r>
            <a:r>
              <a:rPr lang="ru-RU" sz="2400" b="1" dirty="0">
                <a:sym typeface="Symbol"/>
              </a:rPr>
              <a:t></a:t>
            </a:r>
            <a:r>
              <a:rPr lang="en-US" sz="2400" b="1" dirty="0"/>
              <a:t> (</a:t>
            </a:r>
            <a:r>
              <a:rPr lang="ru-RU" sz="2400" b="1" dirty="0">
                <a:sym typeface="Symbol"/>
              </a:rPr>
              <a:t></a:t>
            </a:r>
            <a:r>
              <a:rPr lang="en-US" sz="2400" b="1" dirty="0"/>
              <a:t>y</a:t>
            </a:r>
            <a:r>
              <a:rPr lang="en-US" sz="2400" b="1" baseline="-25000" dirty="0"/>
              <a:t>4</a:t>
            </a:r>
            <a:r>
              <a:rPr lang="en-US" sz="2400" b="1" dirty="0"/>
              <a:t> </a:t>
            </a:r>
            <a:r>
              <a:rPr lang="ru-RU" sz="2400" b="1" dirty="0">
                <a:sym typeface="Symbol"/>
              </a:rPr>
              <a:t></a:t>
            </a:r>
            <a:r>
              <a:rPr lang="en-US" sz="2400" b="1" dirty="0"/>
              <a:t> x</a:t>
            </a:r>
            <a:r>
              <a:rPr lang="en-US" sz="2400" b="1" baseline="-25000" dirty="0"/>
              <a:t>4</a:t>
            </a:r>
            <a:r>
              <a:rPr lang="en-US" sz="2400" b="1" dirty="0"/>
              <a:t>) </a:t>
            </a:r>
            <a:r>
              <a:rPr lang="ru-RU" sz="2400" b="1" dirty="0">
                <a:sym typeface="Symbol"/>
              </a:rPr>
              <a:t></a:t>
            </a:r>
            <a:r>
              <a:rPr lang="en-US" sz="2400" b="1" dirty="0"/>
              <a:t> (</a:t>
            </a:r>
            <a:r>
              <a:rPr lang="ru-RU" sz="2400" b="1" dirty="0">
                <a:sym typeface="Symbol"/>
              </a:rPr>
              <a:t></a:t>
            </a:r>
            <a:r>
              <a:rPr lang="en-US" sz="2400" b="1" dirty="0"/>
              <a:t>y</a:t>
            </a:r>
            <a:r>
              <a:rPr lang="en-US" sz="2400" b="1" baseline="-25000" dirty="0"/>
              <a:t>5</a:t>
            </a:r>
            <a:r>
              <a:rPr lang="en-US" sz="2400" b="1" dirty="0"/>
              <a:t> </a:t>
            </a:r>
            <a:r>
              <a:rPr lang="ru-RU" sz="2400" b="1" dirty="0">
                <a:sym typeface="Symbol"/>
              </a:rPr>
              <a:t></a:t>
            </a:r>
            <a:r>
              <a:rPr lang="en-US" sz="2400" b="1" dirty="0"/>
              <a:t> x</a:t>
            </a:r>
            <a:r>
              <a:rPr lang="en-US" sz="2400" b="1" baseline="-25000" dirty="0"/>
              <a:t>5</a:t>
            </a:r>
            <a:r>
              <a:rPr lang="en-US" sz="2400" b="1" dirty="0"/>
              <a:t>) = 1</a:t>
            </a:r>
            <a:endParaRPr lang="ru-RU" sz="2400" dirty="0"/>
          </a:p>
          <a:p>
            <a:pPr marL="0" indent="0">
              <a:buNone/>
            </a:pPr>
            <a:r>
              <a:rPr lang="ru-RU" dirty="0"/>
              <a:t>где </a:t>
            </a:r>
            <a:r>
              <a:rPr lang="en-US" b="1" dirty="0"/>
              <a:t>x</a:t>
            </a:r>
            <a:r>
              <a:rPr lang="ru-RU" b="1" baseline="-25000" dirty="0"/>
              <a:t>1</a:t>
            </a:r>
            <a:r>
              <a:rPr lang="ru-RU" b="1" dirty="0"/>
              <a:t>,</a:t>
            </a:r>
            <a:r>
              <a:rPr lang="en-US" b="1" dirty="0"/>
              <a:t>x</a:t>
            </a:r>
            <a:r>
              <a:rPr lang="ru-RU" b="1" baseline="-25000" dirty="0"/>
              <a:t>2</a:t>
            </a:r>
            <a:r>
              <a:rPr lang="ru-RU" b="1" dirty="0"/>
              <a:t>,…,</a:t>
            </a:r>
            <a:r>
              <a:rPr lang="en-US" b="1" dirty="0"/>
              <a:t>x</a:t>
            </a:r>
            <a:r>
              <a:rPr lang="ru-RU" b="1" baseline="-25000" dirty="0"/>
              <a:t>5, </a:t>
            </a:r>
            <a:r>
              <a:rPr lang="ru-RU" b="1" dirty="0"/>
              <a:t>у</a:t>
            </a:r>
            <a:r>
              <a:rPr lang="ru-RU" b="1" baseline="-25000" dirty="0"/>
              <a:t>1</a:t>
            </a:r>
            <a:r>
              <a:rPr lang="ru-RU" b="1" dirty="0"/>
              <a:t>,у</a:t>
            </a:r>
            <a:r>
              <a:rPr lang="ru-RU" b="1" baseline="-25000" dirty="0"/>
              <a:t>2</a:t>
            </a:r>
            <a:r>
              <a:rPr lang="ru-RU" b="1" dirty="0"/>
              <a:t>,…,у</a:t>
            </a:r>
            <a:r>
              <a:rPr lang="ru-RU" b="1" baseline="-25000" dirty="0"/>
              <a:t>5</a:t>
            </a:r>
            <a:r>
              <a:rPr lang="ru-RU" dirty="0"/>
              <a:t> – логические переменные? В ответе не нужно перечислять все различные наборы значений переменных, при которых выполнено данное равенство. В качестве ответа нужно указать количество таких наборов.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1679926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151752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88640"/>
            <a:ext cx="8229600" cy="5937523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dirty="0"/>
              <a:t>Сколько различных решений имеет система уравнений?</a:t>
            </a:r>
          </a:p>
          <a:p>
            <a:pPr marL="0" indent="0">
              <a:buNone/>
            </a:pPr>
            <a:r>
              <a:rPr lang="ru-RU" b="1" dirty="0"/>
              <a:t>(x</a:t>
            </a:r>
            <a:r>
              <a:rPr lang="ru-RU" b="1" baseline="-25000" dirty="0"/>
              <a:t>1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x</a:t>
            </a:r>
            <a:r>
              <a:rPr lang="ru-RU" b="1" baseline="-25000" dirty="0"/>
              <a:t>2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(x</a:t>
            </a:r>
            <a:r>
              <a:rPr lang="ru-RU" b="1" baseline="-25000" dirty="0"/>
              <a:t>2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x</a:t>
            </a:r>
            <a:r>
              <a:rPr lang="ru-RU" b="1" baseline="-25000" dirty="0"/>
              <a:t>3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(x</a:t>
            </a:r>
            <a:r>
              <a:rPr lang="ru-RU" b="1" baseline="-25000" dirty="0"/>
              <a:t>3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x</a:t>
            </a:r>
            <a:r>
              <a:rPr lang="ru-RU" b="1" baseline="-25000" dirty="0"/>
              <a:t>4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(x</a:t>
            </a:r>
            <a:r>
              <a:rPr lang="ru-RU" b="1" baseline="-25000" dirty="0"/>
              <a:t>4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x</a:t>
            </a:r>
            <a:r>
              <a:rPr lang="ru-RU" b="1" baseline="-25000" dirty="0"/>
              <a:t>5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(у</a:t>
            </a:r>
            <a:r>
              <a:rPr lang="ru-RU" b="1" baseline="-25000" dirty="0"/>
              <a:t>1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у</a:t>
            </a:r>
            <a:r>
              <a:rPr lang="ru-RU" b="1" baseline="-25000" dirty="0"/>
              <a:t>2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(у</a:t>
            </a:r>
            <a:r>
              <a:rPr lang="ru-RU" b="1" baseline="-25000" dirty="0"/>
              <a:t>2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у</a:t>
            </a:r>
            <a:r>
              <a:rPr lang="ru-RU" b="1" baseline="-25000" dirty="0"/>
              <a:t>3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(у</a:t>
            </a:r>
            <a:r>
              <a:rPr lang="ru-RU" b="1" baseline="-25000" dirty="0"/>
              <a:t>3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у</a:t>
            </a:r>
            <a:r>
              <a:rPr lang="ru-RU" b="1" baseline="-25000" dirty="0"/>
              <a:t>4</a:t>
            </a:r>
            <a:r>
              <a:rPr lang="ru-RU" b="1" dirty="0"/>
              <a:t>) </a:t>
            </a:r>
            <a:r>
              <a:rPr lang="ru-RU" b="1" dirty="0">
                <a:sym typeface="Symbol"/>
              </a:rPr>
              <a:t></a:t>
            </a:r>
            <a:r>
              <a:rPr lang="ru-RU" b="1" dirty="0"/>
              <a:t> (у</a:t>
            </a:r>
            <a:r>
              <a:rPr lang="ru-RU" b="1" baseline="-25000" dirty="0"/>
              <a:t>4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</a:t>
            </a:r>
            <a:r>
              <a:rPr lang="ru-RU" b="1" dirty="0"/>
              <a:t> у</a:t>
            </a:r>
            <a:r>
              <a:rPr lang="ru-RU" b="1" baseline="-25000" dirty="0"/>
              <a:t>5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en-US" b="1" dirty="0"/>
              <a:t>x</a:t>
            </a:r>
            <a:r>
              <a:rPr lang="ru-RU" b="1" baseline="-25000" dirty="0"/>
              <a:t>2</a:t>
            </a:r>
            <a:r>
              <a:rPr lang="ru-RU" b="1" dirty="0"/>
              <a:t> </a:t>
            </a:r>
            <a:r>
              <a:rPr lang="ru-RU" b="1" dirty="0">
                <a:sym typeface="Symbol"/>
              </a:rPr>
              <a:t></a:t>
            </a:r>
            <a:r>
              <a:rPr lang="ru-RU" b="1" dirty="0"/>
              <a:t> </a:t>
            </a:r>
            <a:r>
              <a:rPr lang="en-US" b="1" dirty="0"/>
              <a:t>y</a:t>
            </a:r>
            <a:r>
              <a:rPr lang="ru-RU" b="1" baseline="-25000" dirty="0"/>
              <a:t>2</a:t>
            </a:r>
            <a:r>
              <a:rPr lang="ru-RU" b="1" dirty="0"/>
              <a:t>  = 1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где </a:t>
            </a:r>
            <a:r>
              <a:rPr lang="en-US" b="1" dirty="0"/>
              <a:t>x</a:t>
            </a:r>
            <a:r>
              <a:rPr lang="ru-RU" b="1" baseline="-25000" dirty="0"/>
              <a:t>1</a:t>
            </a:r>
            <a:r>
              <a:rPr lang="ru-RU" b="1" dirty="0"/>
              <a:t>,</a:t>
            </a:r>
            <a:r>
              <a:rPr lang="en-US" b="1" dirty="0"/>
              <a:t>x</a:t>
            </a:r>
            <a:r>
              <a:rPr lang="ru-RU" b="1" baseline="-25000" dirty="0"/>
              <a:t>2</a:t>
            </a:r>
            <a:r>
              <a:rPr lang="ru-RU" b="1" dirty="0"/>
              <a:t>,…,</a:t>
            </a:r>
            <a:r>
              <a:rPr lang="en-US" b="1" dirty="0"/>
              <a:t>x</a:t>
            </a:r>
            <a:r>
              <a:rPr lang="ru-RU" b="1" baseline="-25000" dirty="0"/>
              <a:t>5, </a:t>
            </a:r>
            <a:r>
              <a:rPr lang="ru-RU" b="1" dirty="0"/>
              <a:t>у</a:t>
            </a:r>
            <a:r>
              <a:rPr lang="ru-RU" b="1" baseline="-25000" dirty="0"/>
              <a:t>1</a:t>
            </a:r>
            <a:r>
              <a:rPr lang="ru-RU" b="1" dirty="0"/>
              <a:t>,у</a:t>
            </a:r>
            <a:r>
              <a:rPr lang="ru-RU" b="1" baseline="-25000" dirty="0"/>
              <a:t>2</a:t>
            </a:r>
            <a:r>
              <a:rPr lang="ru-RU" b="1" dirty="0"/>
              <a:t>,…,у</a:t>
            </a:r>
            <a:r>
              <a:rPr lang="ru-RU" b="1" baseline="-25000" dirty="0"/>
              <a:t>5</a:t>
            </a:r>
            <a:r>
              <a:rPr lang="ru-RU" dirty="0"/>
              <a:t> – логические переменные? В ответе не нужно перечислять все различные наборы значений переменных, при которых выполнено данное равенство. В качестве ответа нужно указать количество таких наборов.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21057377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32710979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Логическое уравнение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/>
              <a:t>Это равенство двух высказываний, в котором присутствует логическая переменная, представляющая некоторую логическую функцию.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42855694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207424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Сколько решений имеет логическое уравнение:</a:t>
            </a:r>
            <a:br>
              <a:rPr lang="ru-RU" sz="3600" dirty="0" smtClean="0"/>
            </a:br>
            <a:r>
              <a:rPr lang="ru-RU" sz="3600" dirty="0" smtClean="0"/>
              <a:t>А \/ </a:t>
            </a:r>
            <a:r>
              <a:rPr lang="en-US" sz="3600" dirty="0" smtClean="0"/>
              <a:t>B = </a:t>
            </a:r>
            <a:r>
              <a:rPr lang="ru-RU" sz="3600" dirty="0" smtClean="0"/>
              <a:t>1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5536" y="1988840"/>
            <a:ext cx="8229600" cy="3561259"/>
          </a:xfrm>
        </p:spPr>
        <p:txBody>
          <a:bodyPr/>
          <a:lstStyle/>
          <a:p>
            <a:pPr marL="514350" indent="-514350">
              <a:buAutoNum type="arabicParenR"/>
            </a:pPr>
            <a:r>
              <a:rPr lang="ru-RU" dirty="0" smtClean="0"/>
              <a:t>Определим действие, которое связывает логические переменные</a:t>
            </a:r>
          </a:p>
          <a:p>
            <a:pPr marL="514350" indent="-514350">
              <a:buAutoNum type="arabicParenR"/>
            </a:pPr>
            <a:r>
              <a:rPr lang="ru-RU" dirty="0" smtClean="0"/>
              <a:t>Определим, при каких значениях переменных А и В импликация равна 1.</a:t>
            </a:r>
          </a:p>
          <a:p>
            <a:pPr marL="0" indent="0">
              <a:buNone/>
            </a:pPr>
            <a:r>
              <a:rPr lang="ru-RU" dirty="0" smtClean="0"/>
              <a:t>					всего 3 решения.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178100198"/>
              </p:ext>
            </p:extLst>
          </p:nvPr>
        </p:nvGraphicFramePr>
        <p:xfrm>
          <a:off x="1187624" y="4293096"/>
          <a:ext cx="2880000" cy="2072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440000"/>
                <a:gridCol w="144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28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98909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467544" y="476672"/>
                <a:ext cx="8229600" cy="1143000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 smtClean="0"/>
                  <a:t>Добавим к данному уравнению еще одно: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"/>
                        <m:ctrlPr>
                          <a:rPr lang="ru-RU" i="1"/>
                        </m:ctrlPr>
                      </m:dPr>
                      <m:e>
                        <m:eqArr>
                          <m:eqArrPr>
                            <m:ctrlPr>
                              <a:rPr lang="ru-RU" i="1"/>
                            </m:ctrlPr>
                          </m:eqArrPr>
                          <m:e>
                            <m:r>
                              <a:rPr lang="en-US" i="1"/>
                              <m:t>𝑎</m:t>
                            </m:r>
                            <m:r>
                              <a:rPr lang="en-US" i="1"/>
                              <m:t>∨</m:t>
                            </m:r>
                            <m:r>
                              <a:rPr lang="en-US" i="1"/>
                              <m:t>𝑏</m:t>
                            </m:r>
                            <m:r>
                              <a:rPr lang="en-US" i="1"/>
                              <m:t>=1</m:t>
                            </m:r>
                          </m:e>
                          <m:e>
                            <m:r>
                              <a:rPr lang="en-US" i="1"/>
                              <m:t>𝑏</m:t>
                            </m:r>
                            <m:r>
                              <a:rPr lang="en-US" i="1"/>
                              <m:t>∨</m:t>
                            </m:r>
                            <m:r>
                              <a:rPr lang="en-US" i="1"/>
                              <m:t>𝑐</m:t>
                            </m:r>
                            <m:r>
                              <a:rPr lang="en-US" i="1"/>
                              <m:t>=1</m:t>
                            </m:r>
                          </m:e>
                        </m:eqArr>
                      </m:e>
                    </m:d>
                  </m:oMath>
                </a14:m>
                <a:r>
                  <a:rPr lang="ru-RU" dirty="0"/>
                  <a:t/>
                </a:r>
                <a:br>
                  <a:rPr lang="ru-RU" dirty="0"/>
                </a:br>
                <a:endParaRPr lang="ru-RU" dirty="0"/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467544" y="476672"/>
                <a:ext cx="8229600" cy="1143000"/>
              </a:xfrm>
              <a:blipFill rotWithShape="1">
                <a:blip r:embed="rId2" cstate="print"/>
                <a:stretch>
                  <a:fillRect l="-1556" t="-61702" r="-2889" b="-4255"/>
                </a:stretch>
              </a:blipFill>
            </p:spPr>
            <p:txBody>
              <a:bodyPr/>
              <a:lstStyle/>
              <a:p>
                <a:r>
                  <a:rPr lang="ru-RU" smtClean="0">
                    <a:noFill/>
                  </a:rPr>
                  <a:t> </a:t>
                </a:r>
                <a:endParaRPr lang="ru-RU">
                  <a:noFill/>
                </a:endParaRPr>
              </a:p>
            </p:txBody>
          </p:sp>
        </mc:Fallback>
      </mc:AlternateContent>
      <p:graphicFrame>
        <p:nvGraphicFramePr>
          <p:cNvPr id="4" name="Объект 3"/>
          <p:cNvGraphicFramePr>
            <a:graphicFrameLocks noGrp="1"/>
          </p:cNvGraphicFramePr>
          <p:nvPr>
            <p:ph sz="quarter" idx="1"/>
            <p:extLst>
              <p:ext uri="{D42A27DB-BD31-4B8C-83A1-F6EECF244321}">
                <p14:modId xmlns:p14="http://schemas.microsoft.com/office/powerpoint/2010/main" xmlns="" val="3664630639"/>
              </p:ext>
            </p:extLst>
          </p:nvPr>
        </p:nvGraphicFramePr>
        <p:xfrm>
          <a:off x="457200" y="1773238"/>
          <a:ext cx="1306488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6408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67490556"/>
              </p:ext>
            </p:extLst>
          </p:nvPr>
        </p:nvGraphicFramePr>
        <p:xfrm>
          <a:off x="2555776" y="1772816"/>
          <a:ext cx="1306488" cy="256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6408"/>
                <a:gridCol w="72008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B</a:t>
                      </a:r>
                      <a:endParaRPr lang="ru-RU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C</a:t>
                      </a:r>
                      <a:endParaRPr lang="ru-RU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</a:t>
                      </a:r>
                      <a:endParaRPr lang="ru-RU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ru-RU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ru-RU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0</a:t>
                      </a:r>
                      <a:endParaRPr lang="ru-RU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ru-RU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600" dirty="0" smtClean="0"/>
                        <a:t>1</a:t>
                      </a:r>
                      <a:endParaRPr lang="ru-RU" sz="36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187753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332656"/>
                <a:ext cx="8229600" cy="6120680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eqArr>
                        <m:eqArrPr>
                          <m:ctrlPr>
                            <a:rPr lang="ru-RU" i="1" smtClean="0"/>
                          </m:ctrlPr>
                        </m:eqArrPr>
                        <m:e>
                          <m:r>
                            <a:rPr lang="en-US" i="1"/>
                            <m:t>𝑎</m:t>
                          </m:r>
                          <m:r>
                            <a:rPr lang="en-US" i="1"/>
                            <m:t>∨</m:t>
                          </m:r>
                          <m:r>
                            <a:rPr lang="en-US" i="1"/>
                            <m:t>𝑏</m:t>
                          </m:r>
                          <m:r>
                            <a:rPr lang="en-US" i="1"/>
                            <m:t>=1</m:t>
                          </m:r>
                        </m:e>
                        <m:e>
                          <m:r>
                            <a:rPr lang="en-US" i="1"/>
                            <m:t>𝑏</m:t>
                          </m:r>
                          <m:r>
                            <a:rPr lang="en-US" i="1"/>
                            <m:t>∨</m:t>
                          </m:r>
                          <m:r>
                            <a:rPr lang="en-US" i="1"/>
                            <m:t>𝑐</m:t>
                          </m:r>
                          <m:r>
                            <a:rPr lang="en-US" i="1"/>
                            <m:t>=1</m:t>
                          </m:r>
                        </m:e>
                        <m:e>
                          <m:r>
                            <a:rPr lang="en-US" i="1"/>
                            <m:t>𝑐</m:t>
                          </m:r>
                          <m:r>
                            <a:rPr lang="en-US" i="1"/>
                            <m:t>∨</m:t>
                          </m:r>
                          <m:r>
                            <a:rPr lang="en-US" i="1"/>
                            <m:t>𝑑</m:t>
                          </m:r>
                          <m:r>
                            <a:rPr lang="en-US" i="1"/>
                            <m:t>=</m:t>
                          </m:r>
                          <m:r>
                            <a:rPr lang="en-US" b="0" i="1" smtClean="0">
                              <a:latin typeface="Cambria Math"/>
                            </a:rPr>
                            <m:t>0</m:t>
                          </m:r>
                        </m:e>
                      </m:eqArr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В данном случае, как и в предыдущем, уравнения были связаны, т.е. содержали одинаковые переменные.</a:t>
                </a: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57200" y="332656"/>
                <a:ext cx="8229600" cy="6120680"/>
              </a:xfrm>
              <a:blipFill rotWithShape="1">
                <a:blip r:embed="rId2" cstate="print"/>
                <a:stretch>
                  <a:fillRect l="-185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0634294"/>
              </p:ext>
            </p:extLst>
          </p:nvPr>
        </p:nvGraphicFramePr>
        <p:xfrm>
          <a:off x="1331640" y="1844824"/>
          <a:ext cx="1871980" cy="2708148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467995"/>
                <a:gridCol w="467995"/>
                <a:gridCol w="467995"/>
                <a:gridCol w="467995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2800" dirty="0">
                        <a:effectLst/>
                        <a:latin typeface="Times New Roman" panose="02020603050405020304" pitchFamily="18" charset="0"/>
                        <a:ea typeface="Calibri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5117493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21985"/>
            <a:ext cx="82296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Рассмотрим следующую систему:</a:t>
            </a:r>
            <a:endParaRPr lang="ru-RU" dirty="0"/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908720"/>
                <a:ext cx="8229600" cy="5688632"/>
              </a:xfrm>
            </p:spPr>
            <p:txBody>
              <a:bodyPr/>
              <a:lstStyle/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ru-RU" i="1" smtClean="0">
                              <a:latin typeface="Cambria Math"/>
                            </a:rPr>
                          </m:ctrlPr>
                        </m:dPr>
                        <m:e>
                          <m:eqArr>
                            <m:eqArrPr>
                              <m:ctrlPr>
                                <a:rPr lang="ru-RU" i="1">
                                  <a:latin typeface="Cambria Math"/>
                                </a:rPr>
                              </m:ctrlPr>
                            </m:eqArrPr>
                            <m:e>
                              <m:r>
                                <a:rPr lang="en-US" i="1">
                                  <a:latin typeface="Cambria Math"/>
                                </a:rPr>
                                <m:t>𝑎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∨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𝑏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e>
                            <m:e>
                              <m:r>
                                <a:rPr lang="en-US" b="0" i="1" smtClean="0">
                                  <a:latin typeface="Cambria Math"/>
                                </a:rPr>
                                <m:t>𝑐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∨</m:t>
                              </m:r>
                              <m:r>
                                <a:rPr lang="en-US" b="0" i="1" smtClean="0">
                                  <a:latin typeface="Cambria Math"/>
                                </a:rPr>
                                <m:t>𝑑</m:t>
                              </m:r>
                              <m:r>
                                <a:rPr lang="en-US" i="1">
                                  <a:latin typeface="Cambria Math"/>
                                </a:rPr>
                                <m:t>=1</m:t>
                              </m:r>
                            </m:e>
                          </m:eqArr>
                        </m:e>
                      </m:d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:r>
                  <a:rPr lang="ru-RU" dirty="0" smtClean="0"/>
                  <a:t>В данной системе уравнения не содержат одинаковых переменных, следовательно между собой не связаны.</a:t>
                </a:r>
              </a:p>
              <a:p>
                <a:pPr marL="0" indent="0">
                  <a:buNone/>
                </a:pPr>
                <a:endParaRPr lang="ru-RU" dirty="0"/>
              </a:p>
            </p:txBody>
          </p:sp>
        </mc:Choice>
        <mc:Fallback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xfrm>
                <a:off x="467544" y="908720"/>
                <a:ext cx="8229600" cy="5688632"/>
              </a:xfrm>
              <a:blipFill rotWithShape="1">
                <a:blip r:embed="rId2" cstate="print"/>
                <a:stretch>
                  <a:fillRect l="-192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906524573"/>
              </p:ext>
            </p:extLst>
          </p:nvPr>
        </p:nvGraphicFramePr>
        <p:xfrm>
          <a:off x="539552" y="3501008"/>
          <a:ext cx="2160000" cy="2316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/>
                <a:gridCol w="108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/>
                        <a:t>a</a:t>
                      </a:r>
                      <a:endParaRPr lang="ru-RU" sz="3200" i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b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8054049"/>
              </p:ext>
            </p:extLst>
          </p:nvPr>
        </p:nvGraphicFramePr>
        <p:xfrm>
          <a:off x="4139952" y="3501008"/>
          <a:ext cx="2160000" cy="28956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20000"/>
                <a:gridCol w="720000"/>
                <a:gridCol w="720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i="1" dirty="0" smtClean="0"/>
                        <a:t>c</a:t>
                      </a:r>
                      <a:endParaRPr lang="ru-RU" sz="3200" i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d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0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1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3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 smtClean="0"/>
                        <a:t>9</a:t>
                      </a:r>
                      <a:endParaRPr lang="ru-RU" sz="3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2411760" y="4365104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2411760" y="4365104"/>
            <a:ext cx="2088232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2411760" y="4365104"/>
            <a:ext cx="2088232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2411760" y="4365104"/>
            <a:ext cx="1944216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2411760" y="5013176"/>
            <a:ext cx="208823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2411760" y="4941168"/>
            <a:ext cx="2088232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2627784" y="4365104"/>
            <a:ext cx="1584176" cy="129614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2627784" y="5013176"/>
            <a:ext cx="1728192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2627784" y="5661248"/>
            <a:ext cx="172819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44213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404664"/>
            <a:ext cx="8640960" cy="6048672"/>
          </a:xfrm>
        </p:spPr>
        <p:txBody>
          <a:bodyPr>
            <a:noAutofit/>
          </a:bodyPr>
          <a:lstStyle/>
          <a:p>
            <a:pPr marL="0" lvl="0" indent="0">
              <a:buNone/>
            </a:pPr>
            <a:r>
              <a:rPr lang="ru-RU" dirty="0"/>
              <a:t>Сколько различных решений имеет система уравнений </a:t>
            </a:r>
          </a:p>
          <a:p>
            <a:pPr marL="0" indent="0">
              <a:buNone/>
            </a:pPr>
            <a:r>
              <a:rPr lang="ru-RU" b="1" dirty="0"/>
              <a:t>(X</a:t>
            </a:r>
            <a:r>
              <a:rPr lang="ru-RU" b="1" baseline="-25000" dirty="0"/>
              <a:t>1</a:t>
            </a:r>
            <a:r>
              <a:rPr lang="ru-RU" dirty="0"/>
              <a:t> </a:t>
            </a:r>
            <a:r>
              <a:rPr lang="ru-RU" dirty="0">
                <a:sym typeface="Symbol"/>
              </a:rPr>
              <a:t>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2</a:t>
            </a:r>
            <a:r>
              <a:rPr lang="ru-RU" b="1" dirty="0"/>
              <a:t>)</a:t>
            </a:r>
            <a:r>
              <a:rPr lang="ru-RU" dirty="0"/>
              <a:t> </a:t>
            </a:r>
            <a:r>
              <a:rPr lang="en-US" b="1" dirty="0">
                <a:sym typeface="Symbol"/>
              </a:rPr>
              <a:t></a:t>
            </a:r>
            <a:r>
              <a:rPr lang="en-US" dirty="0"/>
              <a:t> </a:t>
            </a:r>
            <a:r>
              <a:rPr lang="ru-RU" b="1" dirty="0"/>
              <a:t>(X</a:t>
            </a:r>
            <a:r>
              <a:rPr lang="ru-RU" b="1" baseline="-25000" dirty="0"/>
              <a:t>2</a:t>
            </a:r>
            <a:r>
              <a:rPr lang="ru-RU" dirty="0"/>
              <a:t> </a:t>
            </a:r>
            <a:r>
              <a:rPr lang="ru-RU" dirty="0">
                <a:sym typeface="Symbol"/>
              </a:rPr>
              <a:t>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3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(X</a:t>
            </a:r>
            <a:r>
              <a:rPr lang="ru-RU" b="1" baseline="-25000" dirty="0"/>
              <a:t>2</a:t>
            </a:r>
            <a:r>
              <a:rPr lang="ru-RU" dirty="0"/>
              <a:t> </a:t>
            </a:r>
            <a:r>
              <a:rPr lang="ru-RU" dirty="0">
                <a:sym typeface="Symbol"/>
              </a:rPr>
              <a:t>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3</a:t>
            </a:r>
            <a:r>
              <a:rPr lang="ru-RU" b="1" dirty="0"/>
              <a:t>)</a:t>
            </a:r>
            <a:r>
              <a:rPr lang="ru-RU" dirty="0"/>
              <a:t> </a:t>
            </a:r>
            <a:r>
              <a:rPr lang="en-US" b="1" dirty="0">
                <a:sym typeface="Symbol"/>
              </a:rPr>
              <a:t></a:t>
            </a:r>
            <a:r>
              <a:rPr lang="en-US" dirty="0"/>
              <a:t> </a:t>
            </a:r>
            <a:r>
              <a:rPr lang="ru-RU" b="1" dirty="0"/>
              <a:t>(X</a:t>
            </a:r>
            <a:r>
              <a:rPr lang="ru-RU" b="1" baseline="-25000" dirty="0"/>
              <a:t>3</a:t>
            </a:r>
            <a:r>
              <a:rPr lang="ru-RU" dirty="0"/>
              <a:t> </a:t>
            </a:r>
            <a:r>
              <a:rPr lang="ru-RU" dirty="0">
                <a:sym typeface="Symbol"/>
              </a:rPr>
              <a:t>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4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...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(X</a:t>
            </a:r>
            <a:r>
              <a:rPr lang="ru-RU" b="1" baseline="-25000" dirty="0"/>
              <a:t>5</a:t>
            </a:r>
            <a:r>
              <a:rPr lang="ru-RU" dirty="0"/>
              <a:t> </a:t>
            </a:r>
            <a:r>
              <a:rPr lang="ru-RU" dirty="0">
                <a:sym typeface="Symbol"/>
              </a:rPr>
              <a:t>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6</a:t>
            </a:r>
            <a:r>
              <a:rPr lang="ru-RU" b="1" dirty="0"/>
              <a:t>)</a:t>
            </a:r>
            <a:r>
              <a:rPr lang="ru-RU" dirty="0"/>
              <a:t> </a:t>
            </a:r>
            <a:r>
              <a:rPr lang="en-US" b="1" dirty="0">
                <a:sym typeface="Symbol"/>
              </a:rPr>
              <a:t></a:t>
            </a:r>
            <a:r>
              <a:rPr lang="en-US" dirty="0"/>
              <a:t> </a:t>
            </a:r>
            <a:r>
              <a:rPr lang="ru-RU" b="1" dirty="0"/>
              <a:t>(X</a:t>
            </a:r>
            <a:r>
              <a:rPr lang="ru-RU" b="1" baseline="-25000" dirty="0"/>
              <a:t>6</a:t>
            </a:r>
            <a:r>
              <a:rPr lang="ru-RU" dirty="0"/>
              <a:t> </a:t>
            </a:r>
            <a:r>
              <a:rPr lang="ru-RU" dirty="0">
                <a:sym typeface="Symbol"/>
              </a:rPr>
              <a:t>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7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где </a:t>
            </a:r>
            <a:r>
              <a:rPr lang="en-US" dirty="0"/>
              <a:t>x</a:t>
            </a:r>
            <a:r>
              <a:rPr lang="ru-RU" baseline="-25000" dirty="0"/>
              <a:t>1</a:t>
            </a:r>
            <a:r>
              <a:rPr lang="ru-RU" dirty="0"/>
              <a:t>, </a:t>
            </a:r>
            <a:r>
              <a:rPr lang="en-US" dirty="0"/>
              <a:t>x</a:t>
            </a:r>
            <a:r>
              <a:rPr lang="ru-RU" baseline="-25000" dirty="0"/>
              <a:t>2</a:t>
            </a:r>
            <a:r>
              <a:rPr lang="ru-RU" dirty="0"/>
              <a:t>, …, </a:t>
            </a:r>
            <a:r>
              <a:rPr lang="en-US" dirty="0"/>
              <a:t>x</a:t>
            </a:r>
            <a:r>
              <a:rPr lang="ru-RU" baseline="-25000" dirty="0"/>
              <a:t>7</a:t>
            </a:r>
            <a:r>
              <a:rPr lang="ru-RU" dirty="0"/>
              <a:t> – логические переменные? В ответе не нужно перечислять все различные наборы значений переменных, при которых выполнено данное равенство. В качестве ответа нужно указать количество таких наборов.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23416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9142360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457200" y="116632"/>
            <a:ext cx="8229600" cy="6009531"/>
          </a:xfrm>
        </p:spPr>
        <p:txBody>
          <a:bodyPr/>
          <a:lstStyle/>
          <a:p>
            <a:pPr marL="0" lvl="0" indent="0">
              <a:buNone/>
            </a:pPr>
            <a:r>
              <a:rPr lang="ru-RU" dirty="0"/>
              <a:t>Сколько различных решений имеет система уравнений </a:t>
            </a:r>
          </a:p>
          <a:p>
            <a:pPr marL="0" indent="0">
              <a:buNone/>
            </a:pPr>
            <a:r>
              <a:rPr lang="ru-RU" b="1" dirty="0"/>
              <a:t>(X</a:t>
            </a:r>
            <a:r>
              <a:rPr lang="ru-RU" b="1" baseline="-25000" dirty="0"/>
              <a:t>1</a:t>
            </a:r>
            <a:r>
              <a:rPr lang="ru-RU" dirty="0"/>
              <a:t> </a:t>
            </a:r>
            <a:r>
              <a:rPr lang="ru-RU" b="1" dirty="0">
                <a:sym typeface="Symbol"/>
              </a:rPr>
              <a:t>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2</a:t>
            </a:r>
            <a:r>
              <a:rPr lang="ru-RU" b="1" dirty="0"/>
              <a:t>)</a:t>
            </a:r>
            <a:r>
              <a:rPr lang="ru-RU" dirty="0"/>
              <a:t> </a:t>
            </a:r>
            <a:r>
              <a:rPr lang="en-US" b="1" dirty="0">
                <a:sym typeface="Symbol"/>
              </a:rPr>
              <a:t></a:t>
            </a:r>
            <a:r>
              <a:rPr lang="en-US" dirty="0"/>
              <a:t> </a:t>
            </a:r>
            <a:r>
              <a:rPr lang="ru-RU" b="1" dirty="0"/>
              <a:t>(X</a:t>
            </a:r>
            <a:r>
              <a:rPr lang="ru-RU" b="1" baseline="-25000" dirty="0"/>
              <a:t>3</a:t>
            </a:r>
            <a:r>
              <a:rPr lang="ru-RU" dirty="0"/>
              <a:t> </a:t>
            </a:r>
            <a:r>
              <a:rPr lang="ru-RU" b="1" dirty="0">
                <a:sym typeface="Symbol"/>
              </a:rPr>
              <a:t>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4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(X</a:t>
            </a:r>
            <a:r>
              <a:rPr lang="ru-RU" b="1" baseline="-25000" dirty="0"/>
              <a:t>3</a:t>
            </a:r>
            <a:r>
              <a:rPr lang="ru-RU" dirty="0"/>
              <a:t> </a:t>
            </a:r>
            <a:r>
              <a:rPr lang="ru-RU" b="1" dirty="0">
                <a:sym typeface="Symbol"/>
              </a:rPr>
              <a:t>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4</a:t>
            </a:r>
            <a:r>
              <a:rPr lang="ru-RU" b="1" dirty="0"/>
              <a:t>)</a:t>
            </a:r>
            <a:r>
              <a:rPr lang="ru-RU" dirty="0"/>
              <a:t> </a:t>
            </a:r>
            <a:r>
              <a:rPr lang="en-US" b="1" dirty="0">
                <a:sym typeface="Symbol"/>
              </a:rPr>
              <a:t></a:t>
            </a:r>
            <a:r>
              <a:rPr lang="en-US" dirty="0"/>
              <a:t> </a:t>
            </a:r>
            <a:r>
              <a:rPr lang="ru-RU" b="1" dirty="0"/>
              <a:t>(X</a:t>
            </a:r>
            <a:r>
              <a:rPr lang="ru-RU" b="1" baseline="-25000" dirty="0"/>
              <a:t>5</a:t>
            </a:r>
            <a:r>
              <a:rPr lang="ru-RU" dirty="0"/>
              <a:t> </a:t>
            </a:r>
            <a:r>
              <a:rPr lang="ru-RU" b="1" dirty="0">
                <a:sym typeface="Symbol"/>
              </a:rPr>
              <a:t>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6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ru-RU" b="1" dirty="0"/>
              <a:t>(X</a:t>
            </a:r>
            <a:r>
              <a:rPr lang="ru-RU" b="1" baseline="-25000" dirty="0"/>
              <a:t>5</a:t>
            </a:r>
            <a:r>
              <a:rPr lang="ru-RU" dirty="0"/>
              <a:t> </a:t>
            </a:r>
            <a:r>
              <a:rPr lang="ru-RU" b="1" dirty="0">
                <a:sym typeface="Symbol"/>
              </a:rPr>
              <a:t>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6</a:t>
            </a:r>
            <a:r>
              <a:rPr lang="ru-RU" b="1" dirty="0"/>
              <a:t>)</a:t>
            </a:r>
            <a:r>
              <a:rPr lang="ru-RU" dirty="0"/>
              <a:t> </a:t>
            </a:r>
            <a:r>
              <a:rPr lang="en-US" b="1" dirty="0">
                <a:sym typeface="Symbol"/>
              </a:rPr>
              <a:t></a:t>
            </a:r>
            <a:r>
              <a:rPr lang="en-US" dirty="0"/>
              <a:t> </a:t>
            </a:r>
            <a:r>
              <a:rPr lang="ru-RU" b="1" dirty="0"/>
              <a:t>(X</a:t>
            </a:r>
            <a:r>
              <a:rPr lang="ru-RU" b="1" baseline="-25000" dirty="0"/>
              <a:t>7</a:t>
            </a:r>
            <a:r>
              <a:rPr lang="ru-RU" dirty="0"/>
              <a:t> </a:t>
            </a:r>
            <a:r>
              <a:rPr lang="ru-RU" b="1" dirty="0">
                <a:sym typeface="Symbol"/>
              </a:rPr>
              <a:t></a:t>
            </a:r>
            <a:r>
              <a:rPr lang="ru-RU" dirty="0"/>
              <a:t> </a:t>
            </a:r>
            <a:r>
              <a:rPr lang="en-US" b="1" dirty="0"/>
              <a:t>X</a:t>
            </a:r>
            <a:r>
              <a:rPr lang="ru-RU" b="1" baseline="-25000" dirty="0"/>
              <a:t>8</a:t>
            </a:r>
            <a:r>
              <a:rPr lang="ru-RU" b="1" dirty="0"/>
              <a:t>) = 1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где </a:t>
            </a:r>
            <a:r>
              <a:rPr lang="en-US" dirty="0"/>
              <a:t>x</a:t>
            </a:r>
            <a:r>
              <a:rPr lang="ru-RU" baseline="-25000" dirty="0"/>
              <a:t>1</a:t>
            </a:r>
            <a:r>
              <a:rPr lang="ru-RU" dirty="0"/>
              <a:t>, </a:t>
            </a:r>
            <a:r>
              <a:rPr lang="en-US" dirty="0"/>
              <a:t>x</a:t>
            </a:r>
            <a:r>
              <a:rPr lang="ru-RU" baseline="-25000" dirty="0"/>
              <a:t>2</a:t>
            </a:r>
            <a:r>
              <a:rPr lang="ru-RU" dirty="0"/>
              <a:t>, …, </a:t>
            </a:r>
            <a:r>
              <a:rPr lang="en-US" dirty="0"/>
              <a:t>x</a:t>
            </a:r>
            <a:r>
              <a:rPr lang="ru-RU" baseline="-25000" dirty="0"/>
              <a:t>8</a:t>
            </a:r>
            <a:r>
              <a:rPr lang="ru-RU" dirty="0"/>
              <a:t> – логические переменные? В ответе не нужно перечислять все различные наборы значений переменных, при которых выполнено данное равенство. В качестве ответа нужно указать количество таких наборов.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93296074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801</TotalTime>
  <Words>624</Words>
  <Application>Microsoft Office PowerPoint</Application>
  <PresentationFormat>Экран (4:3)</PresentationFormat>
  <Paragraphs>110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Эркер</vt:lpstr>
      <vt:lpstr>Решение задач № 23 - ЕГЭ</vt:lpstr>
      <vt:lpstr>Логическое уравнение</vt:lpstr>
      <vt:lpstr>Сколько решений имеет логическое уравнение: А \/ B = 1</vt:lpstr>
      <vt:lpstr> </vt:lpstr>
      <vt:lpstr>Слайд 5</vt:lpstr>
      <vt:lpstr>Рассмотрим следующую систему:</vt:lpstr>
      <vt:lpstr>Слайд 7</vt:lpstr>
      <vt:lpstr>Слайд 8</vt:lpstr>
      <vt:lpstr>Слайд 9</vt:lpstr>
      <vt:lpstr>Слайд 10</vt:lpstr>
      <vt:lpstr>Слайд 11</vt:lpstr>
      <vt:lpstr>Преобразуем данную систему:</vt:lpstr>
      <vt:lpstr>Замена переменных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Степанцовы</dc:creator>
  <cp:lastModifiedBy>User</cp:lastModifiedBy>
  <cp:revision>16</cp:revision>
  <dcterms:created xsi:type="dcterms:W3CDTF">2019-03-17T06:07:31Z</dcterms:created>
  <dcterms:modified xsi:type="dcterms:W3CDTF">2019-03-21T10:33:35Z</dcterms:modified>
</cp:coreProperties>
</file>