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63" r:id="rId3"/>
    <p:sldId id="259" r:id="rId4"/>
    <p:sldId id="260" r:id="rId5"/>
    <p:sldId id="266" r:id="rId6"/>
    <p:sldId id="264" r:id="rId7"/>
    <p:sldId id="267" r:id="rId8"/>
    <p:sldId id="275" r:id="rId9"/>
    <p:sldId id="276" r:id="rId10"/>
    <p:sldId id="277" r:id="rId11"/>
    <p:sldId id="270" r:id="rId12"/>
    <p:sldId id="278" r:id="rId13"/>
    <p:sldId id="280" r:id="rId14"/>
    <p:sldId id="268" r:id="rId15"/>
    <p:sldId id="269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077C19F-FA41-4062-91E6-FA18346FD010}">
          <p14:sldIdLst>
            <p14:sldId id="281"/>
            <p14:sldId id="263"/>
            <p14:sldId id="259"/>
            <p14:sldId id="260"/>
            <p14:sldId id="266"/>
            <p14:sldId id="264"/>
            <p14:sldId id="267"/>
            <p14:sldId id="275"/>
            <p14:sldId id="276"/>
            <p14:sldId id="277"/>
            <p14:sldId id="270"/>
            <p14:sldId id="278"/>
            <p14:sldId id="280"/>
            <p14:sldId id="268"/>
            <p14:sldId id="269"/>
            <p14:sldId id="271"/>
            <p14:sldId id="272"/>
            <p14:sldId id="273"/>
            <p14:sldId id="274"/>
          </p14:sldIdLst>
        </p14:section>
        <p14:section name="Раздел без заголовка" id="{260BDA54-A7DD-4DAF-AA36-D9DED4955512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34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2276872"/>
            <a:ext cx="5791200" cy="1371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</a:t>
            </a:r>
            <a:r>
              <a:rPr lang="ru-RU" sz="2800" dirty="0" smtClean="0"/>
              <a:t>отивация ученика как педагогическое условие саморазвития ученика</a:t>
            </a:r>
            <a:br>
              <a:rPr lang="ru-RU" sz="2800" dirty="0" smtClean="0"/>
            </a:br>
            <a:r>
              <a:rPr lang="ru-RU" sz="2800" dirty="0" smtClean="0"/>
              <a:t> (из опыта работы)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                                                  Выполнила: </a:t>
            </a:r>
            <a:r>
              <a:rPr lang="ru-RU" dirty="0" err="1" smtClean="0"/>
              <a:t>Шевырева</a:t>
            </a:r>
            <a:r>
              <a:rPr lang="ru-RU" dirty="0" smtClean="0"/>
              <a:t> И.В.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9519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76200"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>
                <a:latin typeface="Comic Sans MS" pitchFamily="66" charset="0"/>
              </a:rPr>
              <a:t>Пасха.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3074" name="Picture 2" descr="C:\Users\Администратор\Saved Games\Desktop\педсовет о мотивации\педсовет фото\IMAG018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028" y="1752600"/>
            <a:ext cx="6560344" cy="4373563"/>
          </a:xfrm>
          <a:prstGeom prst="rect">
            <a:avLst/>
          </a:prstGeom>
          <a:noFill/>
          <a:ln w="762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800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Внеклассные мероприятия.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12290" name="Picture 2" descr="C:\Users\Администратор\Saved Games\Desktop\педсовет о мотивации\педсовет фото\КОНКУРС ШЕКСПИР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020153" cy="2265115"/>
          </a:xfrm>
          <a:prstGeom prst="rect">
            <a:avLst/>
          </a:prstGeom>
          <a:noFill/>
          <a:ln w="3810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Администратор\Saved Games\Desktop\педсовет о мотивации\педсовет фото\конф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4072" y="548680"/>
            <a:ext cx="3240360" cy="2430270"/>
          </a:xfrm>
          <a:prstGeom prst="rect">
            <a:avLst/>
          </a:prstGeom>
          <a:noFill/>
          <a:ln w="57150">
            <a:solidFill>
              <a:srgbClr val="00B05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Users\Администратор\Saved Games\Desktop\педсовет о мотивации\педсовет фото\IMAG019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36868" y="4356954"/>
            <a:ext cx="3197571" cy="2131714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Users\Администратор\Saved Games\Desktop\педсовет о мотивации\IMAG034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4072" y="3987690"/>
            <a:ext cx="3549008" cy="2366005"/>
          </a:xfrm>
          <a:prstGeom prst="rect">
            <a:avLst/>
          </a:prstGeom>
          <a:noFill/>
          <a:ln w="5715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79512" y="3997256"/>
            <a:ext cx="2946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Конкурс стихов Шекспира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3212976"/>
            <a:ext cx="2669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Научная конференция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2226403" y="6488668"/>
            <a:ext cx="6399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КВН</a:t>
            </a:r>
            <a:endParaRPr lang="ru-RU" u="sng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4258" y="6488668"/>
            <a:ext cx="2144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FF0000"/>
                </a:solidFill>
              </a:rPr>
              <a:t>Сказка «Теремок</a:t>
            </a:r>
            <a:r>
              <a:rPr lang="ru-RU" dirty="0" smtClean="0"/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4403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1229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122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 tmFilter="0, 0; .2, .5; .8, .5; 1, 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5" dur="250" autoRev="1" fill="hold"/>
                                        <p:tgtEl>
                                          <p:spTgt spid="1229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 w="76200">
            <a:solidFill>
              <a:schemeClr val="tx2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Поощрительные жетоны.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7171" name="Picture 3" descr="C:\Users\Администратор\Saved Games\Desktop\педсовет о мотивации\педсовет фото\мамины фотки\DSC011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 w="762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7368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76200">
            <a:solidFill>
              <a:schemeClr val="accent3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b="1" dirty="0" smtClean="0">
                <a:latin typeface="Comic Sans MS" pitchFamily="66" charset="0"/>
              </a:rPr>
              <a:t>Выпускные классы.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1">
              <a:lumMod val="60000"/>
              <a:lumOff val="40000"/>
            </a:schemeClr>
          </a:solidFill>
          <a:ln w="76200">
            <a:solidFill>
              <a:schemeClr val="accent3">
                <a:lumMod val="75000"/>
              </a:schemeClr>
            </a:solidFill>
          </a:ln>
        </p:spPr>
        <p:txBody>
          <a:bodyPr/>
          <a:lstStyle/>
          <a:p>
            <a:pPr marL="342900" indent="-342900">
              <a:buFont typeface="Courier New" pitchFamily="49" charset="0"/>
              <a:buChar char="o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Подготовка к экзаменам.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(таблицы, 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памятки,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подсказывающие </a:t>
            </a: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задания, наводящие вопросы, 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опоры)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Творческие задания на уроках( индивидуальные, групповые)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Написание писем, </a:t>
            </a:r>
            <a:r>
              <a:rPr lang="ru-RU" dirty="0" err="1" smtClean="0">
                <a:solidFill>
                  <a:srgbClr val="FF0000"/>
                </a:solidFill>
                <a:latin typeface="Comic Sans MS" pitchFamily="66" charset="0"/>
              </a:rPr>
              <a:t>эссэ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, упражнения в формате ОГЭ, </a:t>
            </a:r>
            <a:r>
              <a:rPr lang="ru-RU" dirty="0" err="1" smtClean="0">
                <a:solidFill>
                  <a:srgbClr val="FF0000"/>
                </a:solidFill>
                <a:latin typeface="Comic Sans MS" pitchFamily="66" charset="0"/>
              </a:rPr>
              <a:t>аудирование</a:t>
            </a: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Общение с носителями языка.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Олимпиады.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Фестивали.</a:t>
            </a:r>
          </a:p>
          <a:p>
            <a:pPr marL="342900" indent="-342900">
              <a:buFont typeface="Courier New" pitchFamily="49" charset="0"/>
              <a:buChar char="o"/>
            </a:pPr>
            <a:r>
              <a:rPr lang="ru-RU" dirty="0" smtClean="0">
                <a:solidFill>
                  <a:srgbClr val="FF0000"/>
                </a:solidFill>
                <a:latin typeface="Comic Sans MS" pitchFamily="66" charset="0"/>
              </a:rPr>
              <a:t>Конкурсы.</a:t>
            </a:r>
          </a:p>
          <a:p>
            <a:pPr marL="342900" indent="-342900">
              <a:buFont typeface="Courier New" pitchFamily="49" charset="0"/>
              <a:buChar char="o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58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 w="76200">
            <a:solidFill>
              <a:schemeClr val="tx2"/>
            </a:solidFill>
          </a:ln>
        </p:spPr>
        <p:txBody>
          <a:bodyPr>
            <a:normAutofit/>
          </a:bodyPr>
          <a:lstStyle/>
          <a:p>
            <a:r>
              <a:rPr lang="ru-RU" sz="3200" b="1" dirty="0" smtClean="0">
                <a:latin typeface="Comic Sans MS" pitchFamily="66" charset="0"/>
              </a:rPr>
              <a:t>Городской конкурс «День благодарения»</a:t>
            </a:r>
            <a:endParaRPr lang="ru-RU" sz="3200" b="1" dirty="0">
              <a:latin typeface="Comic Sans MS" pitchFamily="66" charset="0"/>
            </a:endParaRPr>
          </a:p>
        </p:txBody>
      </p:sp>
      <p:pic>
        <p:nvPicPr>
          <p:cNvPr id="10242" name="Picture 2" descr="C:\Users\Администратор\Saved Games\Desktop\педсовет о мотивации\педсовет фото\SAM_0261 - копия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3528392" cy="2352261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Администратор\Saved Games\Desktop\педсовет о мотивации\педсовет фото\DSCN06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8136" y="1772816"/>
            <a:ext cx="2990194" cy="2242195"/>
          </a:xfrm>
          <a:prstGeom prst="rect">
            <a:avLst/>
          </a:prstGeom>
          <a:noFill/>
          <a:ln w="57150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Администратор\Saved Games\Desktop\педсовет о мотивации\педсовет фото\DSCN067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635250"/>
            <a:ext cx="3950494" cy="2962275"/>
          </a:xfrm>
          <a:prstGeom prst="rect">
            <a:avLst/>
          </a:prstGeom>
          <a:noFill/>
          <a:ln w="5715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47449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5791200" cy="1371600"/>
          </a:xfrm>
          <a:blipFill>
            <a:blip r:embed="rId2"/>
            <a:tile tx="0" ty="0" sx="100000" sy="100000" flip="none" algn="tl"/>
          </a:blipFill>
          <a:ln w="57150">
            <a:solidFill>
              <a:schemeClr val="accent3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Городской конкурс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«Путешествуй с  английским»</a:t>
            </a:r>
            <a:endParaRPr lang="ru-RU" sz="2400" b="1" dirty="0">
              <a:latin typeface="Comic Sans MS" pitchFamily="66" charset="0"/>
            </a:endParaRPr>
          </a:p>
        </p:txBody>
      </p:sp>
      <p:pic>
        <p:nvPicPr>
          <p:cNvPr id="11266" name="Picture 2" descr="C:\Users\Администратор\Saved Games\Desktop\педсовет о мотивации\педсовет фото\185967_771983342455_3020687_n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916832"/>
            <a:ext cx="3861048" cy="2171839"/>
          </a:xfrm>
          <a:prstGeom prst="rect">
            <a:avLst/>
          </a:prstGeom>
          <a:solidFill>
            <a:srgbClr val="00B0F0"/>
          </a:solidFill>
          <a:ln w="57150">
            <a:solidFill>
              <a:schemeClr val="accent3">
                <a:lumMod val="60000"/>
                <a:lumOff val="40000"/>
              </a:schemeClr>
            </a:solidFill>
          </a:ln>
        </p:spPr>
      </p:pic>
      <p:pic>
        <p:nvPicPr>
          <p:cNvPr id="11267" name="Picture 3" descr="C:\Users\Администратор\Saved Games\Desktop\педсовет о мотивации\педсовет фото\мамины фотки\DSC0829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856423"/>
            <a:ext cx="2976331" cy="2232248"/>
          </a:xfrm>
          <a:prstGeom prst="rect">
            <a:avLst/>
          </a:prstGeom>
          <a:noFill/>
          <a:ln w="57150">
            <a:solidFill>
              <a:schemeClr val="accent3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8649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28575">
            <a:solidFill>
              <a:schemeClr val="tx2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mic Sans MS" pitchFamily="66" charset="0"/>
              </a:rPr>
              <a:t>Городской фестиваль «Радостная Пасха».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13314" name="Picture 2" descr="C:\Users\Администратор\Saved Games\Desktop\педсовет о мотивации\педсовет фото\пасха в православной школе_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8192910" cy="4824536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0981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57150">
            <a:solidFill>
              <a:schemeClr val="accent2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Фестиваль «Уголок России сердцу мил».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4338" name="Picture 2" descr="C:\Users\Администратор\Saved Games\Desktop\педсовет о мотивации\DSCN105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3320" y="1556792"/>
            <a:ext cx="3661668" cy="2745699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Администратор\Saved Games\Desktop\педсовет о мотивации\DSCN10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151650"/>
            <a:ext cx="3662404" cy="2746251"/>
          </a:xfrm>
          <a:prstGeom prst="rect">
            <a:avLst/>
          </a:prstGeom>
          <a:noFill/>
          <a:ln w="57150"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дминистратор\Saved Games\Desktop\педсовет о мотивации\DSCN109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3608" y="4280117"/>
            <a:ext cx="3375223" cy="2530909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Администратор\Downloads\дресвищи 1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814424"/>
            <a:ext cx="3048000" cy="3048000"/>
          </a:xfrm>
          <a:prstGeom prst="rect">
            <a:avLst/>
          </a:prstGeom>
          <a:noFill/>
          <a:ln w="76200">
            <a:solidFill>
              <a:schemeClr val="accent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354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38100">
            <a:solidFill>
              <a:srgbClr val="002060"/>
            </a:solidFill>
          </a:ln>
        </p:spPr>
        <p:txBody>
          <a:bodyPr>
            <a:norm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Районный фестиваль «</a:t>
            </a:r>
            <a:r>
              <a:rPr lang="en-US" sz="2800" b="1" dirty="0" smtClean="0">
                <a:latin typeface="Comic Sans MS" pitchFamily="66" charset="0"/>
              </a:rPr>
              <a:t>Welcome to </a:t>
            </a:r>
            <a:r>
              <a:rPr lang="en-US" sz="2800" b="1" dirty="0" err="1" smtClean="0">
                <a:latin typeface="Comic Sans MS" pitchFamily="66" charset="0"/>
              </a:rPr>
              <a:t>Gorodets</a:t>
            </a:r>
            <a:r>
              <a:rPr lang="ru-RU" sz="2800" b="1" dirty="0" smtClean="0">
                <a:latin typeface="Comic Sans MS" pitchFamily="66" charset="0"/>
              </a:rPr>
              <a:t>»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5362" name="Picture 2" descr="C:\Users\Администратор\Saved Games\Desktop\педсовет о мотивации\IMG_215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523471"/>
            <a:ext cx="7665334" cy="5110223"/>
          </a:xfrm>
          <a:prstGeom prst="rect">
            <a:avLst/>
          </a:prstGeom>
          <a:noFill/>
          <a:ln w="57150">
            <a:solidFill>
              <a:schemeClr val="accent3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6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Comic Sans MS" pitchFamily="66" charset="0"/>
              </a:rPr>
              <a:t>Поездка в музей Чкалова.</a:t>
            </a:r>
            <a:endParaRPr lang="ru-RU" sz="2800" b="1" dirty="0">
              <a:latin typeface="Comic Sans MS" pitchFamily="66" charset="0"/>
            </a:endParaRPr>
          </a:p>
        </p:txBody>
      </p:sp>
      <p:pic>
        <p:nvPicPr>
          <p:cNvPr id="16386" name="Picture 2" descr="C:\Users\Администратор\Saved Games\Desktop\педсовет о мотивации\педсовет фото\городец с америкнцами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844824"/>
            <a:ext cx="6392090" cy="4794067"/>
          </a:xfrm>
          <a:prstGeom prst="rect">
            <a:avLst/>
          </a:prstGeom>
          <a:noFill/>
          <a:ln w="57150">
            <a:solidFill>
              <a:srgbClr val="7030A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712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  <a:ln w="76200">
            <a:solidFill>
              <a:schemeClr val="accent5"/>
            </a:solidFill>
          </a:ln>
        </p:spPr>
        <p:txBody>
          <a:bodyPr/>
          <a:lstStyle/>
          <a:p>
            <a:r>
              <a:rPr lang="ru-RU" dirty="0" smtClean="0"/>
              <a:t>Начальная школа.</a:t>
            </a:r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solidFill>
            <a:schemeClr val="tx2">
              <a:lumMod val="40000"/>
              <a:lumOff val="60000"/>
            </a:schemeClr>
          </a:solidFill>
          <a:ln w="76200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 fontScale="92500" lnSpcReduction="10000"/>
          </a:bodyPr>
          <a:lstStyle/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Рисунки с буквами алфавита, любимого дома, животных, семейное древо.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Описание любимой игрушки. (игрушку приносят на урок)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Физкультминутки для отдыха и закрепления лексики.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Игра – соревнование между рядами с разрезной азбукой, «Загадай животное», «В магазине», «Я знаю 10 животных»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Договорки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.»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Стихи, рифмовки.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Кроссворды.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Обучающие компьютерные программы из предыдущего учебника.</a:t>
            </a:r>
          </a:p>
          <a:p>
            <a:pPr lvl="1">
              <a:buFont typeface="Wingdings" pitchFamily="2" charset="2"/>
              <a:buChar char="v"/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Рисунки – копии страниц учебника: «Комната», «Квартира», «Сельская местность», «Школьный кабинет», «Продукты».</a:t>
            </a:r>
            <a:endParaRPr lang="ru-RU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51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60000"/>
              <a:lumOff val="4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latin typeface="Comic Sans MS" pitchFamily="66" charset="0"/>
              </a:rPr>
              <a:t>Шляпа для вечеринки.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4098" name="Picture 2" descr="C:\Users\Администратор\Saved Games\Desktop\педсовет о мотивации\IMAG046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028" y="1752600"/>
            <a:ext cx="6560344" cy="4373563"/>
          </a:xfrm>
          <a:prstGeom prst="rect">
            <a:avLst/>
          </a:prstGeom>
          <a:noFill/>
          <a:ln w="76200">
            <a:solidFill>
              <a:schemeClr val="accent6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4091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Администратор\Saved Games\Desktop\педсовет о мотивации\IMAG047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424936" cy="5616624"/>
          </a:xfrm>
          <a:prstGeom prst="rect">
            <a:avLst/>
          </a:prstGeom>
          <a:noFill/>
          <a:ln w="76200">
            <a:solidFill>
              <a:schemeClr val="tx2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3627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  <a:ln w="76200">
            <a:solidFill>
              <a:schemeClr val="accent3"/>
            </a:solidFill>
          </a:ln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Средняя школа.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4">
              <a:lumMod val="40000"/>
              <a:lumOff val="60000"/>
            </a:schemeClr>
          </a:solidFill>
          <a:ln w="76200">
            <a:solidFill>
              <a:schemeClr val="accent3">
                <a:lumMod val="75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Выставка работ: расписание уроков, флаги англоязычных стран, достопримечательности Лондона, моя визитка.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Игра : «Снежный ком»(профессии, учебные предметы, хобби, описание характера человека, родственники.)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Презентации: «Моя семья», «Достопримечательности Лондона», «Моя  идеальная школа», «Мои питомцы», «Национальные парки», «Рецепты блюд», «Вот ключ от королевства», «Праздники»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Конкурс стихов, разучивание песен , пословиц, рифмовок.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Игра «Отгадай знаменитость», «Опиши одноклассника»</a:t>
            </a:r>
          </a:p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«Неправильные глаголы», «Отгадай животное».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Использование видеофильмов. </a:t>
            </a:r>
          </a:p>
          <a:p>
            <a:pPr marL="342900" indent="-342900">
              <a:buFont typeface="Wingdings" pitchFamily="2" charset="2"/>
              <a:buChar char="Ø"/>
            </a:pPr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3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1543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40000"/>
              <a:lumOff val="60000"/>
            </a:schemeClr>
          </a:solidFill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Расписание уроков.</a:t>
            </a:r>
            <a:endParaRPr lang="ru-RU" b="1" dirty="0">
              <a:latin typeface="Comic Sans MS" pitchFamily="66" charset="0"/>
            </a:endParaRPr>
          </a:p>
        </p:txBody>
      </p:sp>
      <p:pic>
        <p:nvPicPr>
          <p:cNvPr id="6146" name="Picture 2" descr="C:\Users\Администратор\Saved Games\Desktop\педсовет о мотивации\педсовет фото\мамины фотки\Копия DSC0108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934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txBody>
          <a:bodyPr/>
          <a:lstStyle/>
          <a:p>
            <a:r>
              <a:rPr lang="ru-RU" b="1" dirty="0" smtClean="0">
                <a:latin typeface="Comic Sans MS" pitchFamily="66" charset="0"/>
              </a:rPr>
              <a:t>Внеклассные мероприятия.</a:t>
            </a:r>
            <a:endParaRPr lang="ru-RU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  <a:ln w="76200">
            <a:solidFill>
              <a:schemeClr val="accent2">
                <a:lumMod val="50000"/>
              </a:schemeClr>
            </a:solidFill>
          </a:ln>
        </p:spPr>
        <p:txBody>
          <a:bodyPr>
            <a:normAutofit fontScale="92500" lnSpcReduction="20000"/>
          </a:bodyPr>
          <a:lstStyle/>
          <a:p>
            <a:pPr marL="342900" indent="-34290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Неделя английского языка.(КВН, инсценировка сказок, конкурс пословиц, стихов, газет, рисунков, перевод лимериков, сочинений)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Выставка поделок и рисунков, открыток к Рождеству, Новому году, Дню Святого Валентина, Пасхе.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Олимпиады: «Британский Бульдог»,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Олимпус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»,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Олимпусик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», олимпиада, организованная  Лингвистическим образовательным центром «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Лингва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-Центр», школьные. Районные олимпиады.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Игра «</a:t>
            </a:r>
            <a:r>
              <a:rPr lang="en-US" dirty="0" smtClean="0">
                <a:solidFill>
                  <a:schemeClr val="accent2">
                    <a:lumMod val="50000"/>
                  </a:schemeClr>
                </a:solidFill>
              </a:rPr>
              <a:t>Faces of London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» на районном семинаре.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Открытые уроки. ( «Семья», урок по внеклассному</a:t>
            </a:r>
          </a:p>
          <a:p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чтению по рассказам о Робин Гуде.)</a:t>
            </a:r>
          </a:p>
          <a:p>
            <a:pPr marL="342900" indent="-342900">
              <a:buFont typeface="Wingdings" pitchFamily="2" charset="2"/>
              <a:buChar char="q"/>
            </a:pP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Фонетические конкурсы, участие в научной конференции «Поиск».</a:t>
            </a:r>
          </a:p>
          <a:p>
            <a:pPr marL="342900" indent="-342900">
              <a:buFont typeface="Wingdings" pitchFamily="2" charset="2"/>
              <a:buChar char="q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54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blipFill>
            <a:blip r:embed="rId2"/>
            <a:tile tx="0" ty="0" sx="100000" sy="100000" flip="none" algn="tl"/>
          </a:blipFill>
          <a:ln w="76200"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Comic Sans MS" pitchFamily="66" charset="0"/>
              </a:rPr>
              <a:t>День Святого Валентина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C:\Users\Администратор\Saved Games\Desktop\педсовет о мотивации\педсовет фото\мамины фотки\DSC0111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 w="76200">
            <a:solidFill>
              <a:schemeClr val="accent6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455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5791200" cy="1371600"/>
          </a:xfrm>
          <a:blipFill>
            <a:blip r:embed="rId2"/>
            <a:tile tx="0" ty="0" sx="100000" sy="100000" flip="none" algn="tl"/>
          </a:blipFill>
          <a:ln w="76200">
            <a:solidFill>
              <a:schemeClr val="accent5">
                <a:lumMod val="75000"/>
              </a:schemeClr>
            </a:solidFill>
          </a:ln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Выставка детских работ.</a:t>
            </a:r>
            <a:endParaRPr lang="ru-RU" dirty="0">
              <a:latin typeface="Comic Sans MS" pitchFamily="66" charset="0"/>
            </a:endParaRPr>
          </a:p>
        </p:txBody>
      </p:sp>
      <p:pic>
        <p:nvPicPr>
          <p:cNvPr id="2050" name="Picture 2" descr="C:\Users\Администратор\Saved Games\Desktop\педсовет о мотивации\педсовет фото\мамины фотки\DSC0111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1491" y="1752600"/>
            <a:ext cx="5831417" cy="4373563"/>
          </a:xfrm>
          <a:prstGeom prst="rect">
            <a:avLst/>
          </a:prstGeom>
          <a:noFill/>
          <a:ln w="76200">
            <a:solidFill>
              <a:schemeClr val="accent5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2525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Главная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354</TotalTime>
  <Words>437</Words>
  <Application>Microsoft Office PowerPoint</Application>
  <PresentationFormat>Экран (4:3)</PresentationFormat>
  <Paragraphs>62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Главная</vt:lpstr>
      <vt:lpstr>Мотивация ученика как педагогическое условие саморазвития ученика  (из опыта работы)</vt:lpstr>
      <vt:lpstr>Начальная школа.</vt:lpstr>
      <vt:lpstr>Шляпа для вечеринки.</vt:lpstr>
      <vt:lpstr>Презентация PowerPoint</vt:lpstr>
      <vt:lpstr>Средняя школа.</vt:lpstr>
      <vt:lpstr>Расписание уроков.</vt:lpstr>
      <vt:lpstr>Внеклассные мероприятия.</vt:lpstr>
      <vt:lpstr>День Святого Валентина</vt:lpstr>
      <vt:lpstr>Выставка детских работ.</vt:lpstr>
      <vt:lpstr>Пасха.</vt:lpstr>
      <vt:lpstr>Внеклассные мероприятия.</vt:lpstr>
      <vt:lpstr>Поощрительные жетоны.</vt:lpstr>
      <vt:lpstr>Выпускные классы.</vt:lpstr>
      <vt:lpstr>Городской конкурс «День благодарения»</vt:lpstr>
      <vt:lpstr>Городской конкурс «Путешествуй с  английским»</vt:lpstr>
      <vt:lpstr>Городской фестиваль «Радостная Пасха».</vt:lpstr>
      <vt:lpstr>Фестиваль «Уголок России сердцу мил».</vt:lpstr>
      <vt:lpstr>Районный фестиваль «Welcome to Gorodets»</vt:lpstr>
      <vt:lpstr>Поездка в музей Чкалова.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Выставка детских работ.</dc:title>
  <dc:creator>Администратор</dc:creator>
  <cp:lastModifiedBy>Admin</cp:lastModifiedBy>
  <cp:revision>32</cp:revision>
  <dcterms:created xsi:type="dcterms:W3CDTF">2016-03-20T04:38:05Z</dcterms:created>
  <dcterms:modified xsi:type="dcterms:W3CDTF">2020-01-04T17:56:46Z</dcterms:modified>
</cp:coreProperties>
</file>