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61" r:id="rId5"/>
    <p:sldId id="260" r:id="rId6"/>
    <p:sldId id="272" r:id="rId7"/>
    <p:sldId id="259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5" r:id="rId17"/>
    <p:sldId id="274" r:id="rId18"/>
    <p:sldId id="270" r:id="rId19"/>
    <p:sldId id="273" r:id="rId20"/>
    <p:sldId id="271" r:id="rId21"/>
    <p:sldId id="276" r:id="rId22"/>
    <p:sldId id="277" r:id="rId23"/>
    <p:sldId id="278" r:id="rId24"/>
    <p:sldId id="279" r:id="rId25"/>
    <p:sldId id="280" r:id="rId26"/>
    <p:sldId id="28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8" d="100"/>
          <a:sy n="48" d="100"/>
        </p:scale>
        <p:origin x="-1138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E2AE7-0CA8-44D2-AC06-6FEF386E7BA7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F88088A-70EE-40E1-8364-8A956D845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E2AE7-0CA8-44D2-AC06-6FEF386E7BA7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8088A-70EE-40E1-8364-8A956D845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E2AE7-0CA8-44D2-AC06-6FEF386E7BA7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8088A-70EE-40E1-8364-8A956D845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E2AE7-0CA8-44D2-AC06-6FEF386E7BA7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F88088A-70EE-40E1-8364-8A956D845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E2AE7-0CA8-44D2-AC06-6FEF386E7BA7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8088A-70EE-40E1-8364-8A956D845E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E2AE7-0CA8-44D2-AC06-6FEF386E7BA7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8088A-70EE-40E1-8364-8A956D845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E2AE7-0CA8-44D2-AC06-6FEF386E7BA7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F88088A-70EE-40E1-8364-8A956D845E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slow"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E2AE7-0CA8-44D2-AC06-6FEF386E7BA7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8088A-70EE-40E1-8364-8A956D845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E2AE7-0CA8-44D2-AC06-6FEF386E7BA7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8088A-70EE-40E1-8364-8A956D845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E2AE7-0CA8-44D2-AC06-6FEF386E7BA7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8088A-70EE-40E1-8364-8A956D845E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E2AE7-0CA8-44D2-AC06-6FEF386E7BA7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88088A-70EE-40E1-8364-8A956D845E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8EE2AE7-0CA8-44D2-AC06-6FEF386E7BA7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F88088A-70EE-40E1-8364-8A956D845E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 spd="slow">
    <p:wheel spokes="2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turinfo.ru/images/content/1_964_1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turinfo.ru/images/content/1_457_2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turinfo.ru/images/content/1_457_2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turinfo.ru/images/content/1_344_4.jpg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turinfo.ru/images/content/1_857_5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turinfo.ru/images/content/1_222_3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http://www.turinfo.ru/images/content/1_222_3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turinfo.ru/images/content/1_386_6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turinfo.ru/images/content/1_671_4.jpg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turinfo.ru/images/content/1_485_1.jpg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turinfo.ru/images/content/1_547_2.JPG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turinfo.ru/images/content/1_178_5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www.turinfo.ru/images/content/1_828_1.jpg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hyperlink" Target="http://www.turinfo.ru/images/content/1_08435d93771fade1b9b9fcf1cf770c9a.jpg" TargetMode="External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turinfo.ru/images/content/1_809e8a2262819c4592a11ad0ab4e62f2.jpg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turinfo.ru/images/content/1_b6661457b1f29a3246472130c652ca6c.jpg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turinfo.ru/images/content/1_910_2.jpg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orangesmile.com/destinations/munich/img/Marienplatz.jpg" TargetMode="Externa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orangesmile.com/destinations/munich/img/Frauenkirche.jp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orangesmile.com/destinations/munich/img/munich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turinfo.ru/images/content/1_685_3.jpg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orangesmile.com/destinations/munich/img/Theatinerkirche.jpg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err="1" smtClean="0"/>
              <a:t>Muenchen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err="1" smtClean="0"/>
              <a:t>sehenswuerdigkeiten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Die </a:t>
            </a:r>
            <a:r>
              <a:rPr lang="en-US" dirty="0" err="1" smtClean="0"/>
              <a:t>Bundesrepublik</a:t>
            </a:r>
            <a:r>
              <a:rPr lang="en-US" dirty="0" smtClean="0"/>
              <a:t> Deutschland</a:t>
            </a:r>
            <a:endParaRPr lang="ru-RU" dirty="0"/>
          </a:p>
        </p:txBody>
      </p:sp>
      <p:pic>
        <p:nvPicPr>
          <p:cNvPr id="4" name="Picture 5" descr="fg_germ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42910" y="571480"/>
            <a:ext cx="5786478" cy="3474165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5" name="TextBox 4"/>
          <p:cNvSpPr txBox="1"/>
          <p:nvPr/>
        </p:nvSpPr>
        <p:spPr>
          <a:xfrm>
            <a:off x="5868144" y="4149080"/>
            <a:ext cx="3024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 Мараева О.И. учитель немецкого языка МБОУ «СОШ № 6»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Сафоново Смоленской обл.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Старая и Новая Пинакотека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8087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Старая и Новая Пинакотека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214283" y="1000108"/>
            <a:ext cx="5429288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857884" y="294665"/>
            <a:ext cx="3143272" cy="6563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50" dirty="0"/>
              <a:t>В Новую Пинакотеку помещены произведения живописи, созданные в период с XVIII по XX вв. О Новой Пинакотеке говорят, что это было первое собрание современного искусства в мире. История её началась с любителя современного искусства Людвига I. В этой картинной галерее собраны лучшие образцы революционных направлений в искусстве рубежа XIX и XX вв., но особое внимание уделяется немецкому романтизму. В постоянной экспозиции музея находится около 400 произведений искусства, хотя в фондах музея находится свыше 3000 картин и 300 статуй.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Старая и Новая Пинакотека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2384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Старая и Новая Пинакотека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0"/>
            <a:ext cx="918087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Старая и Новая Пинакотека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-1" y="0"/>
            <a:ext cx="919288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Олимпийский парк и музей БМВ 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357818" y="121442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388" y="1071546"/>
            <a:ext cx="250033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1972 г. Мюнхен был выбран в качестве столицы Олимпийских игр, и специально для этого события был построен Олимпийский парк, являющийся сейчас одной из главных достопримечательностей города. Олимпийская башня высотой почти 300 м. дает возможность осмотреть Мюнхен и близлежащие Альпы в потрясающем ракурсе.</a:t>
            </a:r>
            <a:br>
              <a:rPr lang="ru-RU" dirty="0"/>
            </a:br>
            <a:endParaRPr lang="ru-RU" dirty="0"/>
          </a:p>
        </p:txBody>
      </p:sp>
      <p:pic>
        <p:nvPicPr>
          <p:cNvPr id="25607" name="Picture 7" descr="Олимпийский парк и музей БМВ 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1" y="1071546"/>
            <a:ext cx="6024989" cy="5500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Олимпийский парк и музей БМВ 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928670"/>
            <a:ext cx="6000792" cy="4643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6357950" y="642918"/>
            <a:ext cx="264320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Огромный Олимпийский стадион вмещает в себя более 78 000 зрителей, он находится в огромном Олимпийском дворце, в котором кроме стадиона находятся бассейны, спортивные павильоны. Крыша дворца напоминает гигантскую паутину. До сих пор в Олимпийском парке проводятся соревнования по гребле.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Олимпийский парк и музей БМВ 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142984"/>
            <a:ext cx="5572164" cy="47863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072166" y="394692"/>
            <a:ext cx="292899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непосредственной близости от Олимпийского парка располагается завод, автосалон и </a:t>
            </a:r>
            <a:r>
              <a:rPr lang="ru-RU" dirty="0" smtClean="0"/>
              <a:t>музей</a:t>
            </a:r>
            <a:r>
              <a:rPr lang="en-US" dirty="0" smtClean="0"/>
              <a:t> </a:t>
            </a:r>
            <a:r>
              <a:rPr lang="ru-RU" dirty="0" smtClean="0"/>
              <a:t>BMW</a:t>
            </a:r>
            <a:r>
              <a:rPr lang="ru-RU" dirty="0"/>
              <a:t>, поэтому эти две достопримечательности часто объединяют в единое целое. Из автосалона в музей можно попасть по мосту, перекинутому через дорогу. В музее можно увидеть все модели автомобилей, когда-либо произведенных концерном, но наибольший интерес представляют подвешенные к потолку шарики, принимающие разнообразные формы.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Олимпийский парк и музей БМВ 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7166"/>
            <a:ext cx="9144000" cy="5929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Олимпийский парк и музей БМВ 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290"/>
            <a:ext cx="8286808" cy="52100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42844" y="5657671"/>
            <a:ext cx="8715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Крыша автосалона, похожего на футуристический инопланетный корабль, покрыта солнечными батареями, поставляющими энергию будущего. А на заводе несколько раз в день проводятся увлекательные экскурсии.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6" name="Picture 6" descr="мм"/>
          <p:cNvPicPr>
            <a:picLocks noChangeAspect="1" noChangeArrowheads="1"/>
          </p:cNvPicPr>
          <p:nvPr/>
        </p:nvPicPr>
        <p:blipFill>
          <a:blip r:embed="rId2" cstate="print"/>
          <a:srcRect l="12175" r="11732" b="215"/>
          <a:stretch>
            <a:fillRect/>
          </a:stretch>
        </p:blipFill>
        <p:spPr bwMode="auto">
          <a:xfrm>
            <a:off x="0" y="0"/>
            <a:ext cx="5214942" cy="68580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5357818" y="214290"/>
            <a:ext cx="3500462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Мюнхен, один из самых богатых и дорогих городов Европы, был основан в 1158 году Генрихом Львом, герцогом Саксонским и Баварским. С 1806 года Мюнхен является столицей Баварии. В этом городе сосредоточены важнейшие банки, СМИ и предприятия, такие как, например, концерн BMW. Главный город Баварии может похвастаться рядом музеев мирового значения, оживленной культурной средой, бурной ночной жизнью и таким известным во всем мире мероприятием, как </a:t>
            </a:r>
            <a:r>
              <a:rPr lang="ru-RU" sz="2000" b="1" dirty="0" err="1"/>
              <a:t>Октоберфест</a:t>
            </a:r>
            <a:r>
              <a:rPr lang="ru-RU" sz="2000" dirty="0"/>
              <a:t>.</a:t>
            </a:r>
          </a:p>
          <a:p>
            <a:endParaRPr lang="ru-RU" sz="2000" dirty="0"/>
          </a:p>
        </p:txBody>
      </p:sp>
      <p:pic>
        <p:nvPicPr>
          <p:cNvPr id="1033" name="Picture 9" descr="C:\Program Files\Microsoft Office\MEDIA\OFFICE12\Bullets\BD21294_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5715016"/>
            <a:ext cx="195263" cy="195263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85720" y="642918"/>
            <a:ext cx="8686800" cy="84124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Английский сад в Мюнхене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(</a:t>
            </a:r>
            <a:r>
              <a:rPr lang="en-US" b="1" dirty="0" err="1" smtClean="0"/>
              <a:t>der</a:t>
            </a:r>
            <a:r>
              <a:rPr lang="en-US" b="1" dirty="0" smtClean="0"/>
              <a:t> </a:t>
            </a:r>
            <a:r>
              <a:rPr lang="en-US" b="1" dirty="0" err="1" smtClean="0"/>
              <a:t>englische</a:t>
            </a:r>
            <a:r>
              <a:rPr lang="en-US" b="1" dirty="0" smtClean="0"/>
              <a:t> </a:t>
            </a:r>
            <a:r>
              <a:rPr lang="en-US" b="1" dirty="0" err="1" smtClean="0"/>
              <a:t>garten</a:t>
            </a:r>
            <a:r>
              <a:rPr lang="en-US" b="1" dirty="0" smtClean="0"/>
              <a:t>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28676" name="Picture 4" descr="1_670_9864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5072098" cy="5072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5500694" y="1500174"/>
            <a:ext cx="335755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Английский парк в Мюнхене - один из самых крупных парков в мире, знаменитый Гайд-парк в Лондоне гораздо меньше мюнхенского по площади. Парк был разбит в 1792 г., свое название получил, поскольку при его создании применялся английский стиль, изюминкой которого является наибольшая естественность.</a:t>
            </a: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Английский сад в Мюнхене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286512" y="117693"/>
            <a:ext cx="257176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Изначально парк был назван Парком Теодора и был одним из первых европейских парков, предназначенных для свободного посещения. На территории парка находится множество старинных зданий, наиболее популярным является </a:t>
            </a:r>
            <a:r>
              <a:rPr lang="ru-RU" dirty="0" err="1"/>
              <a:t>Моноптер</a:t>
            </a:r>
            <a:r>
              <a:rPr lang="ru-RU" dirty="0"/>
              <a:t> - постройка с куполом, созданная в греческом стиле. С </a:t>
            </a:r>
            <a:r>
              <a:rPr lang="ru-RU" dirty="0" err="1"/>
              <a:t>Моноптера</a:t>
            </a:r>
            <a:r>
              <a:rPr lang="ru-RU" dirty="0"/>
              <a:t> открывается вид почти на все главные достопримечательности Мюнхена - те, которые видны издалека.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Picture 2" descr="Английский сад в Мюнхене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28604"/>
            <a:ext cx="6191261" cy="5572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Английский сад в Мюнхене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-1"/>
            <a:ext cx="9144001" cy="6863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Английский сад в Мюнхене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572000" cy="6913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4714876" y="357166"/>
            <a:ext cx="4214842" cy="623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/>
              <a:t>Интересным местом является японский чайный домик, где можно во всех подробностях узнать об особенностях чайной церемонии, а рядом с ним расположен японский сад. Такой уголок в Английском саду Мюнхена был разбит японцами в 1972 г.</a:t>
            </a:r>
            <a:br>
              <a:rPr lang="ru-RU" sz="1900" dirty="0"/>
            </a:br>
            <a:r>
              <a:rPr lang="ru-RU" sz="1900" dirty="0"/>
              <a:t/>
            </a:r>
            <a:br>
              <a:rPr lang="ru-RU" sz="1900" dirty="0"/>
            </a:br>
            <a:r>
              <a:rPr lang="ru-RU" sz="1900" dirty="0"/>
              <a:t>Гулять по английскому саду - одно удовольствие. Можно посидеть в тени деревьев на скамейках расставленных по всему парку, или под каштанами в одном из многочисленных пивных садов - главной гордости Баварии. А на берегу искусственного озера </a:t>
            </a:r>
            <a:r>
              <a:rPr lang="ru-RU" sz="1900" dirty="0" err="1"/>
              <a:t>мюнхенцы</a:t>
            </a:r>
            <a:r>
              <a:rPr lang="ru-RU" sz="1900" dirty="0"/>
              <a:t> очень любят устраивать пикники, и гости города нередко следуют их примеру.</a:t>
            </a:r>
          </a:p>
          <a:p>
            <a:endParaRPr lang="ru-RU" sz="1900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Английский сад в Мюнхене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857232"/>
            <a:ext cx="8686800" cy="5286412"/>
          </a:xfrm>
        </p:spPr>
        <p:txBody>
          <a:bodyPr>
            <a:normAutofit/>
          </a:bodyPr>
          <a:lstStyle/>
          <a:p>
            <a:pPr algn="ctr"/>
            <a:r>
              <a:rPr lang="en-US" sz="9600" dirty="0" err="1" smtClean="0"/>
              <a:t>Vielen</a:t>
            </a:r>
            <a:r>
              <a:rPr lang="en-US" sz="9600" smtClean="0"/>
              <a:t> dank,</a:t>
            </a:r>
            <a:r>
              <a:rPr lang="en-US" sz="9600" dirty="0" smtClean="0"/>
              <a:t/>
            </a:r>
            <a:br>
              <a:rPr lang="en-US" sz="9600" dirty="0" smtClean="0"/>
            </a:br>
            <a:r>
              <a:rPr lang="en-US" sz="9600" dirty="0" err="1" smtClean="0"/>
              <a:t>Bis</a:t>
            </a:r>
            <a:r>
              <a:rPr lang="en-US" sz="9600" dirty="0" smtClean="0"/>
              <a:t> bald!</a:t>
            </a:r>
            <a:endParaRPr lang="ru-RU" sz="9600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Площадь Мариенплатц (Marienplatz)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71612"/>
            <a:ext cx="4929191" cy="42391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000628" y="1142984"/>
            <a:ext cx="4000528" cy="58631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/>
              <a:t>Главные архитектурные памятники и достопримечательности Мюнхена расположены, несомненно,  на площадях </a:t>
            </a:r>
            <a:r>
              <a:rPr lang="ru-RU" sz="1700" dirty="0" err="1"/>
              <a:t>Карлсплатц</a:t>
            </a:r>
            <a:r>
              <a:rPr lang="ru-RU" sz="1700" dirty="0"/>
              <a:t> и </a:t>
            </a:r>
            <a:r>
              <a:rPr lang="ru-RU" sz="1700" dirty="0" err="1"/>
              <a:t>Мариенплатц</a:t>
            </a:r>
            <a:r>
              <a:rPr lang="ru-RU" sz="1700" dirty="0"/>
              <a:t>, известной своими Старой и Новой Ратушами. Вокруг </a:t>
            </a:r>
            <a:r>
              <a:rPr lang="ru-RU" sz="1700" dirty="0" err="1"/>
              <a:t>Мариенплатц</a:t>
            </a:r>
            <a:r>
              <a:rPr lang="ru-RU" sz="1700" dirty="0"/>
              <a:t> с ее высокой колонной Марии располагается живописный Старый город, неподалеку находится церковь </a:t>
            </a:r>
            <a:r>
              <a:rPr lang="ru-RU" sz="1700" dirty="0" err="1"/>
              <a:t>Фрауенкирхе</a:t>
            </a:r>
            <a:r>
              <a:rPr lang="ru-RU" sz="1700" dirty="0"/>
              <a:t>, мощные башни которой стали символом Мюнхена. Пивоварня </a:t>
            </a:r>
            <a:r>
              <a:rPr lang="ru-RU" sz="1700" dirty="0" err="1"/>
              <a:t>Хофбройхаус</a:t>
            </a:r>
            <a:r>
              <a:rPr lang="ru-RU" sz="1700" dirty="0"/>
              <a:t>, Резиденция и рынок </a:t>
            </a:r>
            <a:r>
              <a:rPr lang="ru-RU" sz="1700" dirty="0" err="1"/>
              <a:t>Виктуалиенмаркт</a:t>
            </a:r>
            <a:r>
              <a:rPr lang="ru-RU" sz="1700" dirty="0"/>
              <a:t> образуют ряд удивительных архитектурных сооружений, к которым также можно отнести площадь </a:t>
            </a:r>
            <a:r>
              <a:rPr lang="ru-RU" sz="1700" dirty="0" err="1"/>
              <a:t>Одеонплатц</a:t>
            </a:r>
            <a:r>
              <a:rPr lang="ru-RU" sz="1700" dirty="0"/>
              <a:t> и церковь </a:t>
            </a:r>
            <a:r>
              <a:rPr lang="ru-RU" sz="1700" dirty="0" err="1"/>
              <a:t>Театинеркирхе</a:t>
            </a:r>
            <a:r>
              <a:rPr lang="ru-RU" sz="1700" dirty="0"/>
              <a:t>. Отсюда на север ведет одна из красивейших улиц Мюнхена – </a:t>
            </a:r>
            <a:r>
              <a:rPr lang="ru-RU" sz="1700" dirty="0" err="1"/>
              <a:t>Людвиг-Леопольдштрассе</a:t>
            </a:r>
            <a:r>
              <a:rPr lang="ru-RU" sz="1700" dirty="0"/>
              <a:t>.</a:t>
            </a:r>
          </a:p>
          <a:p>
            <a:endParaRPr lang="ru-RU" dirty="0"/>
          </a:p>
        </p:txBody>
      </p:sp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86800" cy="841248"/>
          </a:xfrm>
        </p:spPr>
        <p:txBody>
          <a:bodyPr/>
          <a:lstStyle/>
          <a:p>
            <a:r>
              <a:rPr lang="ru-RU" dirty="0" err="1" smtClean="0"/>
              <a:t>Мариенплатц</a:t>
            </a:r>
            <a:r>
              <a:rPr lang="en-US" dirty="0" smtClean="0"/>
              <a:t> (</a:t>
            </a:r>
            <a:r>
              <a:rPr lang="en-US" dirty="0" err="1" smtClean="0"/>
              <a:t>Marienplatz</a:t>
            </a:r>
            <a:r>
              <a:rPr lang="en-US" dirty="0" smtClean="0"/>
              <a:t>)</a:t>
            </a:r>
            <a:endParaRPr lang="ru-RU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Церковь </a:t>
            </a:r>
            <a:r>
              <a:rPr lang="ru-RU" b="1" dirty="0" err="1" smtClean="0"/>
              <a:t>Фрауенкирхе</a:t>
            </a:r>
            <a:r>
              <a:rPr lang="ru-RU" b="1" dirty="0" smtClean="0"/>
              <a:t> (</a:t>
            </a:r>
            <a:r>
              <a:rPr lang="ru-RU" b="1" dirty="0" err="1" smtClean="0"/>
              <a:t>Frauenkirche</a:t>
            </a:r>
            <a:r>
              <a:rPr lang="ru-RU" b="1" dirty="0" smtClean="0"/>
              <a:t>)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7410" name="Picture 2" descr="Церковь Фрауенкирхе (Frauenkirche)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3" y="1071546"/>
            <a:ext cx="5453923" cy="3857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643570" y="928671"/>
            <a:ext cx="3357586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/>
              <a:t>Недалеко от </a:t>
            </a:r>
            <a:r>
              <a:rPr lang="ru-RU" sz="1700" dirty="0" err="1"/>
              <a:t>Мариенплатц</a:t>
            </a:r>
            <a:r>
              <a:rPr lang="ru-RU" sz="1700" dirty="0"/>
              <a:t>, в центре города, на площади </a:t>
            </a:r>
            <a:r>
              <a:rPr lang="ru-RU" sz="1700" dirty="0" err="1"/>
              <a:t>Фрауенплатц</a:t>
            </a:r>
            <a:r>
              <a:rPr lang="ru-RU" sz="1700" dirty="0"/>
              <a:t> расположена</a:t>
            </a:r>
            <a:r>
              <a:rPr lang="ru-RU" sz="1700" b="1" dirty="0"/>
              <a:t> </a:t>
            </a:r>
            <a:r>
              <a:rPr lang="ru-RU" sz="1700" dirty="0"/>
              <a:t>главная церковь Мюнхена</a:t>
            </a:r>
            <a:r>
              <a:rPr lang="ru-RU" sz="1700" b="1" dirty="0"/>
              <a:t> - </a:t>
            </a:r>
            <a:r>
              <a:rPr lang="ru-RU" sz="1700" b="1" dirty="0" err="1"/>
              <a:t>Фрауенкирхе</a:t>
            </a:r>
            <a:r>
              <a:rPr lang="ru-RU" sz="1700" dirty="0"/>
              <a:t>, две 99-метровые башни которой во многом определяют очертания сегодняшнего Мюнхена. Церковь была построена между 1468 и 1488 годами в стиле барокко и считается одной из вершин баварской архитектуры. К слову, далеко не все одинаково положительно отзываются о красоте </a:t>
            </a:r>
            <a:r>
              <a:rPr lang="ru-RU" sz="1700" dirty="0" err="1"/>
              <a:t>Фрауенкирхе</a:t>
            </a:r>
            <a:r>
              <a:rPr lang="ru-RU" sz="1700" dirty="0"/>
              <a:t>, некоторым она кажется чересчур сумрачной внутри. Но в любом случае, конечно, всегда стоит посмотреть собственными глазами и составить свое личное мнение.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Мюнхен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6470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Олимпийский парк и музей БМВ ">
            <a:hlinkClick r:id="rId2" tooltip="&quot;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0018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Theatinerkirch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500174"/>
            <a:ext cx="5604842" cy="4214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86800" cy="841248"/>
          </a:xfrm>
        </p:spPr>
        <p:txBody>
          <a:bodyPr/>
          <a:lstStyle/>
          <a:p>
            <a:r>
              <a:rPr lang="ru-RU" dirty="0" smtClean="0"/>
              <a:t>Резиденция (</a:t>
            </a:r>
            <a:r>
              <a:rPr lang="en-US" dirty="0" err="1" smtClean="0"/>
              <a:t>Residenz</a:t>
            </a:r>
            <a:r>
              <a:rPr lang="en-US" dirty="0" smtClean="0"/>
              <a:t>)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072198" y="285728"/>
            <a:ext cx="2928958" cy="6386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/>
              <a:t>К северу от </a:t>
            </a:r>
            <a:r>
              <a:rPr lang="ru-RU" sz="1700" dirty="0" err="1"/>
              <a:t>Мариенплатц</a:t>
            </a:r>
            <a:r>
              <a:rPr lang="ru-RU" sz="1700" dirty="0"/>
              <a:t> расположена</a:t>
            </a:r>
            <a:r>
              <a:rPr lang="ru-RU" sz="1700" b="1" dirty="0"/>
              <a:t> Резиденция</a:t>
            </a:r>
            <a:r>
              <a:rPr lang="ru-RU" sz="1700" dirty="0"/>
              <a:t>, большой комплекс зданий, построенных  </a:t>
            </a:r>
            <a:r>
              <a:rPr lang="ru-RU" sz="1700" dirty="0" err="1"/>
              <a:t>Виттельбахерами</a:t>
            </a:r>
            <a:r>
              <a:rPr lang="ru-RU" sz="1700" dirty="0"/>
              <a:t>, семьей, принесшей славу и благосостояние Мюнхену. Строительство велось вплоть до XVIII века. После Второй мировой войны сильно пострадавшие участки были отстроены заново. В настоящее время в бывшем герцогском дворце расположился ряд музеев (музей старинных монет и фарфора), большой концертный зал и маленький театр. Несомненно, внимания заслуживает музей Резиденции и  сокровищница. 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642918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Старая и Новая Пинакотека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(</a:t>
            </a:r>
            <a:r>
              <a:rPr lang="en-US" b="1" dirty="0" err="1" smtClean="0"/>
              <a:t>alte</a:t>
            </a:r>
            <a:r>
              <a:rPr lang="en-US" b="1" dirty="0" smtClean="0"/>
              <a:t> und </a:t>
            </a:r>
            <a:r>
              <a:rPr lang="en-US" b="1" dirty="0" err="1" smtClean="0"/>
              <a:t>neue</a:t>
            </a:r>
            <a:r>
              <a:rPr lang="en-US" b="1" dirty="0" smtClean="0"/>
              <a:t> </a:t>
            </a:r>
            <a:r>
              <a:rPr lang="en-US" b="1" dirty="0" err="1" smtClean="0"/>
              <a:t>pinakothek</a:t>
            </a:r>
            <a:r>
              <a:rPr lang="en-US" b="1" dirty="0" smtClean="0"/>
              <a:t>)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Старая и Новая Пинакотеки находятся друг против друга и являются популярными картинными галереями. Старая Пинакотека началась в XVI в. с картин, заказанных Вильгельмом IV у нескольких художников. Выполненная известным художником Альбрехтом </a:t>
            </a:r>
            <a:r>
              <a:rPr lang="ru-RU" dirty="0" err="1" smtClean="0"/>
              <a:t>Альтдорфером</a:t>
            </a:r>
            <a:r>
              <a:rPr lang="ru-RU" dirty="0" smtClean="0"/>
              <a:t> "Битва Александра Македонского с царём Дарием" считается тем самым шедевром, с которого началась коллекция Старой Пинакотеки</a:t>
            </a:r>
            <a:endParaRPr lang="ru-RU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_959_68745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14356"/>
            <a:ext cx="5429288" cy="5429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786446" y="1142984"/>
            <a:ext cx="31432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Старой Пинакотеке выставлены картины немецких, голландских, испанских, итальянских художников, написанные в период с XIV по XVIII вв. - всего около 700 картин. Старая Пинакотека - один из великих мировых музеев, пострадавший от действий душевнобольных - в 1988 г. посетитель облил кислотой несколько картин Дюрера.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slow">
    <p:wheel spokes="2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141</TotalTime>
  <Words>765</Words>
  <Application>Microsoft Office PowerPoint</Application>
  <PresentationFormat>Экран (4:3)</PresentationFormat>
  <Paragraphs>25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Трек</vt:lpstr>
      <vt:lpstr>Muenchen sehenswuerdigkeiten</vt:lpstr>
      <vt:lpstr>Слайд 2</vt:lpstr>
      <vt:lpstr>Мариенплатц (Marienplatz)</vt:lpstr>
      <vt:lpstr>Церковь Фрауенкирхе (Frauenkirche)  </vt:lpstr>
      <vt:lpstr>Слайд 5</vt:lpstr>
      <vt:lpstr>Слайд 6</vt:lpstr>
      <vt:lpstr>Резиденция (Residenz) </vt:lpstr>
      <vt:lpstr>Старая и Новая Пинакотека (alte und neue pinakothek) </vt:lpstr>
      <vt:lpstr>Слайд 9</vt:lpstr>
      <vt:lpstr>Слайд 10</vt:lpstr>
      <vt:lpstr>Слайд 11</vt:lpstr>
      <vt:lpstr>Слайд 12</vt:lpstr>
      <vt:lpstr>Слайд 13</vt:lpstr>
      <vt:lpstr>Слайд 14</vt:lpstr>
      <vt:lpstr>Олимпийский парк и музей БМВ  </vt:lpstr>
      <vt:lpstr>Слайд 16</vt:lpstr>
      <vt:lpstr>Слайд 17</vt:lpstr>
      <vt:lpstr>Слайд 18</vt:lpstr>
      <vt:lpstr>Слайд 19</vt:lpstr>
      <vt:lpstr>Английский сад в Мюнхене (der englische garten) </vt:lpstr>
      <vt:lpstr>Слайд 21</vt:lpstr>
      <vt:lpstr>Слайд 22</vt:lpstr>
      <vt:lpstr>Слайд 23</vt:lpstr>
      <vt:lpstr>Слайд 24</vt:lpstr>
      <vt:lpstr>Слайд 25</vt:lpstr>
      <vt:lpstr>Vielen dank, Bis bald!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МОУ СОШ №6</dc:creator>
  <cp:lastModifiedBy>школа</cp:lastModifiedBy>
  <cp:revision>17</cp:revision>
  <dcterms:created xsi:type="dcterms:W3CDTF">2011-04-21T09:24:57Z</dcterms:created>
  <dcterms:modified xsi:type="dcterms:W3CDTF">2020-01-04T13:53:40Z</dcterms:modified>
</cp:coreProperties>
</file>