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20" r:id="rId2"/>
    <p:sldId id="310" r:id="rId3"/>
    <p:sldId id="332" r:id="rId4"/>
    <p:sldId id="333" r:id="rId5"/>
    <p:sldId id="330" r:id="rId6"/>
    <p:sldId id="329" r:id="rId7"/>
    <p:sldId id="312" r:id="rId8"/>
    <p:sldId id="331" r:id="rId9"/>
    <p:sldId id="325" r:id="rId10"/>
    <p:sldId id="326" r:id="rId11"/>
    <p:sldId id="31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0066"/>
    <a:srgbClr val="FFFF00"/>
    <a:srgbClr val="1FA808"/>
    <a:srgbClr val="AA3506"/>
    <a:srgbClr val="001C54"/>
    <a:srgbClr val="990033"/>
    <a:srgbClr val="FFCC00"/>
    <a:srgbClr val="CCCC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667" autoAdjust="0"/>
    <p:restoredTop sz="87342" autoAdjust="0"/>
  </p:normalViewPr>
  <p:slideViewPr>
    <p:cSldViewPr>
      <p:cViewPr varScale="1">
        <p:scale>
          <a:sx n="73" d="100"/>
          <a:sy n="73" d="100"/>
        </p:scale>
        <p:origin x="2074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B5F06-8333-4B84-AA50-8125B0004BEF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E3582-EDBC-48BB-8761-670985006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E3582-EDBC-48BB-8761-6709850060F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636"/>
            <a:ext cx="8001056" cy="1571636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                                                </a:t>
            </a:r>
            <a:r>
              <a:rPr lang="ru-RU" sz="2200" i="1" dirty="0" smtClean="0"/>
              <a:t>Подготовила</a:t>
            </a:r>
            <a:r>
              <a:rPr lang="ru-RU" sz="2200" i="1" dirty="0" smtClean="0"/>
              <a:t>: </a:t>
            </a:r>
            <a:r>
              <a:rPr lang="ru-RU" sz="2200" i="1" dirty="0" smtClean="0"/>
              <a:t>Нецветаева Н.А.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 rot="20188579">
            <a:off x="226893" y="2322241"/>
            <a:ext cx="829244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 чем звонят колокола»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hello_html_m32af67ef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748298">
            <a:off x="623444" y="505197"/>
            <a:ext cx="2857520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Колокола звонят в День Победы</a:t>
            </a:r>
            <a:endParaRPr lang="ru-RU" dirty="0"/>
          </a:p>
        </p:txBody>
      </p:sp>
      <p:pic>
        <p:nvPicPr>
          <p:cNvPr id="46082" name="Picture 2" descr="https://live.staticflickr.com/4216/35323119855_0ae8196f1a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572428" cy="505081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432622">
            <a:off x="201304" y="1507878"/>
            <a:ext cx="8668412" cy="183614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339752" y="4149080"/>
            <a:ext cx="6489924" cy="197708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Желаю вам, чтобы для вас и для ваших родных всегда звучал </a:t>
            </a:r>
            <a:r>
              <a:rPr lang="ru-RU" b="1" dirty="0" smtClean="0"/>
              <a:t>колокольный</a:t>
            </a:r>
            <a:r>
              <a:rPr lang="ru-RU" dirty="0" smtClean="0"/>
              <a:t>  перезвон «благовест», т. е. звон который рассказывает о доброй вести.</a:t>
            </a:r>
          </a:p>
          <a:p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«О чем звонят колокола»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285860"/>
            <a:ext cx="3857620" cy="48577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/>
              <a:t>     Цель: </a:t>
            </a:r>
            <a:r>
              <a:rPr lang="ru-RU" sz="2400" dirty="0" smtClean="0"/>
              <a:t>воспитание патриотизма, любви к своей Родине</a:t>
            </a:r>
          </a:p>
          <a:p>
            <a:pPr>
              <a:buNone/>
            </a:pPr>
            <a:r>
              <a:rPr lang="ru-RU" sz="2400" i="1" dirty="0" smtClean="0"/>
              <a:t>     Задачи:</a:t>
            </a:r>
            <a:endParaRPr lang="ru-RU" sz="2400" dirty="0" smtClean="0"/>
          </a:p>
          <a:p>
            <a:r>
              <a:rPr lang="ru-RU" sz="2400" dirty="0" smtClean="0"/>
              <a:t>сформировать знания о колоколах на Руси, их строении</a:t>
            </a:r>
          </a:p>
          <a:p>
            <a:pPr lvl="0"/>
            <a:r>
              <a:rPr lang="ru-RU" sz="2400" dirty="0" smtClean="0"/>
              <a:t>развивать эмоционально-эстетические чувства</a:t>
            </a:r>
          </a:p>
          <a:p>
            <a:pPr lvl="0"/>
            <a:r>
              <a:rPr lang="ru-RU" sz="2400" dirty="0" smtClean="0"/>
              <a:t>активизировать словарь детей;</a:t>
            </a:r>
          </a:p>
          <a:p>
            <a:pPr>
              <a:buNone/>
            </a:pPr>
            <a:r>
              <a:rPr lang="ru-RU" sz="2400" dirty="0" smtClean="0"/>
              <a:t> </a:t>
            </a:r>
            <a:endParaRPr lang="ru-RU" sz="2400" dirty="0"/>
          </a:p>
        </p:txBody>
      </p:sp>
      <p:pic>
        <p:nvPicPr>
          <p:cNvPr id="4" name="Picture 2" descr="http://s4.fotokto.ru/photo/full/488/48819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7"/>
            <a:ext cx="4857784" cy="507209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Колокольный звон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1571612"/>
            <a:ext cx="3929058" cy="452596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Колокольный звон появился на Руси очень давно и был частью жизни целого народа.  Он звучал  в будни и в праздники</a:t>
            </a:r>
            <a:endParaRPr lang="ru-RU" sz="3200" dirty="0"/>
          </a:p>
        </p:txBody>
      </p:sp>
      <p:pic>
        <p:nvPicPr>
          <p:cNvPr id="5" name="Picture 3" descr="C:\Users\Admin\Desktop\9422015723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71612"/>
            <a:ext cx="5143535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Размещают колокола на колокольнях или в звонницах соборов и церквей</a:t>
            </a:r>
            <a:endParaRPr lang="ru-RU" sz="3600" dirty="0"/>
          </a:p>
        </p:txBody>
      </p:sp>
      <p:pic>
        <p:nvPicPr>
          <p:cNvPr id="5" name="Picture 2" descr="https://i.ytimg.com/vi/GRwt89oD0gE/maxresdefaul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604645">
            <a:off x="399479" y="1791895"/>
            <a:ext cx="4038600" cy="3387157"/>
          </a:xfrm>
          <a:prstGeom prst="rect">
            <a:avLst/>
          </a:prstGeom>
          <a:noFill/>
        </p:spPr>
      </p:pic>
      <p:pic>
        <p:nvPicPr>
          <p:cNvPr id="6" name="Picture 2" descr="http://sobory.ru/pic/00500/00533_20170127_0802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57447">
            <a:off x="5129193" y="1741725"/>
            <a:ext cx="3542865" cy="3429023"/>
          </a:xfrm>
          <a:prstGeom prst="rect">
            <a:avLst/>
          </a:prstGeom>
          <a:noFill/>
        </p:spPr>
      </p:pic>
      <p:pic>
        <p:nvPicPr>
          <p:cNvPr id="7" name="Picture 2" descr="https://avatars.mds.yandex.net/get-altay/1007647/2a0000016287faccd70cd693cd10e038bf35/X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98144" y="3871650"/>
            <a:ext cx="2500330" cy="285749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колокола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57752" y="1428736"/>
            <a:ext cx="4041775" cy="4714908"/>
          </a:xfrm>
        </p:spPr>
        <p:txBody>
          <a:bodyPr>
            <a:noAutofit/>
          </a:bodyPr>
          <a:lstStyle/>
          <a:p>
            <a:r>
              <a:rPr lang="ru-RU" sz="3200" dirty="0" smtClean="0"/>
              <a:t>Русские </a:t>
            </a:r>
            <a:r>
              <a:rPr lang="ru-RU" sz="3200" b="1" dirty="0" smtClean="0"/>
              <a:t>колокола  </a:t>
            </a:r>
            <a:r>
              <a:rPr lang="ru-RU" sz="3200" dirty="0" smtClean="0"/>
              <a:t> имеют форму - конуса, колпака, на котором есть ушко - для подвески. Посередине находится «язык» - металлический стержень. </a:t>
            </a:r>
            <a:endParaRPr lang="ru-RU" sz="3200" dirty="0"/>
          </a:p>
        </p:txBody>
      </p:sp>
      <p:pic>
        <p:nvPicPr>
          <p:cNvPr id="7" name="Picture 3" descr="C:\Users\Admin\Desktop\309493_html_m3138a700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57298"/>
            <a:ext cx="4400552" cy="4599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Валдайский колокольчик</a:t>
            </a:r>
            <a:endParaRPr lang="ru-RU" dirty="0"/>
          </a:p>
        </p:txBody>
      </p:sp>
      <p:pic>
        <p:nvPicPr>
          <p:cNvPr id="7" name="Содержимое 3" descr="http://nat922.narod.ru/gerb/IMG_6072.jpg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20072" y="1368979"/>
            <a:ext cx="2634192" cy="395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23528" y="1417638"/>
            <a:ext cx="43204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</a:rPr>
              <a:t>Легенда гласит, будто по дороге из Великого Новгорода в Москву, на одном из крутых склонов Валдайских гор сани с </a:t>
            </a:r>
            <a:r>
              <a:rPr lang="ru-RU" sz="2400" b="1" dirty="0">
                <a:solidFill>
                  <a:prstClr val="black"/>
                </a:solidFill>
              </a:rPr>
              <a:t>колоколом</a:t>
            </a:r>
            <a:r>
              <a:rPr lang="ru-RU" sz="2400" dirty="0">
                <a:solidFill>
                  <a:prstClr val="black"/>
                </a:solidFill>
              </a:rPr>
              <a:t>  резко покатились вниз, и </a:t>
            </a:r>
            <a:r>
              <a:rPr lang="ru-RU" sz="2400" b="1" dirty="0">
                <a:solidFill>
                  <a:prstClr val="black"/>
                </a:solidFill>
              </a:rPr>
              <a:t>колокол</a:t>
            </a:r>
            <a:r>
              <a:rPr lang="ru-RU" sz="2400" dirty="0">
                <a:solidFill>
                  <a:prstClr val="black"/>
                </a:solidFill>
              </a:rPr>
              <a:t> разбился на мелкие части. Местные мастера собрали осколки и отлили из них маленькие валдайские </a:t>
            </a:r>
            <a:r>
              <a:rPr lang="ru-RU" sz="2400" b="1" dirty="0">
                <a:solidFill>
                  <a:prstClr val="black"/>
                </a:solidFill>
              </a:rPr>
              <a:t>колокольчики</a:t>
            </a:r>
            <a:endParaRPr lang="ru-RU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4500594" cy="1143000"/>
          </a:xfrm>
        </p:spPr>
        <p:txBody>
          <a:bodyPr/>
          <a:lstStyle/>
          <a:p>
            <a:pPr algn="ctr"/>
            <a:r>
              <a:rPr lang="ru-RU" dirty="0" smtClean="0"/>
              <a:t>ЦАРЬ КОЛОКОЛ</a:t>
            </a:r>
            <a:endParaRPr lang="ru-RU" dirty="0"/>
          </a:p>
        </p:txBody>
      </p:sp>
      <p:pic>
        <p:nvPicPr>
          <p:cNvPr id="4" name="Содержимое 3" descr="http://st6.imhonet.ru/photos/out/bc13431a/6458100_larg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4357718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1357298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В Кремле стоит крупнейший в мире колокол, которому не суждено было звонить, При тушении пожара вода попала на колокол и от него откололся кусок весом 11 тонн. Через 100 лет колокол подняли, поставили на пьедестал и теперь это величайший памятник литейного искусства.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4000528" cy="50720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А </a:t>
            </a:r>
            <a:r>
              <a:rPr lang="ru-RU" sz="3600" dirty="0" smtClean="0"/>
              <a:t>это, </a:t>
            </a:r>
            <a:r>
              <a:rPr lang="ru-RU" sz="3600" dirty="0" smtClean="0"/>
              <a:t>гатчинский колокольчик,  с символом </a:t>
            </a:r>
            <a:r>
              <a:rPr lang="ru-RU" sz="3600" dirty="0" smtClean="0"/>
              <a:t>города </a:t>
            </a:r>
            <a:r>
              <a:rPr lang="ru-RU" sz="3600" dirty="0" err="1" smtClean="0"/>
              <a:t>Приоратским</a:t>
            </a:r>
            <a:r>
              <a:rPr lang="ru-RU" sz="3600" dirty="0" smtClean="0"/>
              <a:t> дворцом</a:t>
            </a:r>
            <a:endParaRPr lang="ru-RU" sz="3600" dirty="0"/>
          </a:p>
        </p:txBody>
      </p:sp>
      <p:pic>
        <p:nvPicPr>
          <p:cNvPr id="5" name="Picture 3" descr="H:\DCIM\101PHOTO\SAM_58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714356"/>
            <a:ext cx="4349933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Набатный колокол</a:t>
            </a:r>
            <a:br>
              <a:rPr lang="ru-RU" sz="3200" dirty="0" smtClean="0"/>
            </a:br>
            <a:r>
              <a:rPr lang="ru-RU" sz="3200" dirty="0" smtClean="0"/>
              <a:t> Его звон – это призыв к борьбе с врагом и память о погибших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" y="1600200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   </a:t>
            </a:r>
            <a:r>
              <a:rPr lang="ru-RU" sz="2000" dirty="0" smtClean="0"/>
              <a:t> Покамест нам</a:t>
            </a:r>
            <a:br>
              <a:rPr lang="ru-RU" sz="2000" dirty="0" smtClean="0"/>
            </a:br>
            <a:r>
              <a:rPr lang="ru-RU" sz="2000" dirty="0" smtClean="0"/>
              <a:t>     Грозят войной,</a:t>
            </a:r>
            <a:br>
              <a:rPr lang="ru-RU" sz="2000" dirty="0" smtClean="0"/>
            </a:br>
            <a:r>
              <a:rPr lang="ru-RU" sz="2000" dirty="0" smtClean="0"/>
              <a:t>     Покамест не спокоен</a:t>
            </a:r>
            <a:br>
              <a:rPr lang="ru-RU" sz="2000" dirty="0" smtClean="0"/>
            </a:br>
            <a:r>
              <a:rPr lang="ru-RU" sz="2000" dirty="0" smtClean="0"/>
              <a:t>     Шар земной,</a:t>
            </a:r>
            <a:br>
              <a:rPr lang="ru-RU" sz="2000" dirty="0" smtClean="0"/>
            </a:br>
            <a:r>
              <a:rPr lang="ru-RU" sz="2000" dirty="0" smtClean="0"/>
              <a:t>     Я бы хотел,</a:t>
            </a:r>
            <a:br>
              <a:rPr lang="ru-RU" sz="2000" dirty="0" smtClean="0"/>
            </a:br>
            <a:r>
              <a:rPr lang="ru-RU" sz="2000" dirty="0" smtClean="0"/>
              <a:t>     Чтоб в дни победных дат</a:t>
            </a:r>
            <a:br>
              <a:rPr lang="ru-RU" sz="2000" dirty="0" smtClean="0"/>
            </a:br>
            <a:r>
              <a:rPr lang="ru-RU" sz="2000" dirty="0" smtClean="0"/>
              <a:t>     Гудел предупреждающе</a:t>
            </a:r>
            <a:br>
              <a:rPr lang="ru-RU" sz="2000" dirty="0" smtClean="0"/>
            </a:br>
            <a:r>
              <a:rPr lang="ru-RU" sz="2000" dirty="0" smtClean="0"/>
              <a:t>     Набат!</a:t>
            </a:r>
            <a:br>
              <a:rPr lang="ru-RU" sz="2000" dirty="0" smtClean="0"/>
            </a:br>
            <a:r>
              <a:rPr lang="ru-RU" sz="2000" dirty="0" smtClean="0"/>
              <a:t>     О том, что русские,</a:t>
            </a:r>
            <a:br>
              <a:rPr lang="ru-RU" sz="2000" dirty="0" smtClean="0"/>
            </a:br>
            <a:r>
              <a:rPr lang="ru-RU" sz="2000" dirty="0" smtClean="0"/>
              <a:t>     Как никогда, сильны,</a:t>
            </a:r>
            <a:br>
              <a:rPr lang="ru-RU" sz="2000" dirty="0" smtClean="0"/>
            </a:br>
            <a:r>
              <a:rPr lang="ru-RU" sz="2000" dirty="0" smtClean="0"/>
              <a:t>     Хотя они</a:t>
            </a:r>
            <a:br>
              <a:rPr lang="ru-RU" sz="2000" dirty="0" smtClean="0"/>
            </a:br>
            <a:r>
              <a:rPr lang="ru-RU" sz="2000" dirty="0" smtClean="0"/>
              <a:t>     Устали от войны!..</a:t>
            </a:r>
          </a:p>
          <a:p>
            <a:pPr>
              <a:buNone/>
            </a:pPr>
            <a:r>
              <a:rPr lang="ru-RU" sz="2000" dirty="0" smtClean="0"/>
              <a:t>   </a:t>
            </a:r>
          </a:p>
          <a:p>
            <a:pPr>
              <a:buNone/>
            </a:pPr>
            <a:r>
              <a:rPr lang="ru-RU" sz="2000" dirty="0" smtClean="0"/>
              <a:t>                                Владимир Фирсов</a:t>
            </a:r>
            <a:br>
              <a:rPr lang="ru-RU" sz="2000" dirty="0" smtClean="0"/>
            </a:br>
            <a:r>
              <a:rPr lang="ru-RU" sz="2000" dirty="0" smtClean="0"/>
              <a:t>     </a:t>
            </a:r>
            <a:endParaRPr lang="ru-RU" sz="2000" dirty="0"/>
          </a:p>
        </p:txBody>
      </p:sp>
      <p:pic>
        <p:nvPicPr>
          <p:cNvPr id="47106" name="Picture 2" descr="https://www.stihi.ru/pics/2019/04/06/1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857364"/>
            <a:ext cx="4429124" cy="446427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4151</TotalTime>
  <Words>174</Words>
  <Application>Microsoft Office PowerPoint</Application>
  <PresentationFormat>Экран (4:3)</PresentationFormat>
  <Paragraphs>27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                                                  Подготовила: Нецветаева Н.А.</vt:lpstr>
      <vt:lpstr>«О чем звонят колокола»</vt:lpstr>
      <vt:lpstr>Колокольный звон</vt:lpstr>
      <vt:lpstr>Размещают колокола на колокольнях или в звонницах соборов и церквей</vt:lpstr>
      <vt:lpstr>Устройство колокола</vt:lpstr>
      <vt:lpstr>Валдайский колокольчик</vt:lpstr>
      <vt:lpstr>ЦАРЬ КОЛОКОЛ</vt:lpstr>
      <vt:lpstr> А это, гатчинский колокольчик,  с символом города Приоратским дворцом</vt:lpstr>
      <vt:lpstr>Набатный колокол  Его звон – это призыв к борьбе с врагом и память о погибших</vt:lpstr>
      <vt:lpstr>Колокола звонят в День Победы</vt:lpstr>
      <vt:lpstr>Спасибо за внимание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Lenovo</cp:lastModifiedBy>
  <cp:revision>181</cp:revision>
  <dcterms:created xsi:type="dcterms:W3CDTF">2014-04-17T13:08:15Z</dcterms:created>
  <dcterms:modified xsi:type="dcterms:W3CDTF">2020-01-04T19:27:19Z</dcterms:modified>
</cp:coreProperties>
</file>