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6" r:id="rId3"/>
    <p:sldId id="287" r:id="rId4"/>
    <p:sldId id="283" r:id="rId5"/>
    <p:sldId id="284" r:id="rId6"/>
    <p:sldId id="263" r:id="rId7"/>
    <p:sldId id="290" r:id="rId8"/>
    <p:sldId id="291" r:id="rId9"/>
    <p:sldId id="292" r:id="rId10"/>
    <p:sldId id="293" r:id="rId11"/>
    <p:sldId id="285" r:id="rId12"/>
    <p:sldId id="294" r:id="rId13"/>
    <p:sldId id="260" r:id="rId14"/>
    <p:sldId id="295" r:id="rId15"/>
    <p:sldId id="296" r:id="rId16"/>
    <p:sldId id="297" r:id="rId17"/>
    <p:sldId id="300" r:id="rId18"/>
    <p:sldId id="298" r:id="rId19"/>
    <p:sldId id="29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59233-CD06-4ACD-9012-FDCD2A4511A2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A689E-242D-446A-B833-5CB5C74FA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jpe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" Type="http://schemas.openxmlformats.org/officeDocument/2006/relationships/image" Target="../media/image2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png"/><Relationship Id="rId5" Type="http://schemas.openxmlformats.org/officeDocument/2006/relationships/image" Target="../media/image5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4143380"/>
            <a:ext cx="6715172" cy="169277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0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r">
              <a:defRPr/>
            </a:pPr>
            <a:r>
              <a:rPr lang="ru-RU" sz="20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Ст.воспитатель филиала №1 «</a:t>
            </a:r>
            <a:r>
              <a:rPr lang="ru-RU" sz="2000" b="1" dirty="0" err="1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Чебурашка</a:t>
            </a:r>
            <a:r>
              <a:rPr lang="ru-RU" sz="20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algn="r">
              <a:defRPr/>
            </a:pPr>
            <a:r>
              <a:rPr lang="ru-RU" sz="20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МДОУ детский сад «Родничок» с.Турочак </a:t>
            </a:r>
          </a:p>
          <a:p>
            <a:pPr algn="r">
              <a:defRPr/>
            </a:pPr>
            <a:r>
              <a:rPr lang="ru-RU" sz="2000" b="1" dirty="0" err="1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Скареднова</a:t>
            </a:r>
            <a:r>
              <a:rPr lang="ru-RU" sz="20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Ирина Самсоновна</a:t>
            </a: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214422"/>
            <a:ext cx="9144000" cy="212365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Педсовет </a:t>
            </a:r>
            <a:endParaRPr lang="ru-RU" sz="44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Знатоки алтайской культуры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00042"/>
            <a:ext cx="8501122" cy="741741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Формы, средства формирования этнокультурной осведомленности детей</a:t>
            </a:r>
          </a:p>
          <a:p>
            <a:pPr algn="ctr">
              <a:defRPr/>
            </a:pPr>
            <a:endParaRPr lang="ru-RU" sz="3200" b="1" dirty="0" smtClean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Font typeface="Arial" charset="0"/>
              <a:buChar char="•"/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иклы занятий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3200" b="1" dirty="0" err="1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Видеопросмотры</a:t>
            </a:r>
            <a:endParaRPr lang="ru-RU" sz="3200" b="1" dirty="0" smtClean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Развлечения и праздники 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Концерты и театрализованные представления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Целевые прогулки, экскурсии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</a:p>
          <a:p>
            <a:pPr algn="ctr">
              <a:buFont typeface="Arial" charset="0"/>
              <a:buChar char="•"/>
              <a:defRPr/>
            </a:pPr>
            <a:endParaRPr lang="ru-RU" sz="36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6429375"/>
            <a:ext cx="80010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714375"/>
            <a:ext cx="1841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6813" y="642938"/>
            <a:ext cx="188912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214313"/>
            <a:ext cx="807085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72188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614362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1428750" y="1071563"/>
            <a:ext cx="3571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6155" name="Rectangle 8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6156" name="Rectangle 10"/>
          <p:cNvSpPr>
            <a:spLocks noChangeArrowheads="1"/>
          </p:cNvSpPr>
          <p:nvPr/>
        </p:nvSpPr>
        <p:spPr bwMode="auto">
          <a:xfrm>
            <a:off x="0" y="5572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  </a:t>
            </a:r>
            <a:endParaRPr lang="ru-RU"/>
          </a:p>
        </p:txBody>
      </p:sp>
      <p:sp>
        <p:nvSpPr>
          <p:cNvPr id="6157" name="Rectangle 11"/>
          <p:cNvSpPr>
            <a:spLocks noChangeArrowheads="1"/>
          </p:cNvSpPr>
          <p:nvPr/>
        </p:nvSpPr>
        <p:spPr bwMode="auto">
          <a:xfrm>
            <a:off x="0" y="6581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9" name="Содержимое 2"/>
          <p:cNvSpPr>
            <a:spLocks noGrp="1"/>
          </p:cNvSpPr>
          <p:nvPr>
            <p:ph idx="1"/>
          </p:nvPr>
        </p:nvSpPr>
        <p:spPr>
          <a:xfrm>
            <a:off x="500063" y="1142984"/>
            <a:ext cx="7929562" cy="521495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18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ru-RU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1800" i="1" u="sng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</p:txBody>
      </p:sp>
      <p:pic>
        <p:nvPicPr>
          <p:cNvPr id="3074" name="Picture 2" descr="C:\Users\ПК\Documents\Фото Турочак\АЛТАЙ + Фото\Лица республики Алтай\лица 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521450"/>
            <a:ext cx="7858180" cy="58365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71481"/>
            <a:ext cx="8501122" cy="741741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етоды и приемы формирования этнокультурной осведомленности детей</a:t>
            </a: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ru-RU" sz="28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Игровые методы и приемы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28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Элементы неожиданности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28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Игровые действия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28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Разыгрывание ролей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28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 сравнения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28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28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иллюстраций и репродукций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28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Моделирование, конструирование</a:t>
            </a:r>
          </a:p>
          <a:p>
            <a:pPr algn="ctr">
              <a:buFont typeface="Arial" charset="0"/>
              <a:buChar char="•"/>
              <a:defRPr/>
            </a:pPr>
            <a:r>
              <a:rPr lang="ru-RU" sz="28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 проектов</a:t>
            </a: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6429375"/>
            <a:ext cx="80010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714375"/>
            <a:ext cx="1841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6813" y="642938"/>
            <a:ext cx="188912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214313"/>
            <a:ext cx="807085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72188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614362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1428750" y="1071563"/>
            <a:ext cx="3571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6155" name="Rectangle 8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6156" name="Rectangle 10"/>
          <p:cNvSpPr>
            <a:spLocks noChangeArrowheads="1"/>
          </p:cNvSpPr>
          <p:nvPr/>
        </p:nvSpPr>
        <p:spPr bwMode="auto">
          <a:xfrm>
            <a:off x="0" y="5572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  </a:t>
            </a:r>
            <a:endParaRPr lang="ru-RU"/>
          </a:p>
        </p:txBody>
      </p:sp>
      <p:sp>
        <p:nvSpPr>
          <p:cNvPr id="6157" name="Rectangle 11"/>
          <p:cNvSpPr>
            <a:spLocks noChangeArrowheads="1"/>
          </p:cNvSpPr>
          <p:nvPr/>
        </p:nvSpPr>
        <p:spPr bwMode="auto">
          <a:xfrm>
            <a:off x="0" y="6581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74" name="Picture 2" descr="C:\Users\User\Desktop\Рисунок (16)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 rot="161569">
            <a:off x="571472" y="500042"/>
            <a:ext cx="7715304" cy="574565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6429375"/>
            <a:ext cx="80010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714375"/>
            <a:ext cx="1841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6813" y="642938"/>
            <a:ext cx="188912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214313"/>
            <a:ext cx="807085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72188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614362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1428750" y="1071563"/>
            <a:ext cx="3571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6155" name="Rectangle 8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6156" name="Rectangle 10"/>
          <p:cNvSpPr>
            <a:spLocks noChangeArrowheads="1"/>
          </p:cNvSpPr>
          <p:nvPr/>
        </p:nvSpPr>
        <p:spPr bwMode="auto">
          <a:xfrm>
            <a:off x="0" y="5572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  </a:t>
            </a:r>
            <a:endParaRPr lang="ru-RU"/>
          </a:p>
        </p:txBody>
      </p:sp>
      <p:sp>
        <p:nvSpPr>
          <p:cNvPr id="6157" name="Rectangle 11"/>
          <p:cNvSpPr>
            <a:spLocks noChangeArrowheads="1"/>
          </p:cNvSpPr>
          <p:nvPr/>
        </p:nvSpPr>
        <p:spPr bwMode="auto">
          <a:xfrm>
            <a:off x="0" y="6581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098" name="Picture 2" descr="C:\Users\User\Desktop\Картины Алтайских художников\Хан -Алтай  Чорос-Гуркин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545228"/>
            <a:ext cx="7358114" cy="56958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28605"/>
            <a:ext cx="8501122" cy="243143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Программное содержание</a:t>
            </a: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42910" y="829185"/>
            <a:ext cx="771530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sng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u="sng" dirty="0" smtClean="0">
              <a:solidFill>
                <a:srgbClr val="92D05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sng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младших группах детского сада стоят следующие задачи: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эстетические чувства детей, художественное восприятие, вызывать эмоциональный отклик на литературные и музыкальные произведения, красоту окружающего мира, произведения искусства;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дать представление о местности, в которой он живет. Показать ребенку, что местность, в которой он родился и проживает - Родина.  Подвести ребенка к пониманию, что Родина - это его дом, детский сад, горы и реки, которые окружают село (город);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называть свое село (город), свой домашний адрес. Любоваться своим селом (городом), его улицами;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-познакомить с предметами национального быта, сделанными руками человека, с предметами народно-декоративного искусства (русская матрешка или алтайская деревянная кукла -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наадай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передавать элементы декоративного узора: точки, круги, мазки, пятна. Учить изображать предметы быта и одежды. Например, посуду (узор на пиале), одежду (украшение элементом орнамента русского или алтайского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чегедека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узнавать национальную одежду (русский сарафан, алтайское платье), по форме, цвету, узору;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вызвать интерес к обычаю приема гостей. Продолжать учить вежливому обращению к старшим на «Вы»;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элементарные представления о некоторых растениях родного края;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бережное отношение к природе, обращать внимание на ее красоту.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71481"/>
            <a:ext cx="8501122" cy="243143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Программное</a:t>
            </a:r>
            <a:r>
              <a:rPr lang="ru-RU" sz="3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содержание</a:t>
            </a: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42910" y="3209415"/>
            <a:ext cx="77153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71472" y="1724023"/>
            <a:ext cx="7929618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старших группах задачи усложняются: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продолжать формировать интерес к «малой Родине» рассказывать детям о достопримечательностях родного села, республики. На основе расширения знаний об окружающем  воспитывать патриотические и интернациональные чувства;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закреплять представление о том, что в нашей республике мирно живут люди разных национальностей. Формировать доброжелательное и уважительное отношение к людям и сверстникам разных национальностей;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расширять представления о государственных и народных праздниках. Знакомить с народными традициями и обычаями;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продолжать формировать интерес к классическому и народному искусству. Воспитывать интерес к искусству родного села, республики, прививать любовь и бережное отношение к произведениям искусства.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71481"/>
            <a:ext cx="8501122" cy="187743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Тезаурус</a:t>
            </a: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42910" y="3209415"/>
            <a:ext cx="77153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285860"/>
            <a:ext cx="792961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Тажуур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- кожаный сосуд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Теертпек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– круглая лепешка, замешанная на сметане и испеченная в золе. </a:t>
            </a:r>
          </a:p>
          <a:p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Артпак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– высокий настил, сделанный из реек, для сушки и остывания продуктов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b="1" i="1" dirty="0" smtClean="0">
                <a:solidFill>
                  <a:srgbClr val="92D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Кумыс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древнейший целебный напиток, вырабатываемый из молока кобылы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Кижи 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- человек.</a:t>
            </a:r>
          </a:p>
          <a:p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Агас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- горностай.</a:t>
            </a:r>
          </a:p>
          <a:p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Койон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- заяц.</a:t>
            </a:r>
          </a:p>
          <a:p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Чертышке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- медвежонок.</a:t>
            </a:r>
          </a:p>
          <a:p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Тарал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- кедровка.</a:t>
            </a:r>
          </a:p>
          <a:p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Жылан</a:t>
            </a:r>
            <a:r>
              <a:rPr lang="ru-RU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- змея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Калта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- кожаный или вышитый из ткани кисет, который мужчина носил в голенище обуви.</a:t>
            </a:r>
          </a:p>
          <a:p>
            <a:r>
              <a:rPr lang="ru-RU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Ичиги, кисы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- национальная алтайская обувь.</a:t>
            </a:r>
          </a:p>
          <a:p>
            <a:r>
              <a:rPr lang="ru-RU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Сырмак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- войлочный ковер, выполненный в технике мозаики.</a:t>
            </a:r>
          </a:p>
          <a:p>
            <a:endParaRPr lang="ru-RU" dirty="0" smtClean="0"/>
          </a:p>
          <a:p>
            <a:pPr lvl="0"/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71481"/>
            <a:ext cx="8501122" cy="187743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42910" y="3209415"/>
            <a:ext cx="77153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4034" name="Picture 2" descr="C:\Users\User\Desktop\Рисунок (1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928670"/>
            <a:ext cx="2948525" cy="4794260"/>
          </a:xfrm>
          <a:prstGeom prst="rect">
            <a:avLst/>
          </a:prstGeom>
          <a:noFill/>
        </p:spPr>
      </p:pic>
      <p:pic>
        <p:nvPicPr>
          <p:cNvPr id="44035" name="Picture 3" descr="C:\Users\User\Desktop\Рисунок (2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000108"/>
            <a:ext cx="3253229" cy="5141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71481"/>
            <a:ext cx="8501122" cy="187743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42910" y="3209415"/>
            <a:ext cx="77153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5058" name="Picture 2" descr="C:\Users\User\Desktop\Рисунок (2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000108"/>
            <a:ext cx="3353338" cy="5000660"/>
          </a:xfrm>
          <a:prstGeom prst="rect">
            <a:avLst/>
          </a:prstGeom>
          <a:noFill/>
        </p:spPr>
      </p:pic>
      <p:pic>
        <p:nvPicPr>
          <p:cNvPr id="45059" name="Picture 3" descr="C:\Users\User\Documents\Scanned Documents\Рисунок (1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214422"/>
            <a:ext cx="2906788" cy="46434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285992"/>
            <a:ext cx="8358246" cy="25545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Нельзя любить Родину, народ,</a:t>
            </a:r>
          </a:p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зная его языка и культуры</a:t>
            </a: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4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</a:t>
            </a:r>
            <a:r>
              <a:rPr lang="ru-RU" sz="36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А.М.Горький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857232"/>
            <a:ext cx="8572560" cy="520142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проведения педсовета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1.Разминка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«Ваше мнение» 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3.Конкурс капитанов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«Стенка на стенку»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«Каждый за себя, а не все за одного»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«Творческий отдел»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Блиц - турнир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Подведение итогов, проект решения педсовета</a:t>
            </a:r>
            <a:endParaRPr lang="ru-RU" sz="3200" b="1" dirty="0" smtClean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6429375"/>
            <a:ext cx="80010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714375"/>
            <a:ext cx="1841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6813" y="642938"/>
            <a:ext cx="188912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214313"/>
            <a:ext cx="807085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72188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614362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1428750" y="1071563"/>
            <a:ext cx="3571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6155" name="Rectangle 8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6156" name="Rectangle 10"/>
          <p:cNvSpPr>
            <a:spLocks noChangeArrowheads="1"/>
          </p:cNvSpPr>
          <p:nvPr/>
        </p:nvSpPr>
        <p:spPr bwMode="auto">
          <a:xfrm>
            <a:off x="0" y="5572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  </a:t>
            </a:r>
            <a:endParaRPr lang="ru-RU"/>
          </a:p>
        </p:txBody>
      </p:sp>
      <p:sp>
        <p:nvSpPr>
          <p:cNvPr id="6157" name="Rectangle 11"/>
          <p:cNvSpPr>
            <a:spLocks noChangeArrowheads="1"/>
          </p:cNvSpPr>
          <p:nvPr/>
        </p:nvSpPr>
        <p:spPr bwMode="auto">
          <a:xfrm>
            <a:off x="0" y="6581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428604"/>
            <a:ext cx="7929618" cy="120032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Алтайский национальный костюм</a:t>
            </a:r>
          </a:p>
          <a:p>
            <a:pPr algn="ctr">
              <a:defRPr/>
            </a:pP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Чегедек </a:t>
            </a:r>
            <a:endParaRPr lang="ru-RU" sz="3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9" name="Содержимое 2"/>
          <p:cNvSpPr>
            <a:spLocks noGrp="1"/>
          </p:cNvSpPr>
          <p:nvPr>
            <p:ph idx="1"/>
          </p:nvPr>
        </p:nvSpPr>
        <p:spPr>
          <a:xfrm>
            <a:off x="500063" y="1714488"/>
            <a:ext cx="7929562" cy="464345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18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ru-RU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1800" i="1" u="sng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 descr="C:\Users\ПК\Documents\Фото Турочак\АЛТАЙ + Фото\Лица республики Алтай\image00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1785926"/>
            <a:ext cx="7292068" cy="45452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6429375"/>
            <a:ext cx="80010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714375"/>
            <a:ext cx="1841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6813" y="642938"/>
            <a:ext cx="188912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214313"/>
            <a:ext cx="807085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72188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614362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1428750" y="1071563"/>
            <a:ext cx="3571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6155" name="Rectangle 8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6156" name="Rectangle 10"/>
          <p:cNvSpPr>
            <a:spLocks noChangeArrowheads="1"/>
          </p:cNvSpPr>
          <p:nvPr/>
        </p:nvSpPr>
        <p:spPr bwMode="auto">
          <a:xfrm>
            <a:off x="0" y="5572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  </a:t>
            </a:r>
            <a:endParaRPr lang="ru-RU"/>
          </a:p>
        </p:txBody>
      </p:sp>
      <p:sp>
        <p:nvSpPr>
          <p:cNvPr id="6157" name="Rectangle 11"/>
          <p:cNvSpPr>
            <a:spLocks noChangeArrowheads="1"/>
          </p:cNvSpPr>
          <p:nvPr/>
        </p:nvSpPr>
        <p:spPr bwMode="auto">
          <a:xfrm>
            <a:off x="0" y="6581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428604"/>
            <a:ext cx="7929618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 </a:t>
            </a:r>
            <a:endParaRPr lang="ru-RU" sz="32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159" name="Содержимое 2"/>
          <p:cNvSpPr>
            <a:spLocks noGrp="1"/>
          </p:cNvSpPr>
          <p:nvPr>
            <p:ph idx="1"/>
          </p:nvPr>
        </p:nvSpPr>
        <p:spPr>
          <a:xfrm>
            <a:off x="500063" y="1142984"/>
            <a:ext cx="7929562" cy="521495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18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ru-RU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1800" i="1" u="sng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</p:txBody>
      </p:sp>
      <p:pic>
        <p:nvPicPr>
          <p:cNvPr id="2050" name="Picture 2" descr="C:\Users\ПК\Documents\Фото Турочак\АЛТАЙ + Фото\Лица республики Алтай\image05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571480"/>
            <a:ext cx="7786742" cy="57963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6429375"/>
            <a:ext cx="80010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714375"/>
            <a:ext cx="1841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6813" y="642938"/>
            <a:ext cx="188912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214313"/>
            <a:ext cx="807085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14287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72188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2" descr="C:\Documents and Settings\math\Рабочий стол\курсовая\rtfgy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6143625"/>
            <a:ext cx="57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142976" y="357166"/>
            <a:ext cx="7000924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Мотивы алтайских орнаментов</a:t>
            </a:r>
            <a:endParaRPr lang="ru-RU" sz="3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7" name="Rectangle 7"/>
          <p:cNvSpPr>
            <a:spLocks noChangeArrowheads="1"/>
          </p:cNvSpPr>
          <p:nvPr/>
        </p:nvSpPr>
        <p:spPr bwMode="auto">
          <a:xfrm>
            <a:off x="1428750" y="1071563"/>
            <a:ext cx="3571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228" name="Rectangle 8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9229" name="Rectangle 10"/>
          <p:cNvSpPr>
            <a:spLocks noChangeArrowheads="1"/>
          </p:cNvSpPr>
          <p:nvPr/>
        </p:nvSpPr>
        <p:spPr bwMode="auto">
          <a:xfrm>
            <a:off x="0" y="5572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  </a:t>
            </a:r>
            <a:endParaRPr lang="ru-RU"/>
          </a:p>
        </p:txBody>
      </p:sp>
      <p:sp>
        <p:nvSpPr>
          <p:cNvPr id="9230" name="Rectangle 11"/>
          <p:cNvSpPr>
            <a:spLocks noChangeArrowheads="1"/>
          </p:cNvSpPr>
          <p:nvPr/>
        </p:nvSpPr>
        <p:spPr bwMode="auto">
          <a:xfrm>
            <a:off x="0" y="6581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9231" name="Рисунок 6" descr="3"/>
          <p:cNvPicPr>
            <a:picLocks noChangeAspect="1" noChangeArrowheads="1"/>
          </p:cNvPicPr>
          <p:nvPr/>
        </p:nvPicPr>
        <p:blipFill>
          <a:blip r:embed="rId7" cstate="print"/>
          <a:srcRect t="4980" r="6125" b="9100"/>
          <a:stretch>
            <a:fillRect/>
          </a:stretch>
        </p:blipFill>
        <p:spPr bwMode="auto">
          <a:xfrm>
            <a:off x="357188" y="1643063"/>
            <a:ext cx="12144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Рисунок 7" descr="4"/>
          <p:cNvPicPr>
            <a:picLocks noChangeAspect="1" noChangeArrowheads="1"/>
          </p:cNvPicPr>
          <p:nvPr/>
        </p:nvPicPr>
        <p:blipFill>
          <a:blip r:embed="rId8" cstate="print"/>
          <a:srcRect l="3053" t="4535" r="9422" b="32381"/>
          <a:stretch>
            <a:fillRect/>
          </a:stretch>
        </p:blipFill>
        <p:spPr bwMode="auto">
          <a:xfrm>
            <a:off x="3571875" y="1785938"/>
            <a:ext cx="1143000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                          </a:t>
            </a:r>
            <a:endParaRPr lang="ru-RU"/>
          </a:p>
        </p:txBody>
      </p:sp>
      <p:sp>
        <p:nvSpPr>
          <p:cNvPr id="9234" name="Rectangle 6"/>
          <p:cNvSpPr>
            <a:spLocks noChangeArrowheads="1"/>
          </p:cNvSpPr>
          <p:nvPr/>
        </p:nvSpPr>
        <p:spPr bwMode="auto">
          <a:xfrm>
            <a:off x="0" y="1466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                               </a:t>
            </a:r>
            <a:endParaRPr lang="ru-RU"/>
          </a:p>
        </p:txBody>
      </p:sp>
      <p:sp>
        <p:nvSpPr>
          <p:cNvPr id="9235" name="Прямоугольник 25"/>
          <p:cNvSpPr>
            <a:spLocks noChangeArrowheads="1"/>
          </p:cNvSpPr>
          <p:nvPr/>
        </p:nvSpPr>
        <p:spPr bwMode="auto">
          <a:xfrm>
            <a:off x="357188" y="2714625"/>
            <a:ext cx="41433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92D050"/>
                </a:solidFill>
              </a:rPr>
              <a:t>Рога диких и домашних животных. </a:t>
            </a:r>
            <a:endParaRPr lang="en-US" sz="1600" b="1" dirty="0">
              <a:solidFill>
                <a:srgbClr val="92D050"/>
              </a:solidFill>
            </a:endParaRPr>
          </a:p>
          <a:p>
            <a:pPr algn="ctr"/>
            <a:r>
              <a:rPr lang="ru-RU" sz="1600" b="1" dirty="0">
                <a:solidFill>
                  <a:srgbClr val="92D050"/>
                </a:solidFill>
              </a:rPr>
              <a:t>(Олень, марал, архар, горный козёл</a:t>
            </a:r>
            <a:r>
              <a:rPr lang="ru-RU" b="1" dirty="0">
                <a:solidFill>
                  <a:srgbClr val="92D050"/>
                </a:solidFill>
              </a:rPr>
              <a:t>) </a:t>
            </a:r>
          </a:p>
        </p:txBody>
      </p:sp>
      <p:pic>
        <p:nvPicPr>
          <p:cNvPr id="9236" name="Picture 7" descr="C:\Documents and Settings\math\Рабочий стол\курсовая\rtfgy\05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71625" y="1714500"/>
            <a:ext cx="1928813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7" name="Рисунок 9" descr="C:\Documents and Settings\math\Рабочий стол\мама\6.bmp"/>
          <p:cNvPicPr>
            <a:picLocks noChangeAspect="1" noChangeArrowheads="1"/>
          </p:cNvPicPr>
          <p:nvPr/>
        </p:nvPicPr>
        <p:blipFill>
          <a:blip r:embed="rId10" cstate="print"/>
          <a:srcRect r="9840" b="24272"/>
          <a:stretch>
            <a:fillRect/>
          </a:stretch>
        </p:blipFill>
        <p:spPr bwMode="auto">
          <a:xfrm>
            <a:off x="5357813" y="1714500"/>
            <a:ext cx="1285875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8" name="Рисунок 8" descr="C:\Documents and Settings\math\Рабочий стол\мама\5.bmp"/>
          <p:cNvPicPr>
            <a:picLocks noChangeAspect="1" noChangeArrowheads="1"/>
          </p:cNvPicPr>
          <p:nvPr/>
        </p:nvPicPr>
        <p:blipFill>
          <a:blip r:embed="rId11" cstate="print"/>
          <a:srcRect l="3867" t="3174" r="30991" b="26534"/>
          <a:stretch>
            <a:fillRect/>
          </a:stretch>
        </p:blipFill>
        <p:spPr bwMode="auto">
          <a:xfrm>
            <a:off x="7286625" y="1643063"/>
            <a:ext cx="10715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9" name="Прямоугольник 33"/>
          <p:cNvSpPr>
            <a:spLocks noChangeArrowheads="1"/>
          </p:cNvSpPr>
          <p:nvPr/>
        </p:nvSpPr>
        <p:spPr bwMode="auto">
          <a:xfrm>
            <a:off x="2500313" y="1071563"/>
            <a:ext cx="3857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Животные мотивы</a:t>
            </a:r>
          </a:p>
        </p:txBody>
      </p:sp>
      <p:sp>
        <p:nvSpPr>
          <p:cNvPr id="9240" name="Прямоугольник 25"/>
          <p:cNvSpPr>
            <a:spLocks noChangeArrowheads="1"/>
          </p:cNvSpPr>
          <p:nvPr/>
        </p:nvSpPr>
        <p:spPr bwMode="auto">
          <a:xfrm>
            <a:off x="4857750" y="2857500"/>
            <a:ext cx="2071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92D050"/>
                </a:solidFill>
              </a:rPr>
              <a:t>Шкуры животных </a:t>
            </a:r>
          </a:p>
        </p:txBody>
      </p:sp>
      <p:sp>
        <p:nvSpPr>
          <p:cNvPr id="9241" name="Прямоугольник 25"/>
          <p:cNvSpPr>
            <a:spLocks noChangeArrowheads="1"/>
          </p:cNvSpPr>
          <p:nvPr/>
        </p:nvSpPr>
        <p:spPr bwMode="auto">
          <a:xfrm>
            <a:off x="7000875" y="2857500"/>
            <a:ext cx="1785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92D050"/>
                </a:solidFill>
              </a:rPr>
              <a:t>Летящая птица</a:t>
            </a:r>
          </a:p>
        </p:txBody>
      </p:sp>
      <p:sp>
        <p:nvSpPr>
          <p:cNvPr id="9242" name="Прямоугольник 29"/>
          <p:cNvSpPr>
            <a:spLocks noChangeArrowheads="1"/>
          </p:cNvSpPr>
          <p:nvPr/>
        </p:nvSpPr>
        <p:spPr bwMode="auto">
          <a:xfrm>
            <a:off x="571500" y="3571875"/>
            <a:ext cx="3000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Растительные мотивы</a:t>
            </a:r>
          </a:p>
        </p:txBody>
      </p:sp>
      <p:sp>
        <p:nvSpPr>
          <p:cNvPr id="9243" name="Прямоугольник 34"/>
          <p:cNvSpPr>
            <a:spLocks noChangeArrowheads="1"/>
          </p:cNvSpPr>
          <p:nvPr/>
        </p:nvSpPr>
        <p:spPr bwMode="auto">
          <a:xfrm>
            <a:off x="4572000" y="3571875"/>
            <a:ext cx="3571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Географические  мотивы</a:t>
            </a:r>
          </a:p>
        </p:txBody>
      </p:sp>
      <p:pic>
        <p:nvPicPr>
          <p:cNvPr id="9244" name="Picture 2" descr="C:\Documents and Settings\math\Рабочий стол\курсовая\rtfgy\1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714875"/>
            <a:ext cx="14525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5" name="Picture 8" descr="C:\Documents and Settings\math\Рабочий стол\курсовая\rtfgy\23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3125" y="4857750"/>
            <a:ext cx="14287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6" name="Picture 2"/>
          <p:cNvPicPr>
            <a:picLocks noChangeAspect="1" noChangeArrowheads="1"/>
          </p:cNvPicPr>
          <p:nvPr/>
        </p:nvPicPr>
        <p:blipFill>
          <a:blip r:embed="rId14" cstate="print"/>
          <a:srcRect b="20985"/>
          <a:stretch>
            <a:fillRect/>
          </a:stretch>
        </p:blipFill>
        <p:spPr bwMode="auto">
          <a:xfrm>
            <a:off x="4214813" y="4143375"/>
            <a:ext cx="1928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7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86250" y="4929188"/>
            <a:ext cx="1643063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8" name="Прямоугольник 18"/>
          <p:cNvSpPr>
            <a:spLocks noChangeArrowheads="1"/>
          </p:cNvSpPr>
          <p:nvPr/>
        </p:nvSpPr>
        <p:spPr bwMode="auto">
          <a:xfrm>
            <a:off x="3929058" y="5786438"/>
            <a:ext cx="22860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92D050"/>
                </a:solidFill>
              </a:rPr>
              <a:t>Священные горы Алтая</a:t>
            </a:r>
          </a:p>
        </p:txBody>
      </p:sp>
      <p:pic>
        <p:nvPicPr>
          <p:cNvPr id="9249" name="Рисунок 1" descr="C:\Documents and Settings\math\Рабочий стол\мама\1.bmp"/>
          <p:cNvPicPr>
            <a:picLocks noChangeAspect="1" noChangeArrowheads="1"/>
          </p:cNvPicPr>
          <p:nvPr/>
        </p:nvPicPr>
        <p:blipFill>
          <a:blip r:embed="rId16" cstate="print"/>
          <a:srcRect r="19234" b="65125"/>
          <a:stretch>
            <a:fillRect/>
          </a:stretch>
        </p:blipFill>
        <p:spPr bwMode="auto">
          <a:xfrm>
            <a:off x="6572250" y="4286250"/>
            <a:ext cx="1785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50" name="Рисунок 2" descr="C:\Documents and Settings\math\Рабочий стол\мама\2.bmp"/>
          <p:cNvPicPr>
            <a:picLocks noChangeAspect="1" noChangeArrowheads="1"/>
          </p:cNvPicPr>
          <p:nvPr/>
        </p:nvPicPr>
        <p:blipFill>
          <a:blip r:embed="rId17" cstate="print"/>
          <a:srcRect l="1715" r="5917" b="62279"/>
          <a:stretch>
            <a:fillRect/>
          </a:stretch>
        </p:blipFill>
        <p:spPr bwMode="auto">
          <a:xfrm>
            <a:off x="6500813" y="5143500"/>
            <a:ext cx="18573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51" name="Прямоугольник 17"/>
          <p:cNvSpPr>
            <a:spLocks noChangeArrowheads="1"/>
          </p:cNvSpPr>
          <p:nvPr/>
        </p:nvSpPr>
        <p:spPr bwMode="auto">
          <a:xfrm>
            <a:off x="6500826" y="5786438"/>
            <a:ext cx="1928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92D050"/>
                </a:solidFill>
              </a:rPr>
              <a:t>Бурные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>
                <a:solidFill>
                  <a:srgbClr val="92D050"/>
                </a:solidFill>
              </a:rPr>
              <a:t>реки Алтая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71480"/>
            <a:ext cx="8358246" cy="526297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 smtClean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Малые фольклорные формы</a:t>
            </a:r>
          </a:p>
          <a:p>
            <a:pPr algn="ctr">
              <a:defRPr/>
            </a:pPr>
            <a:endParaRPr lang="ru-RU" sz="36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Сказки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Пословицы, поговорки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Песенки</a:t>
            </a:r>
            <a:endParaRPr lang="ru-RU" sz="3200" b="1" dirty="0" smtClean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err="1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Потешки</a:t>
            </a:r>
            <a:endParaRPr lang="ru-RU" sz="3200" b="1" dirty="0" smtClean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err="1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Пестушки</a:t>
            </a:r>
            <a:endParaRPr lang="ru-RU" sz="3200" b="1" dirty="0" smtClean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Легенды </a:t>
            </a: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Мифы </a:t>
            </a:r>
            <a:endParaRPr lang="ru-RU" sz="3200" b="1" dirty="0" smtClean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71480"/>
            <a:ext cx="8358246" cy="144655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44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400" b="1" dirty="0" smtClean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Рисунок (1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9143">
            <a:off x="620761" y="885809"/>
            <a:ext cx="7265139" cy="51713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th\Рабочий стол\курсовая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376877"/>
            <a:ext cx="671517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b="1" dirty="0">
                <a:ln w="11430"/>
                <a:solidFill>
                  <a:srgbClr val="E1180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</a:br>
            <a:endParaRPr lang="ru-RU" sz="2400" b="1" dirty="0">
              <a:ln w="11430"/>
              <a:solidFill>
                <a:srgbClr val="E1180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Picture 2" descr="C:\Users\User\Desktop\Рисунок (1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2494">
            <a:off x="976329" y="968741"/>
            <a:ext cx="7299856" cy="49372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652</Words>
  <Application>Microsoft Office PowerPoint</Application>
  <PresentationFormat>Экран (4:3)</PresentationFormat>
  <Paragraphs>141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исследовательской работе</dc:title>
  <dc:subject>Симметрия в орнаменте алтайского нац костюма</dc:subject>
  <dc:creator>Борина П., Первутинская Л.С.</dc:creator>
  <cp:lastModifiedBy>User</cp:lastModifiedBy>
  <cp:revision>27</cp:revision>
  <dcterms:modified xsi:type="dcterms:W3CDTF">2014-09-08T06:57:26Z</dcterms:modified>
</cp:coreProperties>
</file>