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1" r:id="rId5"/>
    <p:sldId id="262" r:id="rId6"/>
    <p:sldId id="268" r:id="rId7"/>
    <p:sldId id="286" r:id="rId8"/>
    <p:sldId id="287" r:id="rId9"/>
    <p:sldId id="266" r:id="rId10"/>
    <p:sldId id="267" r:id="rId11"/>
    <p:sldId id="269" r:id="rId12"/>
    <p:sldId id="273" r:id="rId13"/>
    <p:sldId id="275" r:id="rId14"/>
    <p:sldId id="274" r:id="rId15"/>
    <p:sldId id="276" r:id="rId16"/>
    <p:sldId id="277" r:id="rId17"/>
    <p:sldId id="278" r:id="rId18"/>
    <p:sldId id="282" r:id="rId19"/>
    <p:sldId id="290" r:id="rId20"/>
    <p:sldId id="288" r:id="rId21"/>
    <p:sldId id="289" r:id="rId22"/>
    <p:sldId id="270" r:id="rId23"/>
    <p:sldId id="27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FF"/>
    <a:srgbClr val="FFCCFF"/>
    <a:srgbClr val="00FF99"/>
    <a:srgbClr val="FFFFFF"/>
    <a:srgbClr val="9900CC"/>
    <a:srgbClr val="008000"/>
    <a:srgbClr val="FF3300"/>
    <a:srgbClr val="FFFF00"/>
    <a:srgbClr val="D60093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71904-893D-4815-870D-4A436982FE38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0784D-BB55-434B-B354-D8EEC9A97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71904-893D-4815-870D-4A436982FE38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0784D-BB55-434B-B354-D8EEC9A97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71904-893D-4815-870D-4A436982FE38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0784D-BB55-434B-B354-D8EEC9A97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71904-893D-4815-870D-4A436982FE38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0784D-BB55-434B-B354-D8EEC9A97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71904-893D-4815-870D-4A436982FE38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0784D-BB55-434B-B354-D8EEC9A97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71904-893D-4815-870D-4A436982FE38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0784D-BB55-434B-B354-D8EEC9A97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71904-893D-4815-870D-4A436982FE38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0784D-BB55-434B-B354-D8EEC9A97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71904-893D-4815-870D-4A436982FE38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0784D-BB55-434B-B354-D8EEC9A97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71904-893D-4815-870D-4A436982FE38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0784D-BB55-434B-B354-D8EEC9A97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71904-893D-4815-870D-4A436982FE38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0784D-BB55-434B-B354-D8EEC9A97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371904-893D-4815-870D-4A436982FE38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0784D-BB55-434B-B354-D8EEC9A97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371904-893D-4815-870D-4A436982FE38}" type="datetimeFigureOut">
              <a:rPr lang="ru-RU" smtClean="0"/>
              <a:pPr/>
              <a:t>04.01.2020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10784D-BB55-434B-B354-D8EEC9A97D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Klin-5\Desktop\Wolfgang%20Amadeus%20Mozart_-_&#1057;&#1080;&#1084;&#1092;&#1086;&#1085;&#1080;&#1103;%20&#1089;&#1077;&#1088;&#1076;&#1094;&#1072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eg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3.jpeg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Klin-5\Desktop\Wolfgang%20Amadeus%20Mozart_-_&#1057;&#1080;&#1084;&#1092;&#1086;&#1085;&#1080;&#1103;%20&#1089;&#1077;&#1088;&#1076;&#1094;&#1072;.mp3" TargetMode="Externa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clipartkid.com/images/637/powerpoint-templates-clip-art-artdesigntemplates-com-tnrkrM-clipar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643073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УПРАВЛЕНИЕ ОБРАЗОВАНИЯ АДМИНИСТРАЦИИ КЛИНСКОГО МУНИЦИПАЛЬНОГО РАЙОНА МОСКОВСКОЙ ОБЛАСТИ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 №6 «КРИСТАЛЛИК»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141613, Россия. Московская область, г. Клин, ул. </a:t>
            </a:r>
            <a:r>
              <a:rPr lang="ru-RU" sz="2200" dirty="0" err="1" smtClean="0">
                <a:latin typeface="Times New Roman" pitchFamily="18" charset="0"/>
                <a:cs typeface="Times New Roman" pitchFamily="18" charset="0"/>
              </a:rPr>
              <a:t>Клинская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д.42  т.84962499307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371600" y="2571744"/>
            <a:ext cx="6400800" cy="3067056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Проект </a:t>
            </a:r>
          </a:p>
          <a:p>
            <a:r>
              <a:rPr lang="ru-RU" sz="3600" b="1" i="1" dirty="0" smtClean="0">
                <a:solidFill>
                  <a:srgbClr val="FF0000"/>
                </a:solidFill>
              </a:rPr>
              <a:t>«Цветонастроение»</a:t>
            </a:r>
          </a:p>
          <a:p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группы №7 «Пчелка»</a:t>
            </a:r>
          </a:p>
          <a:p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Ищенко И.Ю.</a:t>
            </a:r>
          </a:p>
          <a:p>
            <a:r>
              <a:rPr lang="ru-RU" sz="2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Клин -2017г.</a:t>
            </a:r>
          </a:p>
          <a:p>
            <a:endParaRPr lang="ru-RU" sz="3600" b="1" i="1" dirty="0">
              <a:solidFill>
                <a:srgbClr val="FF0000"/>
              </a:solidFill>
            </a:endParaRPr>
          </a:p>
        </p:txBody>
      </p:sp>
      <p:pic>
        <p:nvPicPr>
          <p:cNvPr id="7" name="Wolfgang Amadeus Mozart_-_Симфония сердц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714348" y="5500702"/>
            <a:ext cx="714380" cy="714380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7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2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owerpointstemplate.com/wp-content/uploads/2016/08/rainbow-wave-design-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22"/>
          </a:xfrm>
        </p:spPr>
        <p:txBody>
          <a:bodyPr/>
          <a:lstStyle/>
          <a:p>
            <a:r>
              <a:rPr lang="ru-RU" dirty="0" smtClean="0"/>
              <a:t>«Разноцветный урожай»</a:t>
            </a:r>
            <a:endParaRPr lang="ru-RU" dirty="0"/>
          </a:p>
        </p:txBody>
      </p:sp>
      <p:pic>
        <p:nvPicPr>
          <p:cNvPr id="3074" name="Picture 2" descr="F:\цветотерапия\фотоцвет\разноцв.урожай\P103006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428736"/>
            <a:ext cx="3929090" cy="2446752"/>
          </a:xfrm>
          <a:prstGeom prst="rect">
            <a:avLst/>
          </a:prstGeom>
          <a:noFill/>
        </p:spPr>
      </p:pic>
      <p:pic>
        <p:nvPicPr>
          <p:cNvPr id="3075" name="Picture 3" descr="F:\цветотерапия\фотоцвет\разноцв.урожай\P103008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1500174"/>
            <a:ext cx="3071834" cy="1643074"/>
          </a:xfrm>
          <a:prstGeom prst="rect">
            <a:avLst/>
          </a:prstGeom>
          <a:noFill/>
        </p:spPr>
      </p:pic>
      <p:pic>
        <p:nvPicPr>
          <p:cNvPr id="3076" name="Picture 4" descr="F:\цветотерапия\фотоцвет\разноцв.урожай\P103008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4143380"/>
            <a:ext cx="4143372" cy="2714620"/>
          </a:xfrm>
          <a:prstGeom prst="rect">
            <a:avLst/>
          </a:prstGeom>
          <a:noFill/>
        </p:spPr>
      </p:pic>
      <p:pic>
        <p:nvPicPr>
          <p:cNvPr id="3078" name="Picture 6" descr="F:\цветотерапия\фотоцвет\разноцв.урожай\P103010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3786190"/>
            <a:ext cx="3500462" cy="307181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4929190" y="3286124"/>
            <a:ext cx="29289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«Разбери  урожай по цвету»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3857628"/>
            <a:ext cx="22666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«Наши мальчики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немного ошиблись»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owerpointstemplate.com/wp-content/uploads/2016/08/rainbow-wave-design-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cap="all" dirty="0" err="1" smtClean="0">
                <a:ln w="57150" cmpd="sng">
                  <a:solidFill>
                    <a:srgbClr val="002060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Цветоблок</a:t>
            </a:r>
            <a:r>
              <a:rPr lang="ru-RU" sz="4800" b="1" cap="all" dirty="0" smtClean="0">
                <a:ln w="57150" cmpd="sng">
                  <a:solidFill>
                    <a:srgbClr val="002060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cap="all" dirty="0" smtClean="0">
                <a:ln w="57150" cmpd="sng">
                  <a:solidFill>
                    <a:srgbClr val="002060"/>
                  </a:solidFill>
                  <a:prstDash val="solid"/>
                </a:ln>
                <a:blipFill>
                  <a:blip r:embed="rId3"/>
                  <a:tile tx="0" ty="0" sx="100000" sy="100000" flip="none" algn="tl"/>
                </a:blip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n w="57150" cmpd="sng">
                <a:solidFill>
                  <a:srgbClr val="002060"/>
                </a:solidFill>
                <a:prstDash val="solid"/>
              </a:ln>
              <a:blipFill>
                <a:blip r:embed="rId3"/>
                <a:tile tx="0" ty="0" sx="100000" sy="100000" flip="none" algn="tl"/>
              </a:blip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цветотерапия\фотоцвет\цветоблок\20170120_105624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4214818"/>
            <a:ext cx="4019018" cy="2411411"/>
          </a:xfrm>
          <a:prstGeom prst="rect">
            <a:avLst/>
          </a:prstGeom>
          <a:noFill/>
        </p:spPr>
      </p:pic>
      <p:pic>
        <p:nvPicPr>
          <p:cNvPr id="2052" name="Picture 4" descr="F:\цветотерапия\фотоцвет\цветоблок\20170120_10545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1643050"/>
            <a:ext cx="3929090" cy="2786082"/>
          </a:xfrm>
          <a:prstGeom prst="rect">
            <a:avLst/>
          </a:prstGeom>
          <a:noFill/>
        </p:spPr>
      </p:pic>
      <p:pic>
        <p:nvPicPr>
          <p:cNvPr id="2053" name="Picture 5" descr="F:\цветотерапия\фотоцвет\цветоблок\20170120_10533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285860"/>
            <a:ext cx="4572032" cy="292895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20" y="4643446"/>
            <a:ext cx="317388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«Сюжетно – ролевая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игра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«Мои друзья»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5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0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owerpointstemplate.com/wp-content/uploads/2016/08/rainbow-wave-design-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Lucida Sans Unicode" pitchFamily="34" charset="0"/>
                <a:cs typeface="Lucida Sans Unicode" pitchFamily="34" charset="0"/>
              </a:rPr>
              <a:t>Путешествие</a:t>
            </a:r>
            <a:r>
              <a:rPr lang="ru-RU" dirty="0" smtClean="0"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ru-RU" b="1" i="1" dirty="0" smtClean="0">
                <a:solidFill>
                  <a:srgbClr val="0033CC"/>
                </a:solidFill>
                <a:latin typeface="Lucida Sans Unicode" pitchFamily="34" charset="0"/>
                <a:cs typeface="Lucida Sans Unicode" pitchFamily="34" charset="0"/>
              </a:rPr>
              <a:t>в страну </a:t>
            </a:r>
            <a:r>
              <a:rPr lang="ru-RU" b="1" i="1" dirty="0" smtClean="0">
                <a:solidFill>
                  <a:srgbClr val="D60093"/>
                </a:solidFill>
                <a:latin typeface="Lucida Sans Unicode" pitchFamily="34" charset="0"/>
                <a:cs typeface="Lucida Sans Unicode" pitchFamily="34" charset="0"/>
              </a:rPr>
              <a:t>цвета</a:t>
            </a:r>
            <a:endParaRPr lang="ru-RU" b="1" i="1" dirty="0">
              <a:solidFill>
                <a:srgbClr val="D60093"/>
              </a:solidFill>
              <a:latin typeface="Lucida Sans Unicode" pitchFamily="34" charset="0"/>
              <a:cs typeface="Lucida Sans Unicode" pitchFamily="34" charset="0"/>
            </a:endParaRP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14422"/>
            <a:ext cx="3286147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4003358"/>
            <a:ext cx="3286148" cy="2854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>
            <a:off x="5286348" y="1142984"/>
            <a:ext cx="3857652" cy="292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357158" y="3571876"/>
            <a:ext cx="29663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«Какого цвета стала вода»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286512" y="4214818"/>
            <a:ext cx="28574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«Превращение воды»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" y="6143645"/>
            <a:ext cx="29289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«Вот такая радуга»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800" decel="1000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owerpointstemplate.com/wp-content/uploads/2016/08/rainbow-wave-design-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92D050"/>
          </a:solidFill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latin typeface="Lucida Sans Unicode" pitchFamily="34" charset="0"/>
                <a:cs typeface="Lucida Sans Unicode" pitchFamily="34" charset="0"/>
              </a:rPr>
              <a:t>Путешествие</a:t>
            </a:r>
            <a:r>
              <a:rPr lang="ru-RU" dirty="0" smtClean="0">
                <a:latin typeface="Lucida Sans Unicode" pitchFamily="34" charset="0"/>
                <a:cs typeface="Lucida Sans Unicode" pitchFamily="34" charset="0"/>
              </a:rPr>
              <a:t> </a:t>
            </a:r>
            <a:r>
              <a:rPr lang="ru-RU" b="1" i="1" dirty="0" smtClean="0">
                <a:solidFill>
                  <a:srgbClr val="0033CC"/>
                </a:solidFill>
                <a:latin typeface="Lucida Sans Unicode" pitchFamily="34" charset="0"/>
                <a:cs typeface="Lucida Sans Unicode" pitchFamily="34" charset="0"/>
              </a:rPr>
              <a:t>в страну </a:t>
            </a:r>
            <a:r>
              <a:rPr lang="ru-RU" b="1" i="1" dirty="0" smtClean="0">
                <a:solidFill>
                  <a:srgbClr val="D60093"/>
                </a:solidFill>
                <a:latin typeface="Lucida Sans Unicode" pitchFamily="34" charset="0"/>
                <a:cs typeface="Lucida Sans Unicode" pitchFamily="34" charset="0"/>
              </a:rPr>
              <a:t>цвета</a:t>
            </a:r>
            <a:endParaRPr lang="ru-RU" dirty="0"/>
          </a:p>
        </p:txBody>
      </p:sp>
      <p:pic>
        <p:nvPicPr>
          <p:cNvPr id="10242" name="Picture 2" descr="G:\кристаллик\рис.по мокр\20170118_100748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1500174"/>
            <a:ext cx="3690963" cy="2214578"/>
          </a:xfrm>
          <a:prstGeom prst="rect">
            <a:avLst/>
          </a:prstGeom>
          <a:noFill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45"/>
          <a:stretch>
            <a:fillRect/>
          </a:stretch>
        </p:blipFill>
        <p:spPr bwMode="auto">
          <a:xfrm rot="5400000">
            <a:off x="476701" y="3452333"/>
            <a:ext cx="3143272" cy="2953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286512" y="2428868"/>
            <a:ext cx="2286016" cy="2926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3348074" y="3982998"/>
            <a:ext cx="32956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«Художники Волшебники»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owerpointstemplate.com/wp-content/uploads/2016/08/rainbow-wave-design-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Цветная неделя: 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«Красный день»</a:t>
            </a:r>
            <a:endParaRPr lang="ru-RU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4098" name="Picture 2" descr="F:\цветотерапия\фотоцвет\кр.день\20161017_152936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4077072"/>
            <a:ext cx="3681464" cy="2208878"/>
          </a:xfrm>
          <a:prstGeom prst="rect">
            <a:avLst/>
          </a:prstGeom>
          <a:noFill/>
        </p:spPr>
      </p:pic>
      <p:pic>
        <p:nvPicPr>
          <p:cNvPr id="4099" name="Picture 3" descr="F:\цветотерапия\фотоцвет\кр.день\20161017_152121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79" y="980728"/>
            <a:ext cx="3481855" cy="2591148"/>
          </a:xfrm>
          <a:prstGeom prst="rect">
            <a:avLst/>
          </a:prstGeom>
          <a:noFill/>
        </p:spPr>
      </p:pic>
      <p:pic>
        <p:nvPicPr>
          <p:cNvPr id="4100" name="Picture 4" descr="G:\P101004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052736"/>
            <a:ext cx="3528736" cy="2646552"/>
          </a:xfrm>
          <a:prstGeom prst="rect">
            <a:avLst/>
          </a:prstGeom>
          <a:noFill/>
        </p:spPr>
      </p:pic>
      <p:pic>
        <p:nvPicPr>
          <p:cNvPr id="4101" name="Picture 5" descr="G:\P1010053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861048"/>
            <a:ext cx="3327693" cy="2495770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 rot="10800000" flipV="1">
            <a:off x="214281" y="6055361"/>
            <a:ext cx="43577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Утренняя гимнастика «Все вокруг красные и прекрасные»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86380" y="3643314"/>
            <a:ext cx="35004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«Палитра красного цвета»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900" decel="100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owerpointstemplate.com/wp-content/uploads/2016/08/rainbow-wave-design-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3500000" scaled="1"/>
            <a:tileRect/>
          </a:gradFill>
        </p:spPr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Цветная неделя: </a:t>
            </a:r>
            <a:r>
              <a:rPr lang="ru-RU" sz="4800" b="1" dirty="0" smtClean="0">
                <a:solidFill>
                  <a:srgbClr val="FFFF00"/>
                </a:solidFill>
                <a:latin typeface="Monotype Corsiva" pitchFamily="66" charset="0"/>
              </a:rPr>
              <a:t>«Желтый день»</a:t>
            </a:r>
            <a:endParaRPr lang="ru-RU" sz="4800" dirty="0">
              <a:solidFill>
                <a:srgbClr val="FFFF00"/>
              </a:solidFill>
            </a:endParaRPr>
          </a:p>
        </p:txBody>
      </p:sp>
      <p:pic>
        <p:nvPicPr>
          <p:cNvPr id="4" name="Picture 2" descr="F:\цветотерапия\фотоцвет\желт.день\20161018_11343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357298"/>
            <a:ext cx="3700220" cy="2768601"/>
          </a:xfrm>
          <a:prstGeom prst="rect">
            <a:avLst/>
          </a:prstGeom>
          <a:noFill/>
        </p:spPr>
      </p:pic>
      <p:pic>
        <p:nvPicPr>
          <p:cNvPr id="5123" name="Picture 3" descr="F:\цветотерапия\фотоцвет\желт.день\20161018_11375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4071942"/>
            <a:ext cx="4119592" cy="2471755"/>
          </a:xfrm>
          <a:prstGeom prst="rect">
            <a:avLst/>
          </a:prstGeom>
          <a:noFill/>
        </p:spPr>
      </p:pic>
      <p:pic>
        <p:nvPicPr>
          <p:cNvPr id="5124" name="Picture 4" descr="F:\цветотерапия\фотоцвет\желт.день\20161018_11420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124" y="1285860"/>
            <a:ext cx="4524408" cy="271464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034" y="4286256"/>
            <a:ext cx="26917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Игра «Добрые слова»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4282" y="5715016"/>
            <a:ext cx="457203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Мастер класс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«Превращение желтых шариков»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owerpointstemplate.com/wp-content/uploads/2016/08/rainbow-wave-design-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Цветная неделя: </a:t>
            </a:r>
            <a:r>
              <a:rPr lang="ru-RU" b="1" dirty="0" smtClean="0">
                <a:solidFill>
                  <a:srgbClr val="008000"/>
                </a:solidFill>
                <a:latin typeface="Monotype Corsiva" pitchFamily="66" charset="0"/>
              </a:rPr>
              <a:t>«Зеленый день»</a:t>
            </a:r>
            <a:endParaRPr lang="ru-RU" dirty="0">
              <a:solidFill>
                <a:srgbClr val="008000"/>
              </a:solidFill>
            </a:endParaRPr>
          </a:p>
        </p:txBody>
      </p:sp>
      <p:pic>
        <p:nvPicPr>
          <p:cNvPr id="6146" name="Picture 2" descr="F:\цветотерапия\фотоцвет\зеленый д\P1010065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214422"/>
            <a:ext cx="2802995" cy="2262982"/>
          </a:xfrm>
          <a:prstGeom prst="rect">
            <a:avLst/>
          </a:prstGeom>
          <a:noFill/>
        </p:spPr>
      </p:pic>
      <p:pic>
        <p:nvPicPr>
          <p:cNvPr id="6147" name="Picture 3" descr="F:\цветотерапия\фотоцвет\зеленый д\P101007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4942" y="4071918"/>
            <a:ext cx="3714776" cy="2786082"/>
          </a:xfrm>
          <a:prstGeom prst="rect">
            <a:avLst/>
          </a:prstGeom>
          <a:noFill/>
        </p:spPr>
      </p:pic>
      <p:pic>
        <p:nvPicPr>
          <p:cNvPr id="6148" name="Picture 4" descr="F:\цветотерапия\фотоцвет\зеленый д\P1010078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4104292"/>
            <a:ext cx="3671611" cy="2753708"/>
          </a:xfrm>
          <a:prstGeom prst="rect">
            <a:avLst/>
          </a:prstGeom>
          <a:noFill/>
        </p:spPr>
      </p:pic>
      <p:pic>
        <p:nvPicPr>
          <p:cNvPr id="6149" name="Picture 5" descr="F:\цветотерапия\фотоцвет\зеленый д\P1010085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1142984"/>
            <a:ext cx="3143272" cy="2807287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214282" y="3429000"/>
            <a:ext cx="464347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Экологическое развлечение «В гости к Хозяйке Леса»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owerpointstemplate.com/wp-content/uploads/2016/08/rainbow-wave-design-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Цветная неделя: </a:t>
            </a:r>
            <a:r>
              <a:rPr lang="ru-RU" b="1" dirty="0" smtClean="0">
                <a:solidFill>
                  <a:srgbClr val="9900CC"/>
                </a:solidFill>
                <a:latin typeface="Monotype Corsiva" pitchFamily="66" charset="0"/>
              </a:rPr>
              <a:t>«Фиолетовый день»</a:t>
            </a:r>
            <a:endParaRPr lang="ru-RU" dirty="0">
              <a:solidFill>
                <a:srgbClr val="9900CC"/>
              </a:solidFill>
            </a:endParaRPr>
          </a:p>
        </p:txBody>
      </p:sp>
      <p:pic>
        <p:nvPicPr>
          <p:cNvPr id="7170" name="Picture 2" descr="F:\цветотерапия\фотоцвет\фиолетовый\P101009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357298"/>
            <a:ext cx="3486158" cy="2614618"/>
          </a:xfrm>
          <a:prstGeom prst="rect">
            <a:avLst/>
          </a:prstGeom>
          <a:noFill/>
        </p:spPr>
      </p:pic>
      <p:pic>
        <p:nvPicPr>
          <p:cNvPr id="7171" name="Picture 3" descr="F:\цветотерапия\фотоцвет\фиолетовый\P101009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3321843"/>
            <a:ext cx="3743049" cy="2807287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28596" y="4786322"/>
            <a:ext cx="4572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Утренняя гимнастика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4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4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owerpointstemplate.com/wp-content/uploads/2016/08/rainbow-wave-design-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Цветная неделя: 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«Ра</a:t>
            </a:r>
            <a:r>
              <a:rPr lang="ru-RU" b="1" dirty="0" smtClean="0">
                <a:solidFill>
                  <a:srgbClr val="FF3300"/>
                </a:solidFill>
                <a:latin typeface="Monotype Corsiva" pitchFamily="66" charset="0"/>
              </a:rPr>
              <a:t>ду</a:t>
            </a:r>
            <a:r>
              <a:rPr lang="ru-RU" b="1" dirty="0" smtClean="0">
                <a:solidFill>
                  <a:srgbClr val="FFC000"/>
                </a:solidFill>
                <a:latin typeface="Monotype Corsiva" pitchFamily="66" charset="0"/>
              </a:rPr>
              <a:t>ж</a:t>
            </a:r>
            <a:r>
              <a:rPr lang="ru-RU" b="1" dirty="0" smtClean="0">
                <a:solidFill>
                  <a:srgbClr val="00B050"/>
                </a:solidFill>
                <a:latin typeface="Monotype Corsiva" pitchFamily="66" charset="0"/>
              </a:rPr>
              <a:t>ны</a:t>
            </a:r>
            <a:r>
              <a:rPr lang="ru-RU" b="1" dirty="0" smtClean="0">
                <a:solidFill>
                  <a:srgbClr val="00B0F0"/>
                </a:solidFill>
                <a:latin typeface="Monotype Corsiva" pitchFamily="66" charset="0"/>
              </a:rPr>
              <a:t>й</a:t>
            </a:r>
            <a:r>
              <a:rPr lang="ru-RU" b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b="1" dirty="0" smtClean="0">
                <a:solidFill>
                  <a:srgbClr val="0070C0"/>
                </a:solidFill>
                <a:latin typeface="Monotype Corsiva" pitchFamily="66" charset="0"/>
              </a:rPr>
              <a:t>де</a:t>
            </a:r>
            <a:r>
              <a:rPr lang="ru-RU" b="1" dirty="0" smtClean="0">
                <a:solidFill>
                  <a:srgbClr val="7030A0"/>
                </a:solidFill>
                <a:latin typeface="Monotype Corsiva" pitchFamily="66" charset="0"/>
              </a:rPr>
              <a:t>нь»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8194" name="Picture 2" descr="F:\цветотерапия\фотоцвет\радужный\P1010099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1357298"/>
            <a:ext cx="3962411" cy="2786082"/>
          </a:xfrm>
          <a:prstGeom prst="rect">
            <a:avLst/>
          </a:prstGeom>
          <a:noFill/>
        </p:spPr>
      </p:pic>
      <p:pic>
        <p:nvPicPr>
          <p:cNvPr id="8195" name="Picture 3" descr="F:\цветотерапия\фотоцвет\радужный\P101010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1500174"/>
            <a:ext cx="3929090" cy="2946818"/>
          </a:xfrm>
          <a:prstGeom prst="rect">
            <a:avLst/>
          </a:prstGeom>
          <a:noFill/>
        </p:spPr>
      </p:pic>
      <p:pic>
        <p:nvPicPr>
          <p:cNvPr id="8196" name="Picture 4" descr="F:\цветотерапия\фотоцвет\радужный\P101011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0" y="4211449"/>
            <a:ext cx="4528867" cy="264655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28596" y="4357694"/>
            <a:ext cx="256621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«Король и королева 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радужного цвета»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57158" y="6286520"/>
            <a:ext cx="37265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Рисование ладошками радуги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5" dur="2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owerpointstemplate.com/wp-content/uploads/2016/08/rainbow-wave-design-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Работа с родителями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Ознакомление с проектом «Цветонастроение»</a:t>
            </a:r>
          </a:p>
          <a:p>
            <a:r>
              <a:rPr lang="ru-RU" dirty="0" smtClean="0"/>
              <a:t>Консультации «Жизнь в цвете», «Цвет и вода», «Цвет хорошего настроения»</a:t>
            </a:r>
          </a:p>
          <a:p>
            <a:r>
              <a:rPr lang="ru-RU" dirty="0" smtClean="0"/>
              <a:t>Привлечение родителей к созданию игр по проекту</a:t>
            </a:r>
          </a:p>
          <a:p>
            <a:r>
              <a:rPr lang="ru-RU" dirty="0" smtClean="0"/>
              <a:t>Просмотр театрализованного представления</a:t>
            </a:r>
          </a:p>
          <a:p>
            <a:r>
              <a:rPr lang="ru-RU" dirty="0" smtClean="0"/>
              <a:t>Знакомство с итогами проекта посредством слайд-шоу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owerpointstemplate.com/wp-content/uploads/2016/08/rainbow-wave-design-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928825"/>
          </a:xfrm>
        </p:spPr>
        <p:txBody>
          <a:bodyPr>
            <a:normAutofit fontScale="90000"/>
          </a:bodyPr>
          <a:lstStyle/>
          <a:p>
            <a:pPr algn="r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«Покажи мне свои любимые цвета и скажу кто ты» – примерно так говорил Макс </a:t>
            </a:r>
            <a:r>
              <a:rPr lang="ru-RU" sz="2700" b="1" dirty="0" err="1" smtClean="0">
                <a:latin typeface="Times New Roman" pitchFamily="18" charset="0"/>
                <a:cs typeface="Times New Roman" pitchFamily="18" charset="0"/>
              </a:rPr>
              <a:t>Люшер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разрабатывая цветовой личностный тест.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28596" y="2428868"/>
            <a:ext cx="8215370" cy="3714776"/>
          </a:xfrm>
        </p:spPr>
        <p:txBody>
          <a:bodyPr>
            <a:normAutofit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Рисунок 6" descr="D:\кристаллик\цветотерапия\К проекту И.Ю\P1010026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2214554"/>
            <a:ext cx="1089660" cy="17440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8" name="Рисунок 7" descr="D:\кристаллик\цветотерапия\К проекту И.Ю\P1010078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7224" y="3786190"/>
            <a:ext cx="1428760" cy="1785950"/>
          </a:xfrm>
          <a:prstGeom prst="ellipse">
            <a:avLst/>
          </a:prstGeom>
          <a:ln w="63500" cap="rnd">
            <a:solidFill>
              <a:srgbClr val="FF00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9" name="Рисунок 8" descr="D:\кристаллик\цветотерапия\фотоцвет\разноцв.урожай\P1030104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1508"/>
          <a:stretch>
            <a:fillRect/>
          </a:stretch>
        </p:blipFill>
        <p:spPr bwMode="auto">
          <a:xfrm>
            <a:off x="2214546" y="2214554"/>
            <a:ext cx="1122046" cy="1825627"/>
          </a:xfrm>
          <a:prstGeom prst="ellipse">
            <a:avLst/>
          </a:prstGeom>
          <a:ln w="63500" cap="rnd">
            <a:solidFill>
              <a:schemeClr val="accent6">
                <a:lumMod val="50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Рисунок 9" descr="D:\кристаллик\цветотерапия\фотоцвет\разноцв.урожай\P1030102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3929066"/>
            <a:ext cx="1269684" cy="1928826"/>
          </a:xfrm>
          <a:prstGeom prst="ellipse">
            <a:avLst/>
          </a:prstGeom>
          <a:ln w="76200" cap="rnd">
            <a:solidFill>
              <a:srgbClr val="00B0F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1" name="Рисунок 10" descr="D:\кристаллик\цветотерапия\К проекту И.Ю\P1010028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2428868"/>
            <a:ext cx="1211582" cy="178595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2" name="Рисунок 11" descr="D:\кристаллик\цветотерапия\фотоцвет\желт.день\20161018_114213.jpg"/>
          <p:cNvPicPr/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9190" y="3929066"/>
            <a:ext cx="1360524" cy="1785950"/>
          </a:xfrm>
          <a:prstGeom prst="ellipse">
            <a:avLst/>
          </a:prstGeom>
          <a:ln w="63500" cap="rnd">
            <a:solidFill>
              <a:srgbClr val="FFFF0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3" name="Рисунок 12" descr="D:\кристаллик\цветотерапия\К проекту И.Ю\P1010034.JPG"/>
          <p:cNvPicPr/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2571744"/>
            <a:ext cx="1285884" cy="185738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4" name="Рисунок 13" descr="C:\Users\User\AppData\Local\Microsoft\Windows\Temporary Internet Files\Content.Word\20170220_172253.jpg"/>
          <p:cNvPicPr/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15206" y="3786190"/>
            <a:ext cx="1409700" cy="1895475"/>
          </a:xfrm>
          <a:prstGeom prst="ellipse">
            <a:avLst/>
          </a:prstGeom>
          <a:ln w="63500" cap="rnd">
            <a:solidFill>
              <a:srgbClr val="FF0000"/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1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2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3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4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6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8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9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0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1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2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3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4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6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7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8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9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0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2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4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owerpointstemplate.com/wp-content/uploads/2016/08/rainbow-wave-design-pp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>
            <a:normAutofit fontScale="90000"/>
          </a:bodyPr>
          <a:lstStyle/>
          <a:p>
            <a:pPr>
              <a:buClr>
                <a:srgbClr val="FF0000"/>
              </a:buClr>
              <a:buFont typeface="Wingdings" pitchFamily="2" charset="2"/>
              <a:buChar char="Ø"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3 этап - заключительный</a:t>
            </a: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sz="3600" b="1" i="1" dirty="0" smtClean="0">
                <a:latin typeface="Lucida Console" panose="020B0609040504020204" pitchFamily="49" charset="0"/>
              </a:rPr>
              <a:t>Театральное представление </a:t>
            </a:r>
            <a:r>
              <a:rPr lang="ru-RU" sz="3600" b="1" i="1" dirty="0" smtClean="0">
                <a:solidFill>
                  <a:srgbClr val="7030A0"/>
                </a:solidFill>
                <a:latin typeface="Lucida Console" panose="020B0609040504020204" pitchFamily="49" charset="0"/>
              </a:rPr>
              <a:t>«Сказка о красках»</a:t>
            </a:r>
            <a:endParaRPr lang="ru-RU" sz="3600" b="1" dirty="0">
              <a:solidFill>
                <a:srgbClr val="7030A0"/>
              </a:solidFill>
              <a:latin typeface="Lucida Console" panose="020B0609040504020204" pitchFamily="49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1600200"/>
            <a:ext cx="6758006" cy="4525963"/>
          </a:xfrm>
        </p:spPr>
        <p:txBody>
          <a:bodyPr/>
          <a:lstStyle/>
          <a:p>
            <a:pPr>
              <a:buClr>
                <a:srgbClr val="FF0000"/>
              </a:buClr>
              <a:buNone/>
            </a:pPr>
            <a:endParaRPr lang="ru-RU" i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1026" name="Picture 2" descr="G:\ол.викт\ищенко\20170222_111004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84168" y="2924944"/>
            <a:ext cx="2633464" cy="3383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G:\ол.викт\ищенко\20170222_105736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51520" y="1488024"/>
            <a:ext cx="2521311" cy="3103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G:\ол.викт\ищенко\20170222_105936.jpg"/>
          <p:cNvPicPr>
            <a:picLocks noChangeAspect="1" noChangeArrowheads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733581" y="2134355"/>
            <a:ext cx="3532606" cy="2612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987824" y="1488024"/>
            <a:ext cx="225664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«Почему ты такая</a:t>
            </a:r>
          </a:p>
          <a:p>
            <a:r>
              <a:rPr lang="ru-RU" b="1" dirty="0" smtClean="0"/>
              <a:t> грустная, девочка?»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987824" y="5373216"/>
            <a:ext cx="30963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«Как красиво! Отправлю рисунок по электронной почте своей подружке.»</a:t>
            </a:r>
            <a:endParaRPr lang="ru-RU" b="1" dirty="0"/>
          </a:p>
        </p:txBody>
      </p:sp>
      <p:pic>
        <p:nvPicPr>
          <p:cNvPr id="10" name="Wolfgang Amadeus Mozart_-_Симфония сердц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  <p:pic>
        <p:nvPicPr>
          <p:cNvPr id="11" name="Wolfgang Amadeus Mozart_-_Симфония сердц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/>
          <a:stretch>
            <a:fillRect/>
          </a:stretch>
        </p:blipFill>
        <p:spPr>
          <a:xfrm>
            <a:off x="4449763" y="3306763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6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00"/>
                            </p:stCondLst>
                            <p:childTnLst>
                              <p:par>
                                <p:cTn id="63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4" dur="218913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19913"/>
                            </p:stCondLst>
                            <p:childTnLst>
                              <p:par>
                                <p:cTn id="6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7" dur="218913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6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audio>
              <p:cMediaNode>
                <p:cTn id="6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2" grpId="0"/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owerpointstemplate.com/wp-content/uploads/2016/08/rainbow-wave-design-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Результаты проекта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dirty="0" smtClean="0"/>
              <a:t>На протяжении проекта у всех участников сохранялось радостное, праздничное настроение</a:t>
            </a:r>
          </a:p>
          <a:p>
            <a:pPr lvl="0"/>
            <a:r>
              <a:rPr lang="ru-RU" dirty="0" smtClean="0"/>
              <a:t>Уменьшилось число конфликтных ситуаций</a:t>
            </a:r>
          </a:p>
          <a:p>
            <a:pPr lvl="0"/>
            <a:r>
              <a:rPr lang="ru-RU" dirty="0" smtClean="0"/>
              <a:t>Проект дал большой толчок для развития детского творчества и воображения</a:t>
            </a:r>
          </a:p>
          <a:p>
            <a:r>
              <a:rPr lang="ru-RU" dirty="0" smtClean="0"/>
              <a:t>Дети свободно различают цвета и оттенки </a:t>
            </a:r>
          </a:p>
          <a:p>
            <a:pPr lvl="0"/>
            <a:r>
              <a:rPr lang="ru-RU" dirty="0" smtClean="0"/>
              <a:t>Повысился уровень связной речи</a:t>
            </a:r>
          </a:p>
          <a:p>
            <a:pPr lvl="0"/>
            <a:r>
              <a:rPr lang="ru-RU" dirty="0" smtClean="0"/>
              <a:t>Получение детьми удовольствия от выполненной работе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owerpointstemplate.com/wp-content/uploads/2016/08/rainbow-wave-design-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Дальнейшее развитие темы: «Цветонастроение»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Создание игр</a:t>
            </a:r>
          </a:p>
          <a:p>
            <a:r>
              <a:rPr lang="ru-RU" dirty="0" smtClean="0"/>
              <a:t>Совершенствование умения пользоваться навыками по </a:t>
            </a:r>
            <a:r>
              <a:rPr lang="ru-RU" dirty="0" err="1" smtClean="0"/>
              <a:t>цветосмешиванию</a:t>
            </a:r>
            <a:r>
              <a:rPr lang="ru-RU" dirty="0" smtClean="0"/>
              <a:t> красок и использованию этих знаний в детском творчестве</a:t>
            </a:r>
          </a:p>
          <a:p>
            <a:r>
              <a:rPr lang="ru-RU" dirty="0" smtClean="0"/>
              <a:t>Развитие экспериментальных навыков и умений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owerpointstemplate.com/wp-content/uploads/2016/08/rainbow-wave-design-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258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Возьми краски, </a:t>
            </a:r>
            <a:r>
              <a:rPr lang="ru-RU" b="1" dirty="0" smtClean="0">
                <a:solidFill>
                  <a:srgbClr val="FFC000"/>
                </a:solidFill>
                <a:latin typeface="Comic Sans MS" pitchFamily="66" charset="0"/>
              </a:rPr>
              <a:t>ц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в</a:t>
            </a:r>
            <a:r>
              <a:rPr lang="ru-RU" b="1" dirty="0" smtClean="0">
                <a:solidFill>
                  <a:srgbClr val="00B0F0"/>
                </a:solidFill>
                <a:latin typeface="Comic Sans MS" pitchFamily="66" charset="0"/>
              </a:rPr>
              <a:t>е</a:t>
            </a:r>
            <a:r>
              <a:rPr lang="ru-RU" b="1" dirty="0" smtClean="0">
                <a:solidFill>
                  <a:srgbClr val="00B050"/>
                </a:solidFill>
                <a:latin typeface="Comic Sans MS" pitchFamily="66" charset="0"/>
              </a:rPr>
              <a:t>т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н</a:t>
            </a:r>
            <a:r>
              <a:rPr lang="ru-RU" b="1" dirty="0" smtClean="0">
                <a:solidFill>
                  <a:srgbClr val="7030A0"/>
                </a:solidFill>
                <a:latin typeface="Comic Sans MS" pitchFamily="66" charset="0"/>
              </a:rPr>
              <a:t>ы</a:t>
            </a:r>
            <a:r>
              <a:rPr lang="ru-RU" b="1" dirty="0" smtClean="0">
                <a:solidFill>
                  <a:srgbClr val="92D050"/>
                </a:solidFill>
                <a:latin typeface="Comic Sans MS" pitchFamily="66" charset="0"/>
              </a:rPr>
              <a:t>е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карандаши или маркеры и… нарисуй свою </a:t>
            </a:r>
            <a:r>
              <a:rPr lang="ru-RU" b="1" dirty="0" smtClean="0">
                <a:solidFill>
                  <a:srgbClr val="7030A0"/>
                </a:solidFill>
                <a:latin typeface="Comic Sans MS" pitchFamily="66" charset="0"/>
              </a:rPr>
              <a:t>р</a:t>
            </a:r>
            <a:r>
              <a:rPr lang="ru-RU" b="1" dirty="0" smtClean="0">
                <a:solidFill>
                  <a:srgbClr val="FFFF00"/>
                </a:solidFill>
                <a:latin typeface="Comic Sans MS" pitchFamily="66" charset="0"/>
              </a:rPr>
              <a:t>а</a:t>
            </a:r>
            <a:r>
              <a:rPr lang="ru-RU" b="1" dirty="0" smtClean="0">
                <a:solidFill>
                  <a:srgbClr val="00B050"/>
                </a:solidFill>
                <a:latin typeface="Comic Sans MS" pitchFamily="66" charset="0"/>
              </a:rPr>
              <a:t>д</a:t>
            </a:r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о</a:t>
            </a:r>
            <a:r>
              <a:rPr lang="ru-RU" b="1" dirty="0" smtClean="0">
                <a:solidFill>
                  <a:srgbClr val="92D050"/>
                </a:solidFill>
                <a:latin typeface="Comic Sans MS" pitchFamily="66" charset="0"/>
              </a:rPr>
              <a:t>с</a:t>
            </a:r>
            <a:r>
              <a:rPr lang="ru-RU" b="1" dirty="0" smtClean="0">
                <a:solidFill>
                  <a:srgbClr val="00B0F0"/>
                </a:solidFill>
                <a:latin typeface="Comic Sans MS" pitchFamily="66" charset="0"/>
              </a:rPr>
              <a:t>т</a:t>
            </a: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71810"/>
            <a:ext cx="8229600" cy="305435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7200" b="1" dirty="0" smtClean="0">
                <a:solidFill>
                  <a:srgbClr val="FF0000"/>
                </a:solidFill>
                <a:latin typeface="Comic Sans MS" pitchFamily="66" charset="0"/>
              </a:rPr>
              <a:t>Спасибо за внимание!!!</a:t>
            </a:r>
            <a:endParaRPr lang="ru-RU" sz="7200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://www.powerpointstemplate.com/wp-content/uploads/2016/08/rainbow-wave-design-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785786" y="214290"/>
            <a:ext cx="7286676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проекта: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Создать условия для эмоционального, радостного, праздничного настроя детей и их творческих способностей , сплочение детского коллектива.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428596" y="1714488"/>
            <a:ext cx="8001056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 проекта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20" y="2643182"/>
            <a:ext cx="2714644" cy="1857388"/>
          </a:xfrm>
          <a:prstGeom prst="roundRect">
            <a:avLst/>
          </a:prstGeom>
          <a:solidFill>
            <a:srgbClr val="CC99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Создать среду для эмоционального комфорта детей с помощью цвета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428860" y="4786322"/>
            <a:ext cx="2643206" cy="1500198"/>
          </a:xfrm>
          <a:prstGeom prst="roundRect">
            <a:avLst/>
          </a:prstGeom>
          <a:solidFill>
            <a:srgbClr val="00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Совершенствовать коммуникативные навыки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071934" y="2786058"/>
            <a:ext cx="2428892" cy="1500198"/>
          </a:xfrm>
          <a:prstGeom prst="roundRect">
            <a:avLst/>
          </a:prstGeom>
          <a:solidFill>
            <a:srgbClr val="FFC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Уменьшить  число конфликтных ситуаций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000760" y="4429132"/>
            <a:ext cx="2786082" cy="1428760"/>
          </a:xfrm>
          <a:prstGeom prst="round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фантазию и творческое воображение</a:t>
            </a:r>
            <a:endParaRPr lang="ru-RU" b="1" dirty="0"/>
          </a:p>
        </p:txBody>
      </p:sp>
      <p:sp>
        <p:nvSpPr>
          <p:cNvPr id="11" name="Нашивка 10"/>
          <p:cNvSpPr/>
          <p:nvPr/>
        </p:nvSpPr>
        <p:spPr>
          <a:xfrm rot="7661568">
            <a:off x="2000232" y="2214554"/>
            <a:ext cx="500066" cy="21431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Нашивка 11"/>
          <p:cNvSpPr/>
          <p:nvPr/>
        </p:nvSpPr>
        <p:spPr>
          <a:xfrm rot="5654907">
            <a:off x="2646845" y="3144847"/>
            <a:ext cx="1942143" cy="199290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Нашивка 12"/>
          <p:cNvSpPr/>
          <p:nvPr/>
        </p:nvSpPr>
        <p:spPr>
          <a:xfrm rot="3729385">
            <a:off x="4549475" y="2441890"/>
            <a:ext cx="642942" cy="216096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Нашивка 13"/>
          <p:cNvSpPr/>
          <p:nvPr/>
        </p:nvSpPr>
        <p:spPr>
          <a:xfrm rot="2845733">
            <a:off x="5729904" y="2806635"/>
            <a:ext cx="2142771" cy="2269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2000"/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800" decel="100000" fill="hold"/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92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owerpointstemplate.com/wp-content/uploads/2016/08/rainbow-wave-design-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Участники проекта</a:t>
            </a:r>
            <a:endParaRPr lang="ru-RU" dirty="0"/>
          </a:p>
        </p:txBody>
      </p:sp>
      <p:sp>
        <p:nvSpPr>
          <p:cNvPr id="5" name="5-конечная звезда 4"/>
          <p:cNvSpPr/>
          <p:nvPr/>
        </p:nvSpPr>
        <p:spPr>
          <a:xfrm>
            <a:off x="2928926" y="1357298"/>
            <a:ext cx="2928958" cy="2143140"/>
          </a:xfrm>
          <a:prstGeom prst="star5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>
                  <a:solidFill>
                    <a:srgbClr val="FFFF00"/>
                  </a:solidFill>
                </a:ln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</a:t>
            </a:r>
            <a:endParaRPr lang="ru-RU" sz="3200" b="1" dirty="0">
              <a:ln>
                <a:solidFill>
                  <a:srgbClr val="FFFF00"/>
                </a:solidFill>
              </a:ln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286380" y="3571876"/>
            <a:ext cx="3400420" cy="2554287"/>
          </a:xfrm>
          <a:prstGeom prst="star5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>
            <a:norm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Родители</a:t>
            </a:r>
            <a:endParaRPr lang="ru-RU" sz="2000" dirty="0"/>
          </a:p>
        </p:txBody>
      </p:sp>
      <p:sp>
        <p:nvSpPr>
          <p:cNvPr id="8" name="5-конечная звезда 7"/>
          <p:cNvSpPr/>
          <p:nvPr/>
        </p:nvSpPr>
        <p:spPr>
          <a:xfrm>
            <a:off x="428596" y="3429000"/>
            <a:ext cx="3286148" cy="2714644"/>
          </a:xfrm>
          <a:prstGeom prst="star5">
            <a:avLst/>
          </a:prstGeom>
          <a:ln w="38100">
            <a:solidFill>
              <a:srgbClr val="FFFF00"/>
            </a:solidFill>
          </a:ln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Педагоги 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 rot="2406775">
            <a:off x="5643570" y="3214686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 rot="7705243">
            <a:off x="2469911" y="340144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4041546" y="4901639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2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7" grpId="0" build="p" animBg="1"/>
      <p:bldP spid="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owerpointstemplate.com/wp-content/uploads/2016/08/rainbow-wave-design-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Вид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Практико-ориентированный (прикладной). Проект ориентирован на личностное развитие воспитанников.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Реализован в течение двух месяцев.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owerpointstemplate.com/wp-content/uploads/2016/08/rainbow-wave-design-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28794" y="1600200"/>
            <a:ext cx="6758006" cy="4525963"/>
          </a:xfrm>
        </p:spPr>
        <p:txBody>
          <a:bodyPr/>
          <a:lstStyle/>
          <a:p>
            <a:pPr algn="ctr">
              <a:buClr>
                <a:srgbClr val="FF0000"/>
              </a:buClr>
              <a:buFont typeface="Wingdings" pitchFamily="2" charset="2"/>
              <a:buChar char="Ø"/>
            </a:pPr>
            <a:r>
              <a:rPr lang="ru-RU" i="1" dirty="0" smtClean="0"/>
              <a:t>1 этап – подготовительный</a:t>
            </a:r>
          </a:p>
          <a:p>
            <a:pPr>
              <a:buClr>
                <a:srgbClr val="FF0000"/>
              </a:buClr>
              <a:buNone/>
            </a:pPr>
            <a:r>
              <a:rPr lang="ru-RU" i="1" dirty="0" smtClean="0"/>
              <a:t/>
            </a:r>
            <a:br>
              <a:rPr lang="ru-RU" i="1" dirty="0" smtClean="0"/>
            </a:br>
            <a:endParaRPr lang="ru-RU" i="1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18434" name="Picture 2" descr="Цветовой игротренинг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214554"/>
            <a:ext cx="2095500" cy="3238501"/>
          </a:xfrm>
          <a:prstGeom prst="rect">
            <a:avLst/>
          </a:prstGeom>
          <a:noFill/>
        </p:spPr>
      </p:pic>
      <p:pic>
        <p:nvPicPr>
          <p:cNvPr id="18436" name="Picture 4" descr="Марина Янчук - Игротренинги с использованием сенсорных модулей. Старшая и подготовительная группы обложка книги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2500306"/>
            <a:ext cx="2095500" cy="3238501"/>
          </a:xfrm>
          <a:prstGeom prst="rect">
            <a:avLst/>
          </a:prstGeom>
          <a:noFill/>
        </p:spPr>
      </p:pic>
      <p:pic>
        <p:nvPicPr>
          <p:cNvPr id="18438" name="Picture 6" descr="Т. Славина - Мир цветов. Познавательные комплексные занятия. Развивающие задания и игры. ФГОС (+CD) обложка книги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500826" y="3429000"/>
            <a:ext cx="2095500" cy="32385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45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4555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660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60" tmFilter="0, 0; 0.125,0.2665; 0.25,0.4; 0.375,0.465; 0.5,0.5;  0.625,0.535; 0.75,0.6; 0.875,0.7335; 1,1">
                                          <p:stCondLst>
                                            <p:cond delay="166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830" tmFilter="0, 0; 0.125,0.2665; 0.25,0.4; 0.375,0.465; 0.5,0.5;  0.625,0.535; 0.75,0.6; 0.875,0.7335; 1,1">
                                          <p:stCondLst>
                                            <p:cond delay="331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410" tmFilter="0, 0; 0.125,0.2665; 0.25,0.4; 0.375,0.465; 0.5,0.5;  0.625,0.535; 0.75,0.6; 0.875,0.7335; 1,1">
                                          <p:stCondLst>
                                            <p:cond delay="414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65">
                                          <p:stCondLst>
                                            <p:cond delay="162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415" decel="50000">
                                          <p:stCondLst>
                                            <p:cond delay="169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65">
                                          <p:stCondLst>
                                            <p:cond delay="328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415" decel="50000">
                                          <p:stCondLst>
                                            <p:cond delay="334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65">
                                          <p:stCondLst>
                                            <p:cond delay="410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415" decel="50000">
                                          <p:stCondLst>
                                            <p:cond delay="41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65">
                                          <p:stCondLst>
                                            <p:cond delay="452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415" decel="50000">
                                          <p:stCondLst>
                                            <p:cond delay="4585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57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2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67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owerpointstemplate.com/wp-content/uploads/2016/08/rainbow-wave-design-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052736"/>
            <a:ext cx="8424936" cy="78296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 чего начинался проект «Цветонастроение»</a:t>
            </a:r>
            <a:endParaRPr lang="ru-RU" sz="3200" dirty="0"/>
          </a:p>
        </p:txBody>
      </p:sp>
      <p:pic>
        <p:nvPicPr>
          <p:cNvPr id="9219" name="Picture 3" descr="F:\фото\цвет фото\20170111_17043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772816"/>
            <a:ext cx="5405443" cy="3243266"/>
          </a:xfrm>
          <a:prstGeom prst="rect">
            <a:avLst/>
          </a:prstGeom>
          <a:noFill/>
        </p:spPr>
      </p:pic>
      <p:pic>
        <p:nvPicPr>
          <p:cNvPr id="9220" name="Picture 4" descr="F:\фото\цвет фото\20170111_170901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4005064"/>
            <a:ext cx="4271702" cy="2563021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5589240"/>
            <a:ext cx="392909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«Какого цвета настроение»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57200" y="274638"/>
            <a:ext cx="8229600" cy="77809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buClr>
                <a:srgbClr val="FF0000"/>
              </a:buClr>
              <a:buFont typeface="Wingdings" pitchFamily="2" charset="2"/>
              <a:buChar char="Ø"/>
            </a:pP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2 этап – основной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owerpointstemplate.com/wp-content/uploads/2016/08/rainbow-wave-design-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Круг настроения</a:t>
            </a:r>
            <a:endParaRPr lang="ru-RU" dirty="0"/>
          </a:p>
        </p:txBody>
      </p:sp>
      <p:pic>
        <p:nvPicPr>
          <p:cNvPr id="5" name="Picture 2" descr="F:\фото\цвет фото\20170111_171434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0364" y="1600200"/>
            <a:ext cx="7543272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6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2" dur="1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3" dur="1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4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5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owerpointstemplate.com/wp-content/uploads/2016/08/rainbow-wave-design-pp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Цветная карусель</a:t>
            </a:r>
            <a:endParaRPr lang="ru-RU" dirty="0"/>
          </a:p>
        </p:txBody>
      </p:sp>
      <p:pic>
        <p:nvPicPr>
          <p:cNvPr id="1026" name="Picture 2" descr="F:\цветотерапия\фотоцвет\цветоблок\20170120_104453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1285860"/>
            <a:ext cx="2715578" cy="4525963"/>
          </a:xfrm>
          <a:prstGeom prst="rect">
            <a:avLst/>
          </a:prstGeom>
          <a:noFill/>
        </p:spPr>
      </p:pic>
      <p:pic>
        <p:nvPicPr>
          <p:cNvPr id="1027" name="Picture 3" descr="F:\цветотерапия\фотоцвет\цветоблок\20170120_10511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888" y="1268760"/>
            <a:ext cx="3563539" cy="3155218"/>
          </a:xfrm>
          <a:prstGeom prst="rect">
            <a:avLst/>
          </a:prstGeom>
          <a:noFill/>
        </p:spPr>
      </p:pic>
      <p:pic>
        <p:nvPicPr>
          <p:cNvPr id="1028" name="Picture 4" descr="F:\цветотерапия\фотоцвет\цветоблок\20170120_10464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112" y="2996952"/>
            <a:ext cx="3347610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985</TotalTime>
  <Words>408</Words>
  <Application>Microsoft Office PowerPoint</Application>
  <PresentationFormat>Экран (4:3)</PresentationFormat>
  <Paragraphs>83</Paragraphs>
  <Slides>23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   УПРАВЛЕНИЕ ОБРАЗОВАНИЯ АДМИНИСТРАЦИИ КЛИНСКОГО МУНИЦИПАЛЬНОГО РАЙОНА МОСКОВСКОЙ ОБЛАСТИ МУНИЦИПАЛЬНОЕ ДОШКОЛЬНОЕ ОБРАЗОВАТЕЛЬНОЕ УЧРЕЖДЕНИЕ №6 «КРИСТАЛЛИК» 141613, Россия. Московская область, г. Клин, ул. Клинская, д.42  т.84962499307 </vt:lpstr>
      <vt:lpstr>  Актуальность  «Покажи мне свои любимые цвета и скажу кто ты» – примерно так говорил Макс Люшер разрабатывая цветовой личностный тест.  </vt:lpstr>
      <vt:lpstr>Презентация PowerPoint</vt:lpstr>
      <vt:lpstr>Участники проекта</vt:lpstr>
      <vt:lpstr>Вид проекта</vt:lpstr>
      <vt:lpstr>Этапы проекта:</vt:lpstr>
      <vt:lpstr>С чего начинался проект «Цветонастроение»</vt:lpstr>
      <vt:lpstr>Круг настроения</vt:lpstr>
      <vt:lpstr>Цветная карусель</vt:lpstr>
      <vt:lpstr>«Разноцветный урожай»</vt:lpstr>
      <vt:lpstr>Цветоблок </vt:lpstr>
      <vt:lpstr>Путешествие в страну цвета</vt:lpstr>
      <vt:lpstr>Путешествие в страну цвета</vt:lpstr>
      <vt:lpstr>Цветная неделя: «Красный день»</vt:lpstr>
      <vt:lpstr>Цветная неделя: «Желтый день»</vt:lpstr>
      <vt:lpstr>Цветная неделя: «Зеленый день»</vt:lpstr>
      <vt:lpstr>Цветная неделя: «Фиолетовый день»</vt:lpstr>
      <vt:lpstr>Цветная неделя: «Радужный день»</vt:lpstr>
      <vt:lpstr>Работа с родителями</vt:lpstr>
      <vt:lpstr> 3 этап - заключительный Театральное представление «Сказка о красках»</vt:lpstr>
      <vt:lpstr>   Результаты проекта   </vt:lpstr>
      <vt:lpstr>Дальнейшее развитие темы: «Цветонастроение»</vt:lpstr>
      <vt:lpstr>Возьми краски, цветные карандаши или маркеры и… нарисуй свою радость.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Klin-5</dc:creator>
  <cp:lastModifiedBy>Пользователь Windows</cp:lastModifiedBy>
  <cp:revision>93</cp:revision>
  <dcterms:created xsi:type="dcterms:W3CDTF">2017-01-05T19:33:37Z</dcterms:created>
  <dcterms:modified xsi:type="dcterms:W3CDTF">2020-01-04T19:01:01Z</dcterms:modified>
</cp:coreProperties>
</file>