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7" r:id="rId2"/>
    <p:sldId id="271" r:id="rId3"/>
    <p:sldId id="259" r:id="rId4"/>
    <p:sldId id="270" r:id="rId5"/>
    <p:sldId id="260" r:id="rId6"/>
    <p:sldId id="261" r:id="rId7"/>
    <p:sldId id="262" r:id="rId8"/>
    <p:sldId id="263" r:id="rId9"/>
    <p:sldId id="264" r:id="rId10"/>
    <p:sldId id="272" r:id="rId11"/>
    <p:sldId id="273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8" autoAdjust="0"/>
    <p:restoredTop sz="94671" autoAdjust="0"/>
  </p:normalViewPr>
  <p:slideViewPr>
    <p:cSldViewPr>
      <p:cViewPr varScale="1">
        <p:scale>
          <a:sx n="77" d="100"/>
          <a:sy n="77" d="100"/>
        </p:scale>
        <p:origin x="168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140968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работа</a:t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«По правилам орфоэпии»</a:t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русскому языку</a:t>
            </a:r>
            <a:br>
              <a:rPr lang="ru-RU" b="1" dirty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2843808" y="3860800"/>
            <a:ext cx="6300192" cy="1728440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1400" dirty="0"/>
              <a:t>                                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 ученица 10 класса</a:t>
            </a:r>
            <a:r>
              <a:rPr lang="ru-RU" sz="1400" dirty="0"/>
              <a:t> </a:t>
            </a:r>
            <a:r>
              <a:rPr lang="ru-RU" dirty="0"/>
              <a:t>              </a:t>
            </a:r>
            <a:r>
              <a:rPr lang="ru-RU" sz="1400" b="1" i="0" dirty="0"/>
              <a:t>Антонова Анна    Валерьевна                                                     Руководитель:</a:t>
            </a:r>
            <a:r>
              <a:rPr lang="ru-RU" sz="1400" b="1" dirty="0"/>
              <a:t> </a:t>
            </a:r>
            <a:r>
              <a:rPr lang="ru-RU" sz="1400" b="1" i="0" dirty="0"/>
              <a:t>                                                                                    </a:t>
            </a:r>
            <a:r>
              <a:rPr lang="ru-RU" sz="1400" b="1" i="0" dirty="0" err="1"/>
              <a:t>Вакарина</a:t>
            </a:r>
            <a:r>
              <a:rPr lang="ru-RU" sz="1400" b="1" i="0" dirty="0"/>
              <a:t> Римма Николаевна        </a:t>
            </a:r>
          </a:p>
          <a:p>
            <a:pPr marL="0" indent="0" algn="r">
              <a:buNone/>
            </a:pPr>
            <a:endParaRPr lang="ru-RU" sz="1400" b="1" dirty="0"/>
          </a:p>
          <a:p>
            <a:pPr marL="0" indent="0">
              <a:buNone/>
            </a:pPr>
            <a:r>
              <a:rPr lang="ru-RU" sz="1400" b="1" dirty="0"/>
              <a:t>              </a:t>
            </a:r>
            <a:r>
              <a:rPr lang="ru-RU" sz="1400" b="1" dirty="0" err="1"/>
              <a:t>Пангоды</a:t>
            </a:r>
            <a:r>
              <a:rPr lang="ru-RU" sz="1400" b="1" dirty="0"/>
              <a:t>, 2019 год</a:t>
            </a:r>
            <a:endParaRPr lang="ru-RU" sz="1400" b="1" i="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27743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009" y="3175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467600" cy="648072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часть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331640" y="764704"/>
            <a:ext cx="7171843" cy="468052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>
                <a:solidFill>
                  <a:srgbClr val="7030A0"/>
                </a:solidFill>
              </a:rPr>
              <a:t>Примеры заданий «Орфоэпические нормы»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>
                <a:solidFill>
                  <a:srgbClr val="7030A0"/>
                </a:solidFill>
              </a:rPr>
              <a:t>Задание №4 (орфоэпические нормы)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>
                <a:solidFill>
                  <a:srgbClr val="FF0000"/>
                </a:solidFill>
              </a:rPr>
              <a:t>1 вариант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000" b="1" dirty="0"/>
              <a:t>В одном из приведённых ниже слов допущена ошибка в постановке ударения: НЕВЕРНО выделена буква, обозначающая ударный гласный звук. Выпишите это слово.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000" b="1" dirty="0" err="1"/>
              <a:t>плодонОсить</a:t>
            </a:r>
            <a:endParaRPr lang="ru-RU" sz="2000" b="1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000" b="1" dirty="0" err="1"/>
              <a:t>сверлИт</a:t>
            </a:r>
            <a:endParaRPr lang="ru-RU" sz="2000" b="1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000" b="1" dirty="0" err="1"/>
              <a:t>прИнятый</a:t>
            </a:r>
            <a:endParaRPr lang="ru-RU" sz="2000" b="1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000" b="1" dirty="0" err="1"/>
              <a:t>ждалА</a:t>
            </a:r>
            <a:endParaRPr lang="ru-RU" sz="2000" b="1" dirty="0"/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2000" b="1" dirty="0" err="1"/>
              <a:t>углубИть</a:t>
            </a:r>
            <a:endParaRPr lang="ru-RU" sz="2000" b="1" dirty="0"/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Ответ: </a:t>
            </a:r>
          </a:p>
          <a:p>
            <a:pPr>
              <a:lnSpc>
                <a:spcPct val="110000"/>
              </a:lnSpc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плодоносить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13648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406" y="4516"/>
            <a:ext cx="7467600" cy="1143000"/>
          </a:xfrm>
        </p:spPr>
        <p:txBody>
          <a:bodyPr/>
          <a:lstStyle/>
          <a:p>
            <a:pPr algn="ctr"/>
            <a:r>
              <a:rPr lang="ru-RU" b="1" dirty="0"/>
              <a:t>Словарь </a:t>
            </a:r>
            <a:br>
              <a:rPr lang="ru-RU" b="1" dirty="0"/>
            </a:br>
            <a:r>
              <a:rPr lang="ru-RU" b="1" dirty="0"/>
              <a:t>орфоэпических трудностей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71600" y="1005772"/>
            <a:ext cx="7467600" cy="4873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          А                                           В</a:t>
            </a:r>
          </a:p>
          <a:p>
            <a:pPr marL="0" indent="0">
              <a:buNone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агЕнт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вЕрба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алфавИт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вероисповЕдание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аэропОрты</a:t>
            </a:r>
            <a:r>
              <a:rPr lang="ru-RU" b="1" dirty="0"/>
              <a:t>                             </a:t>
            </a:r>
            <a:r>
              <a:rPr lang="ru-RU" b="1" dirty="0" err="1"/>
              <a:t>взялА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      </a:t>
            </a:r>
          </a:p>
          <a:p>
            <a:pPr marL="0" indent="0">
              <a:buNone/>
            </a:pPr>
            <a:r>
              <a:rPr lang="ru-RU" b="1" dirty="0"/>
              <a:t>         </a:t>
            </a:r>
            <a:r>
              <a:rPr lang="ru-RU" b="1" dirty="0">
                <a:solidFill>
                  <a:srgbClr val="FF0000"/>
                </a:solidFill>
              </a:rPr>
              <a:t>Б                                            Г</a:t>
            </a:r>
          </a:p>
          <a:p>
            <a:pPr marL="0" indent="0">
              <a:buNone/>
            </a:pPr>
            <a:r>
              <a:rPr lang="ru-RU" b="1" dirty="0" err="1"/>
              <a:t>БалОванный</a:t>
            </a:r>
            <a:r>
              <a:rPr lang="ru-RU" b="1" dirty="0"/>
              <a:t>                            </a:t>
            </a:r>
            <a:r>
              <a:rPr lang="ru-RU" b="1" dirty="0" err="1"/>
              <a:t>гналА</a:t>
            </a:r>
            <a:endParaRPr lang="ru-RU" b="1" dirty="0"/>
          </a:p>
          <a:p>
            <a:pPr marL="0" indent="0">
              <a:buNone/>
            </a:pPr>
            <a:r>
              <a:rPr lang="ru-RU" b="1" dirty="0" err="1"/>
              <a:t>баловАть</a:t>
            </a:r>
            <a:r>
              <a:rPr lang="ru-RU" b="1" dirty="0"/>
              <a:t>                                  </a:t>
            </a:r>
            <a:r>
              <a:rPr lang="ru-RU" b="1" dirty="0" err="1"/>
              <a:t>гналАсь</a:t>
            </a:r>
            <a:r>
              <a:rPr lang="ru-RU" b="1" dirty="0"/>
              <a:t> </a:t>
            </a:r>
          </a:p>
          <a:p>
            <a:pPr marL="0" indent="0">
              <a:buNone/>
            </a:pPr>
            <a:r>
              <a:rPr lang="ru-RU" b="1" dirty="0" err="1"/>
              <a:t>баловАться</a:t>
            </a:r>
            <a:r>
              <a:rPr lang="ru-RU" b="1" dirty="0"/>
              <a:t>                              </a:t>
            </a:r>
            <a:r>
              <a:rPr lang="ru-RU" b="1" dirty="0" err="1"/>
              <a:t>граждАнство</a:t>
            </a:r>
            <a:endParaRPr lang="ru-RU" b="1" dirty="0"/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3175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1470025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8352928" cy="2088232"/>
          </a:xfrm>
        </p:spPr>
        <p:txBody>
          <a:bodyPr>
            <a:noAutofit/>
          </a:bodyPr>
          <a:lstStyle/>
          <a:p>
            <a:pPr algn="ctr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Орфоэпические нормы – сложное явление, и большинство современных учеников ставят ударение не так, как рекомендуют орфоэпические словари. Но язык постоянно развивается, и возможно, со временем эти нормы изменятся под влиянием живого произношения.</a:t>
            </a:r>
          </a:p>
        </p:txBody>
      </p:sp>
    </p:spTree>
    <p:extLst>
      <p:ext uri="{BB962C8B-B14F-4D97-AF65-F5344CB8AC3E}">
        <p14:creationId xmlns:p14="http://schemas.microsoft.com/office/powerpoint/2010/main" val="3590837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92696"/>
            <a:ext cx="7467600" cy="2376264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орфоэпические ошибки мешают воспринимать содержание речи, отвлекают слушающего, а правильное произношение ускоряет процесс общения.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3175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9905" y="404664"/>
            <a:ext cx="8280920" cy="4248472"/>
          </a:xfrm>
        </p:spPr>
        <p:txBody>
          <a:bodyPr>
            <a:noAutofit/>
          </a:bodyPr>
          <a:lstStyle/>
          <a:p>
            <a:pPr algn="just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работы: исследование современных орфоэпических норм русского языка.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Определить понятие языковой нормы, выявить ее основные признаки.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Выяснить, что является предметом изучения орфоэпии.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Выявить особенности русского ударения.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Рассмотреть особенности современной орфоэпии(постановки ударения).</a:t>
            </a:r>
          </a:p>
          <a:p>
            <a:pPr algn="just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Провести исследование, чтобы выявить, как произносят современные  школьники  некоторые трудные с точки зрения постановки ударения слова.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00846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11219"/>
            <a:ext cx="6172200" cy="1121569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</a:rPr>
              <a:t>Языковая норма </a:t>
            </a:r>
            <a:br>
              <a:rPr lang="ru-RU" sz="2800" dirty="0">
                <a:solidFill>
                  <a:srgbClr val="002060"/>
                </a:solidFill>
              </a:rPr>
            </a:br>
            <a:r>
              <a:rPr lang="ru-RU" sz="2800" dirty="0">
                <a:solidFill>
                  <a:srgbClr val="002060"/>
                </a:solidFill>
              </a:rPr>
              <a:t>и ее основные признаки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1340768"/>
            <a:ext cx="6172200" cy="3816424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Языковые нормы – это общепризнанные и общепринятые в речевой практике на определенном этапе развития языка правила употребления слов и словосочетаний.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Характерные особенности литературной нормы: устойчивость, общеупотребительность, общеобязательность, вариантность, соответствие употреблению, традиции и возможностям языковой системы.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норм: орфоэпические, орфографические, словообразовательные, лексические, грамматические, стилистические. </a:t>
            </a:r>
          </a:p>
        </p:txBody>
      </p:sp>
    </p:spTree>
    <p:extLst>
      <p:ext uri="{BB962C8B-B14F-4D97-AF65-F5344CB8AC3E}">
        <p14:creationId xmlns:p14="http://schemas.microsoft.com/office/powerpoint/2010/main" val="19138539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8181" y="332656"/>
            <a:ext cx="7772400" cy="1470025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Орфоэпические нормы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998755"/>
            <a:ext cx="686717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Орфоэпия (от греч.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orthos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прямой, правильный и </a:t>
            </a:r>
            <a:r>
              <a:rPr lang="ru-RU" sz="2000" b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epos</a:t>
            </a: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речь) – </a:t>
            </a:r>
          </a:p>
          <a:p>
            <a:pPr lvl="0" algn="just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система единых норм произношения в литературном языке; </a:t>
            </a:r>
          </a:p>
          <a:p>
            <a:pPr lvl="0" algn="just"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наука (раздел фонетики), занимающаяся нормами произношения, их обоснованием  и  установлением.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76381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3175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19"/>
            <a:ext cx="7772400" cy="1470025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русского ударения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415951"/>
            <a:ext cx="7200800" cy="4032448"/>
          </a:xfrm>
        </p:spPr>
        <p:txBody>
          <a:bodyPr>
            <a:normAutofit/>
          </a:bodyPr>
          <a:lstStyle/>
          <a:p>
            <a:pPr algn="just"/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Разноместность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это способность ударения падать на любой слог русского слов: на первый -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икОнопись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второй -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экспЕрт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третий -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жалюзИ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четвертый -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апартамЕнты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Подвижность - это свойство ударения перемещаться с одного слога на другой при изменении (склонении или спряжении) одного и того же слова: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вОду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хожУ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хОдишь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9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Слова-омонимы и разные грамматические формы одного и того же слова: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зАмок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замОк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засЫпать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19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засыпАть</a:t>
            </a:r>
            <a:r>
              <a:rPr lang="ru-RU" sz="19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10199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4352"/>
            <a:ext cx="8229600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/>
              <a:t>	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русского ударения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569862268"/>
              </p:ext>
            </p:extLst>
          </p:nvPr>
        </p:nvGraphicFramePr>
        <p:xfrm>
          <a:off x="1475656" y="1556792"/>
          <a:ext cx="5976664" cy="409971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9077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127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42846">
                <a:tc>
                  <a:txBody>
                    <a:bodyPr/>
                    <a:lstStyle/>
                    <a:p>
                      <a:pPr indent="4502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Особенность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Пояснения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Примеры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707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1. </a:t>
                      </a:r>
                      <a:r>
                        <a:rPr lang="ru-RU" sz="11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Разноместность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Может падать на любую часть слова (сравните: фр. – последний слог; англ. – обычно первый слог; польский – чаще всего предпоследний слог)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зать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резать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Вырез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ть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Вырезн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569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2. Подвижность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Может перемещаться при изменении слова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Вод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– вод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ы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– в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ды 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853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3. Вариантность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Наличие слов с разными вариантами ударения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Тв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г, одновр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нно, п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тл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к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мбал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85617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4.Стилистическая функция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Вариант ударения в некоторых словах зависит от речевой ситуации и определяется отношением к литературной / разговорной  норме, общему / специальному употреблению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Фен</a:t>
                      </a:r>
                      <a:r>
                        <a:rPr lang="ru-RU" sz="11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мен (лит.) – феном</a:t>
                      </a:r>
                      <a:r>
                        <a:rPr lang="ru-RU" sz="11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е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 (разг.); прик</a:t>
                      </a:r>
                      <a:r>
                        <a:rPr lang="ru-RU" sz="11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 (общ.) – пр</a:t>
                      </a:r>
                      <a:r>
                        <a:rPr lang="ru-RU" sz="11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кус (медиц.); ш</a:t>
                      </a:r>
                      <a:r>
                        <a:rPr lang="ru-RU" sz="11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ё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лковый (общ.) – шелк</a:t>
                      </a:r>
                      <a:r>
                        <a:rPr lang="ru-RU" sz="1100" b="1" i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вый (народно-поэтич.)</a:t>
                      </a:r>
                      <a:endParaRPr lang="ru-RU" sz="110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11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5. Семантическая (смыслоразличительная)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функция. Явление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омографии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Омографы –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слова одной части речи, одинаковые по написанию, но разные по ударению, различающему их смысл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мок – зам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к, 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рган – орг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н, м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ка – мук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, п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рить – пар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ть, пр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клятый – прокл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тый.</a:t>
                      </a:r>
                      <a:endParaRPr lang="ru-RU" sz="1100" dirty="0">
                        <a:solidFill>
                          <a:srgbClr val="000000"/>
                        </a:solidFill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37302" marR="3730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3507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88" y="3175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0219" y="3175"/>
            <a:ext cx="7772400" cy="1049561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современной орфоэпии (постановки ударения)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28838" y="1140386"/>
            <a:ext cx="2422137" cy="3584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7998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3" y="8669"/>
            <a:ext cx="913923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367324"/>
            <a:ext cx="7812360" cy="3744416"/>
          </a:xfrm>
        </p:spPr>
        <p:txBody>
          <a:bodyPr numCol="2">
            <a:noAutofit/>
          </a:bodyPr>
          <a:lstStyle/>
          <a:p>
            <a:pPr algn="l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Квартал – 30%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Звонит – 22%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Свекла – 29%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Оптовый – 60%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Торты – 20%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Банты – 48%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Включит – 82%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Красивее – 53%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Жалюзи – 44%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Сливовый – 44%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Откупорить – 59%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Обеспечение – 64%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Повторит – 47%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 Столяр – 2%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 Кралась – 68% </a:t>
            </a:r>
          </a:p>
          <a:p>
            <a:pPr algn="l"/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 Щавель – 31%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3001" y="0"/>
            <a:ext cx="83529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Доля учеников, допустивших ошибки в произношении следующих слов: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61259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378</TotalTime>
  <Words>696</Words>
  <Application>Microsoft Office PowerPoint</Application>
  <PresentationFormat>Экран (4:3)</PresentationFormat>
  <Paragraphs>92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Century Schoolbook</vt:lpstr>
      <vt:lpstr>Times New Roman</vt:lpstr>
      <vt:lpstr>Verdana</vt:lpstr>
      <vt:lpstr>Wingdings</vt:lpstr>
      <vt:lpstr>Wingdings 2</vt:lpstr>
      <vt:lpstr>Эркер</vt:lpstr>
      <vt:lpstr>Проектная работа  «По правилам орфоэпии» по русскому языку </vt:lpstr>
      <vt:lpstr> ГИПОТЕЗА: орфоэпические ошибки мешают воспринимать содержание речи, отвлекают слушающего, а правильное произношение ускоряет процесс общения.</vt:lpstr>
      <vt:lpstr>Презентация PowerPoint</vt:lpstr>
      <vt:lpstr>Языковая норма  и ее основные признаки </vt:lpstr>
      <vt:lpstr>Орфоэпические нормы</vt:lpstr>
      <vt:lpstr>Особенности русского ударения</vt:lpstr>
      <vt:lpstr> Особенности  русского ударения</vt:lpstr>
      <vt:lpstr>Особенности современной орфоэпии (постановки ударения)</vt:lpstr>
      <vt:lpstr>Презентация PowerPoint</vt:lpstr>
      <vt:lpstr>Практическая часть</vt:lpstr>
      <vt:lpstr>Словарь  орфоэпических трудностей</vt:lpstr>
      <vt:lpstr>Заключение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 по правилам орфоэпии выполнила ученица 10 А класса Антонова Анна. Учитель Вакарина.Р.Н.</dc:title>
  <dc:creator>Антонова К</dc:creator>
  <cp:lastModifiedBy>Илья Бровин</cp:lastModifiedBy>
  <cp:revision>38</cp:revision>
  <dcterms:created xsi:type="dcterms:W3CDTF">2018-10-27T13:53:53Z</dcterms:created>
  <dcterms:modified xsi:type="dcterms:W3CDTF">2020-01-04T16:19:32Z</dcterms:modified>
</cp:coreProperties>
</file>