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Lst>
  <p:sldIdLst>
    <p:sldId id="256" r:id="rId2"/>
    <p:sldId id="257" r:id="rId3"/>
    <p:sldId id="258" r:id="rId4"/>
    <p:sldId id="259" r:id="rId5"/>
    <p:sldId id="260" r:id="rId6"/>
    <p:sldId id="261" r:id="rId7"/>
    <p:sldId id="262" r:id="rId8"/>
    <p:sldId id="263" r:id="rId9"/>
    <p:sldId id="264" r:id="rId10"/>
    <p:sldId id="268" r:id="rId11"/>
    <p:sldId id="265" r:id="rId12"/>
    <p:sldId id="267" r:id="rId13"/>
    <p:sldId id="266"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snapToGrid="0">
      <p:cViewPr varScale="1">
        <p:scale>
          <a:sx n="68" d="100"/>
          <a:sy n="68" d="100"/>
        </p:scale>
        <p:origin x="-798" y="-96"/>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ru-RU"/>
              <a:t>Образец заголовка</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368B8F0C-8D12-488B-90A1-0D0D81DD3B0D}" type="datetimeFigureOut">
              <a:rPr lang="ru-RU" smtClean="0"/>
              <a:pPr/>
              <a:t>06.04.2019</a:t>
            </a:fld>
            <a:endParaRPr lang="ru-RU"/>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ru-RU"/>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3011807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33739734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ru-RU"/>
              <a:t>Образец заголовка</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5" name="Footer Placeholder 4"/>
          <p:cNvSpPr>
            <a:spLocks noGrp="1"/>
          </p:cNvSpPr>
          <p:nvPr>
            <p:ph type="ftr" sz="quarter" idx="11"/>
          </p:nvPr>
        </p:nvSpPr>
        <p:spPr/>
        <p:txBody>
          <a:bodyPr/>
          <a:lstStyle/>
          <a:p>
            <a:endParaRPr lang="ru-RU"/>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105739509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ru-RU"/>
              <a:t>Образец заголовка</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5" name="Footer Placeholder 4"/>
          <p:cNvSpPr>
            <a:spLocks noGrp="1"/>
          </p:cNvSpPr>
          <p:nvPr>
            <p:ph type="ftr" sz="quarter" idx="11"/>
          </p:nvPr>
        </p:nvSpPr>
        <p:spPr/>
        <p:txBody>
          <a:bodyPr/>
          <a:lstStyle/>
          <a:p>
            <a:endParaRPr lang="ru-RU"/>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17620905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13113538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a:t>Образец заголовка</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23444766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ru-RU"/>
              <a:t>Образец заголовка</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8" name="Footer Placeholder 7"/>
          <p:cNvSpPr>
            <a:spLocks noGrp="1"/>
          </p:cNvSpPr>
          <p:nvPr>
            <p:ph type="ftr" sz="quarter" idx="11"/>
          </p:nvPr>
        </p:nvSpPr>
        <p:spPr>
          <a:xfrm>
            <a:off x="561111" y="6391838"/>
            <a:ext cx="3644282" cy="304801"/>
          </a:xfrm>
        </p:spPr>
        <p:txBody>
          <a:bodyPr/>
          <a:lstStyle/>
          <a:p>
            <a:endParaRPr lang="ru-RU"/>
          </a:p>
        </p:txBody>
      </p:sp>
      <p:sp>
        <p:nvSpPr>
          <p:cNvPr id="9" name="Slide Number Placeholder 8"/>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85588544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368B8F0C-8D12-488B-90A1-0D0D81DD3B0D}" type="datetimeFigureOut">
              <a:rPr lang="ru-RU" smtClean="0"/>
              <a:pPr/>
              <a:t>06.04.2019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32883206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368B8F0C-8D12-488B-90A1-0D0D81DD3B0D}" type="datetimeFigureOut">
              <a:rPr lang="ru-RU" smtClean="0"/>
              <a:pPr/>
              <a:t>06.04.2019</a:t>
            </a:fld>
            <a:endParaRPr lang="ru-RU"/>
          </a:p>
        </p:txBody>
      </p:sp>
      <p:sp>
        <p:nvSpPr>
          <p:cNvPr id="5" name="Footer Placeholder 4"/>
          <p:cNvSpPr>
            <a:spLocks noGrp="1"/>
          </p:cNvSpPr>
          <p:nvPr>
            <p:ph type="ftr" sz="quarter" idx="11"/>
          </p:nvPr>
        </p:nvSpPr>
        <p:spPr/>
        <p:txBody>
          <a:bodyPr/>
          <a:lstStyle/>
          <a:p>
            <a:endParaRPr lang="ru-RU"/>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1283772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4644371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5" name="Footer Placeholder 4"/>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7675166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82180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485731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2907997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3" name="Footer Placeholder 2"/>
          <p:cNvSpPr>
            <a:spLocks noGrp="1"/>
          </p:cNvSpPr>
          <p:nvPr>
            <p:ph type="ftr" sz="quarter" idx="11"/>
          </p:nvPr>
        </p:nvSpPr>
        <p:spPr/>
        <p:txBody>
          <a:bodyPr/>
          <a:lstStyle/>
          <a:p>
            <a:endParaRPr lang="ru-RU"/>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23753540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1986442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ru-RU"/>
              <a:t>Вставка рисунка</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368B8F0C-8D12-488B-90A1-0D0D81DD3B0D}" type="datetimeFigureOut">
              <a:rPr lang="ru-RU" smtClean="0"/>
              <a:pPr/>
              <a:t>06.04.2019</a:t>
            </a:fld>
            <a:endParaRPr lang="ru-RU"/>
          </a:p>
        </p:txBody>
      </p:sp>
      <p:sp>
        <p:nvSpPr>
          <p:cNvPr id="6" name="Footer Placeholder 5"/>
          <p:cNvSpPr>
            <a:spLocks noGrp="1"/>
          </p:cNvSpPr>
          <p:nvPr>
            <p:ph type="ftr" sz="quarter" idx="11"/>
          </p:nvPr>
        </p:nvSpPr>
        <p:spPr/>
        <p:txBody>
          <a:bodyPr/>
          <a:lstStyle/>
          <a:p>
            <a:endParaRPr lang="ru-RU"/>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10095511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ru-RU"/>
              <a:t>Образец заголовка</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368B8F0C-8D12-488B-90A1-0D0D81DD3B0D}" type="datetimeFigureOut">
              <a:rPr lang="ru-RU" smtClean="0"/>
              <a:pPr/>
              <a:t>06.04.2019</a:t>
            </a:fld>
            <a:endParaRPr lang="ru-RU"/>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ru-RU"/>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CC6F28AB-3486-4DAE-82C2-1BD2CB81125E}" type="slidenum">
              <a:rPr lang="ru-RU" smtClean="0"/>
              <a:pPr/>
              <a:t>‹#›</a:t>
            </a:fld>
            <a:endParaRPr lang="ru-RU"/>
          </a:p>
        </p:txBody>
      </p:sp>
    </p:spTree>
    <p:extLst>
      <p:ext uri="{BB962C8B-B14F-4D97-AF65-F5344CB8AC3E}">
        <p14:creationId xmlns="" xmlns:p14="http://schemas.microsoft.com/office/powerpoint/2010/main" val="2240866939"/>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grpSp>
        <p:nvGrpSpPr>
          <p:cNvPr id="7" name="Group 6">
            <a:extLst>
              <a:ext uri="{FF2B5EF4-FFF2-40B4-BE49-F238E27FC236}">
                <a16:creationId xmlns="" xmlns:a16="http://schemas.microsoft.com/office/drawing/2014/main" id="{5F72ECA3-2A46-4A5A-8330-12F7E22105BD}"/>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0" y="0"/>
            <a:ext cx="12192000" cy="6858000"/>
            <a:chOff x="0" y="0"/>
            <a:chExt cx="12192000" cy="6858000"/>
          </a:xfrm>
        </p:grpSpPr>
        <p:sp useBgFill="1">
          <p:nvSpPr>
            <p:cNvPr id="8" name="Rectangle 7">
              <a:extLst>
                <a:ext uri="{FF2B5EF4-FFF2-40B4-BE49-F238E27FC236}">
                  <a16:creationId xmlns="" xmlns:a16="http://schemas.microsoft.com/office/drawing/2014/main" id="{2A4A5C4D-76C1-47EA-A0B6-CF294A5F4A3B}"/>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9" name="Freeform 5">
              <a:extLst>
                <a:ext uri="{FF2B5EF4-FFF2-40B4-BE49-F238E27FC236}">
                  <a16:creationId xmlns="" xmlns:a16="http://schemas.microsoft.com/office/drawing/2014/main" id="{29BC618C-AD3C-444D-B8CB-6FB6920D483B}"/>
                </a:ext>
                <a:ext uri="{C183D7F6-B498-43B3-948B-1728B52AA6E4}">
                  <adec:decorative xmlns="" xmlns:adec="http://schemas.microsoft.com/office/drawing/2017/decorative" val="1"/>
                </a:ext>
              </a:extLst>
            </p:cNvPr>
            <p:cNvSpPr>
              <a:spLocks noEditPoints="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rgbClr val="FFFFFF"/>
            </a:solidFill>
            <a:ln>
              <a:noFill/>
            </a:ln>
          </p:spPr>
        </p:sp>
      </p:grpSp>
      <p:sp>
        <p:nvSpPr>
          <p:cNvPr id="2" name="Заголовок 1">
            <a:extLst>
              <a:ext uri="{FF2B5EF4-FFF2-40B4-BE49-F238E27FC236}">
                <a16:creationId xmlns="" xmlns:a16="http://schemas.microsoft.com/office/drawing/2014/main" id="{D547CCD7-7FDA-4B9F-A12B-A3FBD24125FC}"/>
              </a:ext>
            </a:extLst>
          </p:cNvPr>
          <p:cNvSpPr>
            <a:spLocks noGrp="1"/>
          </p:cNvSpPr>
          <p:nvPr>
            <p:ph type="ctrTitle"/>
          </p:nvPr>
        </p:nvSpPr>
        <p:spPr>
          <a:xfrm>
            <a:off x="989046" y="1420426"/>
            <a:ext cx="10431624" cy="4274357"/>
          </a:xfrm>
        </p:spPr>
        <p:txBody>
          <a:bodyPr anchor="t">
            <a:normAutofit fontScale="90000"/>
          </a:bodyPr>
          <a:lstStyle/>
          <a:p>
            <a:pPr algn="ctr">
              <a:lnSpc>
                <a:spcPct val="90000"/>
              </a:lnSpc>
            </a:pPr>
            <a:r>
              <a:rPr lang="ru-RU" sz="5600" dirty="0">
                <a:solidFill>
                  <a:schemeClr val="tx1"/>
                </a:solidFill>
                <a:latin typeface="Times New Roman" panose="02020603050405020304" pitchFamily="18" charset="0"/>
                <a:cs typeface="Times New Roman" panose="02020603050405020304" pitchFamily="18" charset="0"/>
              </a:rPr>
              <a:t>Проектная работа</a:t>
            </a:r>
            <a:br>
              <a:rPr lang="ru-RU" sz="5600" dirty="0">
                <a:solidFill>
                  <a:schemeClr val="tx1"/>
                </a:solidFill>
                <a:latin typeface="Times New Roman" panose="02020603050405020304" pitchFamily="18" charset="0"/>
                <a:cs typeface="Times New Roman" panose="02020603050405020304" pitchFamily="18" charset="0"/>
              </a:rPr>
            </a:br>
            <a:r>
              <a:rPr lang="ru-RU" sz="5600" dirty="0">
                <a:solidFill>
                  <a:schemeClr val="tx1"/>
                </a:solidFill>
                <a:latin typeface="Times New Roman" panose="02020603050405020304" pitchFamily="18" charset="0"/>
                <a:cs typeface="Times New Roman" panose="02020603050405020304" pitchFamily="18" charset="0"/>
              </a:rPr>
              <a:t> «Пишем сочинения на 24 балла»</a:t>
            </a:r>
            <a:br>
              <a:rPr lang="ru-RU" sz="5600" dirty="0">
                <a:solidFill>
                  <a:schemeClr val="tx1"/>
                </a:solidFill>
                <a:latin typeface="Times New Roman" panose="02020603050405020304" pitchFamily="18" charset="0"/>
                <a:cs typeface="Times New Roman" panose="02020603050405020304" pitchFamily="18" charset="0"/>
              </a:rPr>
            </a:br>
            <a:r>
              <a:rPr lang="ru-RU" sz="5600" dirty="0">
                <a:solidFill>
                  <a:schemeClr val="tx1"/>
                </a:solidFill>
                <a:latin typeface="Times New Roman" panose="02020603050405020304" pitchFamily="18" charset="0"/>
                <a:cs typeface="Times New Roman" panose="02020603050405020304" pitchFamily="18" charset="0"/>
              </a:rPr>
              <a:t>по русскому языку </a:t>
            </a:r>
            <a:br>
              <a:rPr lang="ru-RU" sz="5600" dirty="0">
                <a:solidFill>
                  <a:schemeClr val="tx1"/>
                </a:solidFill>
                <a:latin typeface="Times New Roman" panose="02020603050405020304" pitchFamily="18" charset="0"/>
                <a:cs typeface="Times New Roman" panose="02020603050405020304" pitchFamily="18" charset="0"/>
              </a:rPr>
            </a:br>
            <a:r>
              <a:rPr lang="ru-RU" sz="5600" dirty="0">
                <a:solidFill>
                  <a:schemeClr val="tx1"/>
                </a:solidFill>
                <a:latin typeface="Times New Roman" panose="02020603050405020304" pitchFamily="18" charset="0"/>
                <a:cs typeface="Times New Roman" panose="02020603050405020304" pitchFamily="18" charset="0"/>
              </a:rPr>
              <a:t/>
            </a:r>
            <a:br>
              <a:rPr lang="ru-RU" sz="5600" dirty="0">
                <a:solidFill>
                  <a:schemeClr val="tx1"/>
                </a:solidFill>
                <a:latin typeface="Times New Roman" panose="02020603050405020304" pitchFamily="18" charset="0"/>
                <a:cs typeface="Times New Roman" panose="02020603050405020304" pitchFamily="18" charset="0"/>
              </a:rPr>
            </a:br>
            <a:r>
              <a:rPr lang="ru-RU" sz="1800" dirty="0">
                <a:solidFill>
                  <a:schemeClr val="tx1"/>
                </a:solidFill>
                <a:latin typeface="Times New Roman" panose="02020603050405020304" pitchFamily="18" charset="0"/>
                <a:cs typeface="Times New Roman" panose="02020603050405020304" pitchFamily="18" charset="0"/>
              </a:rPr>
              <a:t/>
            </a:r>
            <a:br>
              <a:rPr lang="ru-RU" sz="1800" dirty="0">
                <a:solidFill>
                  <a:schemeClr val="tx1"/>
                </a:solidFill>
                <a:latin typeface="Times New Roman" panose="02020603050405020304" pitchFamily="18" charset="0"/>
                <a:cs typeface="Times New Roman" panose="02020603050405020304" pitchFamily="18" charset="0"/>
              </a:rPr>
            </a:br>
            <a:r>
              <a:rPr lang="ru-RU" sz="1800" dirty="0">
                <a:solidFill>
                  <a:schemeClr val="tx1"/>
                </a:solidFill>
                <a:latin typeface="Times New Roman" panose="02020603050405020304" pitchFamily="18" charset="0"/>
                <a:cs typeface="Times New Roman" panose="02020603050405020304" pitchFamily="18" charset="0"/>
              </a:rPr>
              <a:t/>
            </a:r>
            <a:br>
              <a:rPr lang="ru-RU" sz="1800" dirty="0">
                <a:solidFill>
                  <a:schemeClr val="tx1"/>
                </a:solidFill>
                <a:latin typeface="Times New Roman" panose="02020603050405020304" pitchFamily="18" charset="0"/>
                <a:cs typeface="Times New Roman" panose="02020603050405020304" pitchFamily="18" charset="0"/>
              </a:rPr>
            </a:br>
            <a:r>
              <a:rPr lang="ru-RU" sz="1800" b="1" dirty="0">
                <a:solidFill>
                  <a:schemeClr val="tx1"/>
                </a:solidFill>
                <a:latin typeface="Times New Roman" panose="02020603050405020304" pitchFamily="18" charset="0"/>
                <a:cs typeface="Times New Roman" panose="02020603050405020304" pitchFamily="18" charset="0"/>
              </a:rPr>
              <a:t>                                                                                           Выполнила ученица 10 класса</a:t>
            </a:r>
            <a:br>
              <a:rPr lang="ru-RU" sz="1800" b="1" dirty="0">
                <a:solidFill>
                  <a:schemeClr val="tx1"/>
                </a:solidFill>
                <a:latin typeface="Times New Roman" panose="02020603050405020304" pitchFamily="18" charset="0"/>
                <a:cs typeface="Times New Roman" panose="02020603050405020304" pitchFamily="18" charset="0"/>
              </a:rPr>
            </a:br>
            <a:r>
              <a:rPr lang="ru-RU" sz="1800" b="1" dirty="0">
                <a:solidFill>
                  <a:schemeClr val="tx1"/>
                </a:solidFill>
                <a:latin typeface="Times New Roman" panose="02020603050405020304" pitchFamily="18" charset="0"/>
                <a:cs typeface="Times New Roman" panose="02020603050405020304" pitchFamily="18" charset="0"/>
              </a:rPr>
              <a:t>                                                                                                   Ахрамеева Марина Александровна</a:t>
            </a:r>
            <a:br>
              <a:rPr lang="ru-RU" sz="1800" b="1" dirty="0">
                <a:solidFill>
                  <a:schemeClr val="tx1"/>
                </a:solidFill>
                <a:latin typeface="Times New Roman" panose="02020603050405020304" pitchFamily="18" charset="0"/>
                <a:cs typeface="Times New Roman" panose="02020603050405020304" pitchFamily="18" charset="0"/>
              </a:rPr>
            </a:br>
            <a:r>
              <a:rPr lang="ru-RU" sz="1800" b="1" dirty="0">
                <a:solidFill>
                  <a:schemeClr val="tx1"/>
                </a:solidFill>
                <a:latin typeface="Times New Roman" panose="02020603050405020304" pitchFamily="18" charset="0"/>
                <a:cs typeface="Times New Roman" panose="02020603050405020304" pitchFamily="18" charset="0"/>
              </a:rPr>
              <a:t>                                                                                                                 Руководитель </a:t>
            </a:r>
            <a:r>
              <a:rPr lang="ru-RU" sz="1800" b="1" dirty="0" err="1">
                <a:solidFill>
                  <a:schemeClr val="tx1"/>
                </a:solidFill>
                <a:latin typeface="Times New Roman" panose="02020603050405020304" pitchFamily="18" charset="0"/>
                <a:cs typeface="Times New Roman" panose="02020603050405020304" pitchFamily="18" charset="0"/>
              </a:rPr>
              <a:t>Вакарина</a:t>
            </a:r>
            <a:r>
              <a:rPr lang="ru-RU" sz="1800" b="1" dirty="0">
                <a:solidFill>
                  <a:schemeClr val="tx1"/>
                </a:solidFill>
                <a:latin typeface="Times New Roman" panose="02020603050405020304" pitchFamily="18" charset="0"/>
                <a:cs typeface="Times New Roman" panose="02020603050405020304" pitchFamily="18" charset="0"/>
              </a:rPr>
              <a:t> Римма Николаевна</a:t>
            </a:r>
            <a:br>
              <a:rPr lang="ru-RU" sz="1800" b="1" dirty="0">
                <a:solidFill>
                  <a:schemeClr val="tx1"/>
                </a:solidFill>
                <a:latin typeface="Times New Roman" panose="02020603050405020304" pitchFamily="18" charset="0"/>
                <a:cs typeface="Times New Roman" panose="02020603050405020304" pitchFamily="18" charset="0"/>
              </a:rPr>
            </a:br>
            <a:endParaRPr lang="ru-RU" sz="1800" b="1" dirty="0">
              <a:solidFill>
                <a:schemeClr val="tx1"/>
              </a:solidFill>
              <a:latin typeface="Times New Roman" panose="02020603050405020304" pitchFamily="18" charset="0"/>
              <a:cs typeface="Times New Roman" panose="02020603050405020304" pitchFamily="18" charset="0"/>
            </a:endParaRPr>
          </a:p>
        </p:txBody>
      </p:sp>
      <p:sp>
        <p:nvSpPr>
          <p:cNvPr id="11" name="Rectangle 10">
            <a:extLst>
              <a:ext uri="{FF2B5EF4-FFF2-40B4-BE49-F238E27FC236}">
                <a16:creationId xmlns="" xmlns:a16="http://schemas.microsoft.com/office/drawing/2014/main" id="{029C0D00-401D-42B7-94D8-008C7DAA8E80}"/>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 xmlns:p14="http://schemas.microsoft.com/office/powerpoint/2010/main" val="182419173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C314C310-850D-4491-AA52-C75BEA68B68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 xmlns:a16="http://schemas.microsoft.com/office/drawing/2014/main" id="{D4EC3799-3F52-48CE-85CC-83AED368EB4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 xmlns:a16="http://schemas.microsoft.com/office/drawing/2014/main" id="{F3FC2939-BF10-4CBC-904B-74A17D4B9C3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 xmlns:a16="http://schemas.microsoft.com/office/drawing/2014/main" id="{266B6D5D-11B6-40A6-9CEF-F0B0D104C5C6}"/>
                </a:ext>
                <a:ext uri="{C183D7F6-B498-43B3-948B-1728B52AA6E4}">
                  <adec:decorative xmlns="" xmlns:adec="http://schemas.microsoft.com/office/drawing/2017/decorative" val="1"/>
                </a:ext>
              </a:extLst>
            </p:cNvPr>
            <p:cNvSpPr>
              <a:spLocks noEditPoints="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grpSp>
      <p:sp>
        <p:nvSpPr>
          <p:cNvPr id="2" name="Заголовок 1">
            <a:extLst>
              <a:ext uri="{FF2B5EF4-FFF2-40B4-BE49-F238E27FC236}">
                <a16:creationId xmlns="" xmlns:a16="http://schemas.microsoft.com/office/drawing/2014/main" id="{23E145A9-F47D-4829-9A16-CC0C50124DA0}"/>
              </a:ext>
            </a:extLst>
          </p:cNvPr>
          <p:cNvSpPr>
            <a:spLocks noGrp="1"/>
          </p:cNvSpPr>
          <p:nvPr>
            <p:ph type="title"/>
          </p:nvPr>
        </p:nvSpPr>
        <p:spPr>
          <a:xfrm>
            <a:off x="836247" y="1085549"/>
            <a:ext cx="3430947" cy="4686903"/>
          </a:xfrm>
        </p:spPr>
        <p:txBody>
          <a:bodyPr anchor="ctr">
            <a:normAutofit/>
          </a:bodyPr>
          <a:lstStyle/>
          <a:p>
            <a:pPr algn="ctr">
              <a:lnSpc>
                <a:spcPct val="150000"/>
              </a:lnSpc>
            </a:pPr>
            <a:r>
              <a:rPr lang="ru-RU" b="1" dirty="0">
                <a:solidFill>
                  <a:schemeClr val="tx1"/>
                </a:solidFill>
                <a:latin typeface="Times New Roman" panose="02020603050405020304" pitchFamily="18" charset="0"/>
                <a:cs typeface="Times New Roman" panose="02020603050405020304" pitchFamily="18" charset="0"/>
              </a:rPr>
              <a:t>Общий комментарий</a:t>
            </a:r>
          </a:p>
        </p:txBody>
      </p:sp>
      <p:cxnSp>
        <p:nvCxnSpPr>
          <p:cNvPr id="14" name="Straight Connector 13">
            <a:extLst>
              <a:ext uri="{FF2B5EF4-FFF2-40B4-BE49-F238E27FC236}">
                <a16:creationId xmlns="" xmlns:a16="http://schemas.microsoft.com/office/drawing/2014/main" id="{789E20C7-BB50-4317-93C7-90C8ED80B275}"/>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 xmlns:a16="http://schemas.microsoft.com/office/drawing/2014/main" id="{F0914B9F-6B63-4657-95A0-BC9F704A72CE}"/>
              </a:ext>
            </a:extLst>
          </p:cNvPr>
          <p:cNvSpPr>
            <a:spLocks noGrp="1"/>
          </p:cNvSpPr>
          <p:nvPr>
            <p:ph idx="1"/>
          </p:nvPr>
        </p:nvSpPr>
        <p:spPr>
          <a:xfrm>
            <a:off x="5041399" y="1085549"/>
            <a:ext cx="5579707" cy="4686903"/>
          </a:xfrm>
        </p:spPr>
        <p:txBody>
          <a:bodyPr anchor="ctr">
            <a:noAutofit/>
          </a:bodyPr>
          <a:lstStyle/>
          <a:p>
            <a:pPr marL="0" indent="0" algn="just">
              <a:lnSpc>
                <a:spcPct val="150000"/>
              </a:lnSpc>
              <a:spcBef>
                <a:spcPts val="0"/>
              </a:spcBef>
              <a:buNone/>
            </a:pPr>
            <a:r>
              <a:rPr lang="ru-RU" sz="2800" b="1" dirty="0">
                <a:solidFill>
                  <a:schemeClr val="tx1"/>
                </a:solidFill>
                <a:latin typeface="Times New Roman" panose="02020603050405020304" pitchFamily="18" charset="0"/>
                <a:cs typeface="Times New Roman" panose="02020603050405020304" pitchFamily="18" charset="0"/>
              </a:rPr>
              <a:t>Автор раскрывает проблему, рассказывая о женщине, увидевшей в театре старый гобелен. В нем не было ничего примечательного, но героиня даже во время представления героиня не могла оторвать от него взгляд. </a:t>
            </a:r>
          </a:p>
        </p:txBody>
      </p:sp>
    </p:spTree>
    <p:extLst>
      <p:ext uri="{BB962C8B-B14F-4D97-AF65-F5344CB8AC3E}">
        <p14:creationId xmlns="" xmlns:p14="http://schemas.microsoft.com/office/powerpoint/2010/main" val="2413118878"/>
      </p:ext>
    </p:extLst>
  </p:cSld>
  <p:clrMapOvr>
    <a:overrideClrMapping bg1="dk1" tx1="lt1" bg2="dk2" tx2="lt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7">
            <a:extLst>
              <a:ext uri="{FF2B5EF4-FFF2-40B4-BE49-F238E27FC236}">
                <a16:creationId xmlns="" xmlns:a16="http://schemas.microsoft.com/office/drawing/2014/main" id="{324E43EB-867C-4B35-9A5C-E435157C729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9">
            <a:extLst>
              <a:ext uri="{FF2B5EF4-FFF2-40B4-BE49-F238E27FC236}">
                <a16:creationId xmlns="" xmlns:a16="http://schemas.microsoft.com/office/drawing/2014/main" id="{A7C0F5DA-B59F-4F13-8BB8-FFD8F2C572B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 xmlns:a16="http://schemas.microsoft.com/office/drawing/2014/main" id="{9CEA1DEC-CC9E-4776-9E08-048A15BFA6C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Shape 13">
            <a:extLst>
              <a:ext uri="{FF2B5EF4-FFF2-40B4-BE49-F238E27FC236}">
                <a16:creationId xmlns="" xmlns:a16="http://schemas.microsoft.com/office/drawing/2014/main" id="{9CE399CF-F4B8-4832-A8CB-B93F6B1EF4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 xmlns:a16="http://schemas.microsoft.com/office/drawing/2014/main" id="{1F23E73A-FDC8-462C-83C1-3AA8961449C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Заголовок 1">
            <a:extLst>
              <a:ext uri="{FF2B5EF4-FFF2-40B4-BE49-F238E27FC236}">
                <a16:creationId xmlns="" xmlns:a16="http://schemas.microsoft.com/office/drawing/2014/main" id="{95D5F11D-F32B-4C21-B640-C8073D9D5E24}"/>
              </a:ext>
            </a:extLst>
          </p:cNvPr>
          <p:cNvSpPr>
            <a:spLocks noGrp="1"/>
          </p:cNvSpPr>
          <p:nvPr>
            <p:ph type="title"/>
          </p:nvPr>
        </p:nvSpPr>
        <p:spPr>
          <a:xfrm>
            <a:off x="994087" y="1130603"/>
            <a:ext cx="3342442" cy="4596794"/>
          </a:xfrm>
        </p:spPr>
        <p:txBody>
          <a:bodyPr anchor="ctr">
            <a:normAutofit/>
          </a:bodyPr>
          <a:lstStyle/>
          <a:p>
            <a:pPr algn="ctr">
              <a:lnSpc>
                <a:spcPct val="150000"/>
              </a:lnSpc>
            </a:pPr>
            <a:r>
              <a:rPr lang="ru-RU" b="1" dirty="0" smtClean="0">
                <a:solidFill>
                  <a:srgbClr val="EBEBEB"/>
                </a:solidFill>
                <a:latin typeface="Times New Roman" panose="02020603050405020304" pitchFamily="18" charset="0"/>
                <a:cs typeface="Times New Roman" panose="02020603050405020304" pitchFamily="18" charset="0"/>
              </a:rPr>
              <a:t>Первый пример- </a:t>
            </a:r>
            <a:r>
              <a:rPr lang="ru-RU" b="1" dirty="0">
                <a:solidFill>
                  <a:srgbClr val="EBEBEB"/>
                </a:solidFill>
                <a:latin typeface="Times New Roman" panose="02020603050405020304" pitchFamily="18" charset="0"/>
                <a:cs typeface="Times New Roman" panose="02020603050405020304" pitchFamily="18" charset="0"/>
              </a:rPr>
              <a:t>иллюстрация к общему комментарию</a:t>
            </a:r>
            <a:endParaRPr lang="ru-RU" b="1" dirty="0">
              <a:solidFill>
                <a:srgbClr val="EBEBEB"/>
              </a:solidFill>
            </a:endParaRPr>
          </a:p>
        </p:txBody>
      </p:sp>
      <p:sp>
        <p:nvSpPr>
          <p:cNvPr id="3" name="Объект 2">
            <a:extLst>
              <a:ext uri="{FF2B5EF4-FFF2-40B4-BE49-F238E27FC236}">
                <a16:creationId xmlns="" xmlns:a16="http://schemas.microsoft.com/office/drawing/2014/main" id="{B2258856-69A7-41B3-8E2E-BF7C25E01E5E}"/>
              </a:ext>
            </a:extLst>
          </p:cNvPr>
          <p:cNvSpPr>
            <a:spLocks noGrp="1"/>
          </p:cNvSpPr>
          <p:nvPr>
            <p:ph idx="1"/>
          </p:nvPr>
        </p:nvSpPr>
        <p:spPr>
          <a:xfrm>
            <a:off x="5290077" y="437513"/>
            <a:ext cx="5502614" cy="5954325"/>
          </a:xfrm>
        </p:spPr>
        <p:txBody>
          <a:bodyPr anchor="ctr">
            <a:normAutofit/>
          </a:bodyPr>
          <a:lstStyle/>
          <a:p>
            <a:pPr marL="0" indent="0" algn="just">
              <a:lnSpc>
                <a:spcPct val="150000"/>
              </a:lnSpc>
              <a:spcBef>
                <a:spcPts val="0"/>
              </a:spcBef>
              <a:buNone/>
            </a:pPr>
            <a:r>
              <a:rPr lang="ru-RU" sz="2800" b="1" dirty="0" smtClean="0">
                <a:solidFill>
                  <a:schemeClr val="tx1"/>
                </a:solidFill>
                <a:latin typeface="Times New Roman" panose="02020603050405020304" pitchFamily="18" charset="0"/>
                <a:cs typeface="Times New Roman" panose="02020603050405020304" pitchFamily="18" charset="0"/>
              </a:rPr>
              <a:t>Вид гобелена заставил ее окунуться в прошлое «вдруг вспомнился целый веер давно позабытых картинок». Действительно старые вещи хранят память о событиях, произошедших с человеком во время его детства.</a:t>
            </a:r>
          </a:p>
        </p:txBody>
      </p:sp>
    </p:spTree>
    <p:extLst>
      <p:ext uri="{BB962C8B-B14F-4D97-AF65-F5344CB8AC3E}">
        <p14:creationId xmlns="" xmlns:p14="http://schemas.microsoft.com/office/powerpoint/2010/main" val="22212091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C314C310-850D-4491-AA52-C75BEA68B68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 xmlns:a16="http://schemas.microsoft.com/office/drawing/2014/main" id="{D4EC3799-3F52-48CE-85CC-83AED368EB4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 xmlns:a16="http://schemas.microsoft.com/office/drawing/2014/main" id="{F3FC2939-BF10-4CBC-904B-74A17D4B9C3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 xmlns:a16="http://schemas.microsoft.com/office/drawing/2014/main" id="{266B6D5D-11B6-40A6-9CEF-F0B0D104C5C6}"/>
                </a:ext>
                <a:ext uri="{C183D7F6-B498-43B3-948B-1728B52AA6E4}">
                  <adec:decorative xmlns="" xmlns:adec="http://schemas.microsoft.com/office/drawing/2017/decorative" val="1"/>
                </a:ext>
              </a:extLst>
            </p:cNvPr>
            <p:cNvSpPr>
              <a:spLocks noEditPoints="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grpSp>
      <p:sp>
        <p:nvSpPr>
          <p:cNvPr id="2" name="Заголовок 1">
            <a:extLst>
              <a:ext uri="{FF2B5EF4-FFF2-40B4-BE49-F238E27FC236}">
                <a16:creationId xmlns="" xmlns:a16="http://schemas.microsoft.com/office/drawing/2014/main" id="{0EB818B5-5B65-493B-999F-15ADFC2950C4}"/>
              </a:ext>
            </a:extLst>
          </p:cNvPr>
          <p:cNvSpPr>
            <a:spLocks noGrp="1"/>
          </p:cNvSpPr>
          <p:nvPr>
            <p:ph type="title"/>
          </p:nvPr>
        </p:nvSpPr>
        <p:spPr>
          <a:xfrm>
            <a:off x="836247" y="1085549"/>
            <a:ext cx="3430947" cy="4686903"/>
          </a:xfrm>
        </p:spPr>
        <p:txBody>
          <a:bodyPr anchor="ctr">
            <a:normAutofit/>
          </a:bodyPr>
          <a:lstStyle/>
          <a:p>
            <a:pPr algn="ctr">
              <a:lnSpc>
                <a:spcPct val="150000"/>
              </a:lnSpc>
            </a:pPr>
            <a:r>
              <a:rPr lang="ru-RU" b="1" dirty="0">
                <a:solidFill>
                  <a:schemeClr val="tx1"/>
                </a:solidFill>
                <a:latin typeface="Times New Roman" panose="02020603050405020304" pitchFamily="18" charset="0"/>
                <a:cs typeface="Times New Roman" panose="02020603050405020304" pitchFamily="18" charset="0"/>
              </a:rPr>
              <a:t>Второй пример- иллюстрация</a:t>
            </a:r>
          </a:p>
        </p:txBody>
      </p:sp>
      <p:cxnSp>
        <p:nvCxnSpPr>
          <p:cNvPr id="14" name="Straight Connector 13">
            <a:extLst>
              <a:ext uri="{FF2B5EF4-FFF2-40B4-BE49-F238E27FC236}">
                <a16:creationId xmlns="" xmlns:a16="http://schemas.microsoft.com/office/drawing/2014/main" id="{789E20C7-BB50-4317-93C7-90C8ED80B275}"/>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 xmlns:a16="http://schemas.microsoft.com/office/drawing/2014/main" id="{E4552921-DA26-481B-ADEF-724E94CB6BE7}"/>
              </a:ext>
            </a:extLst>
          </p:cNvPr>
          <p:cNvSpPr>
            <a:spLocks noGrp="1"/>
          </p:cNvSpPr>
          <p:nvPr>
            <p:ph idx="1"/>
          </p:nvPr>
        </p:nvSpPr>
        <p:spPr>
          <a:xfrm>
            <a:off x="5041399" y="1085549"/>
            <a:ext cx="5579707" cy="4686903"/>
          </a:xfrm>
        </p:spPr>
        <p:txBody>
          <a:bodyPr anchor="ctr">
            <a:normAutofit fontScale="70000" lnSpcReduction="20000"/>
          </a:bodyPr>
          <a:lstStyle/>
          <a:p>
            <a:pPr marL="0" indent="0" algn="just">
              <a:lnSpc>
                <a:spcPct val="150000"/>
              </a:lnSpc>
              <a:spcBef>
                <a:spcPts val="0"/>
              </a:spcBef>
              <a:buNone/>
            </a:pPr>
            <a:r>
              <a:rPr lang="ru-RU" sz="3200" b="1" dirty="0" smtClean="0">
                <a:latin typeface="Times New Roman" panose="02020603050405020304" pitchFamily="18" charset="0"/>
                <a:cs typeface="Times New Roman" panose="02020603050405020304" pitchFamily="18" charset="0"/>
              </a:rPr>
              <a:t>Однако не у всех людей предметы из прошлого вызывают душевный отклик. Дочь героини, чье детство тоже связано с гобеленом, не представляла ему особого значения. «Нет, не помню…» - отвечала она на вопрос матери </a:t>
            </a:r>
            <a:r>
              <a:rPr lang="ru-RU" sz="3200" b="1" dirty="0" smtClean="0">
                <a:solidFill>
                  <a:schemeClr val="tx1"/>
                </a:solidFill>
                <a:latin typeface="Times New Roman" panose="02020603050405020304" pitchFamily="18" charset="0"/>
                <a:cs typeface="Times New Roman" panose="02020603050405020304" pitchFamily="18" charset="0"/>
              </a:rPr>
              <a:t>Автор </a:t>
            </a:r>
            <a:r>
              <a:rPr lang="ru-RU" sz="3200" b="1" dirty="0">
                <a:solidFill>
                  <a:schemeClr val="tx1"/>
                </a:solidFill>
                <a:latin typeface="Times New Roman" panose="02020603050405020304" pitchFamily="18" charset="0"/>
                <a:cs typeface="Times New Roman" panose="02020603050405020304" pitchFamily="18" charset="0"/>
              </a:rPr>
              <a:t>акцентирует внимание на том, что для одних людей старые вещи </a:t>
            </a:r>
            <a:r>
              <a:rPr lang="ru-RU" sz="3200" b="1" dirty="0" smtClean="0">
                <a:solidFill>
                  <a:schemeClr val="tx1"/>
                </a:solidFill>
                <a:latin typeface="Times New Roman" panose="02020603050405020304" pitchFamily="18" charset="0"/>
                <a:cs typeface="Times New Roman" panose="02020603050405020304" pitchFamily="18" charset="0"/>
              </a:rPr>
              <a:t>- это </a:t>
            </a:r>
            <a:r>
              <a:rPr lang="ru-RU" sz="3200" b="1" dirty="0">
                <a:solidFill>
                  <a:schemeClr val="tx1"/>
                </a:solidFill>
                <a:latin typeface="Times New Roman" panose="02020603050405020304" pitchFamily="18" charset="0"/>
                <a:cs typeface="Times New Roman" panose="02020603050405020304" pitchFamily="18" charset="0"/>
              </a:rPr>
              <a:t>источники воспоминаний</a:t>
            </a:r>
            <a:r>
              <a:rPr lang="ru-RU" sz="3200" b="1" dirty="0" smtClean="0">
                <a:solidFill>
                  <a:schemeClr val="tx1"/>
                </a:solidFill>
                <a:latin typeface="Times New Roman" panose="02020603050405020304" pitchFamily="18" charset="0"/>
                <a:cs typeface="Times New Roman" panose="02020603050405020304" pitchFamily="18" charset="0"/>
              </a:rPr>
              <a:t>, а </a:t>
            </a:r>
            <a:r>
              <a:rPr lang="ru-RU" sz="3200" b="1" dirty="0">
                <a:solidFill>
                  <a:schemeClr val="tx1"/>
                </a:solidFill>
                <a:latin typeface="Times New Roman" panose="02020603050405020304" pitchFamily="18" charset="0"/>
                <a:cs typeface="Times New Roman" panose="02020603050405020304" pitchFamily="18" charset="0"/>
              </a:rPr>
              <a:t>для других они могут быть просто хламом.</a:t>
            </a: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909011358"/>
      </p:ext>
    </p:extLst>
  </p:cSld>
  <p:clrMapOvr>
    <a:overrideClrMapping bg1="dk1" tx1="lt1" bg2="dk2" tx2="lt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324E43EB-867C-4B35-9A5C-E435157C729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A7C0F5DA-B59F-4F13-8BB8-FFD8F2C572B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 xmlns:a16="http://schemas.microsoft.com/office/drawing/2014/main" id="{9CEA1DEC-CC9E-4776-9E08-048A15BFA6C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 xmlns:a16="http://schemas.microsoft.com/office/drawing/2014/main" id="{9CE399CF-F4B8-4832-A8CB-B93F6B1EF4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 xmlns:a16="http://schemas.microsoft.com/office/drawing/2014/main" id="{1F23E73A-FDC8-462C-83C1-3AA8961449C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Заголовок 1">
            <a:extLst>
              <a:ext uri="{FF2B5EF4-FFF2-40B4-BE49-F238E27FC236}">
                <a16:creationId xmlns="" xmlns:a16="http://schemas.microsoft.com/office/drawing/2014/main" id="{17AF647A-6678-4903-BC06-FB4B448A3DC8}"/>
              </a:ext>
            </a:extLst>
          </p:cNvPr>
          <p:cNvSpPr>
            <a:spLocks noGrp="1"/>
          </p:cNvSpPr>
          <p:nvPr>
            <p:ph type="title"/>
          </p:nvPr>
        </p:nvSpPr>
        <p:spPr>
          <a:xfrm>
            <a:off x="994087" y="1130603"/>
            <a:ext cx="3342442" cy="4596794"/>
          </a:xfrm>
        </p:spPr>
        <p:txBody>
          <a:bodyPr anchor="ctr">
            <a:normAutofit/>
          </a:bodyPr>
          <a:lstStyle/>
          <a:p>
            <a:pPr algn="ctr">
              <a:lnSpc>
                <a:spcPct val="150000"/>
              </a:lnSpc>
            </a:pPr>
            <a:r>
              <a:rPr lang="ru-RU" b="1" dirty="0">
                <a:solidFill>
                  <a:srgbClr val="EBEBEB"/>
                </a:solidFill>
                <a:latin typeface="Times New Roman" panose="02020603050405020304" pitchFamily="18" charset="0"/>
                <a:cs typeface="Times New Roman" panose="02020603050405020304" pitchFamily="18" charset="0"/>
              </a:rPr>
              <a:t>Связь</a:t>
            </a:r>
            <a:r>
              <a:rPr lang="en-US" b="1" dirty="0">
                <a:solidFill>
                  <a:srgbClr val="EBEBEB"/>
                </a:solidFill>
                <a:latin typeface="Times New Roman" panose="02020603050405020304" pitchFamily="18" charset="0"/>
                <a:cs typeface="Times New Roman" panose="02020603050405020304" pitchFamily="18" charset="0"/>
              </a:rPr>
              <a:t> </a:t>
            </a:r>
            <a:r>
              <a:rPr lang="ru-RU" b="1" dirty="0">
                <a:solidFill>
                  <a:srgbClr val="EBEBEB"/>
                </a:solidFill>
                <a:latin typeface="Times New Roman" panose="02020603050405020304" pitchFamily="18" charset="0"/>
                <a:cs typeface="Times New Roman" panose="02020603050405020304" pitchFamily="18" charset="0"/>
              </a:rPr>
              <a:t>этих примеров-иллюстраций</a:t>
            </a:r>
          </a:p>
        </p:txBody>
      </p:sp>
      <p:sp>
        <p:nvSpPr>
          <p:cNvPr id="3" name="Объект 2">
            <a:extLst>
              <a:ext uri="{FF2B5EF4-FFF2-40B4-BE49-F238E27FC236}">
                <a16:creationId xmlns="" xmlns:a16="http://schemas.microsoft.com/office/drawing/2014/main" id="{26E56319-9013-4543-800A-2A70387343D5}"/>
              </a:ext>
            </a:extLst>
          </p:cNvPr>
          <p:cNvSpPr>
            <a:spLocks noGrp="1"/>
          </p:cNvSpPr>
          <p:nvPr>
            <p:ph idx="1"/>
          </p:nvPr>
        </p:nvSpPr>
        <p:spPr>
          <a:xfrm>
            <a:off x="5290077" y="437513"/>
            <a:ext cx="5502614" cy="5954325"/>
          </a:xfrm>
        </p:spPr>
        <p:txBody>
          <a:bodyPr anchor="ctr">
            <a:normAutofit/>
          </a:bodyPr>
          <a:lstStyle/>
          <a:p>
            <a:pPr marL="0" indent="0" algn="just">
              <a:lnSpc>
                <a:spcPct val="150000"/>
              </a:lnSpc>
              <a:spcBef>
                <a:spcPts val="0"/>
              </a:spcBef>
              <a:buNone/>
            </a:pPr>
            <a:r>
              <a:rPr lang="ru-RU" dirty="0">
                <a:latin typeface="Times New Roman" panose="02020603050405020304" pitchFamily="18" charset="0"/>
                <a:cs typeface="Times New Roman" panose="02020603050405020304" pitchFamily="18" charset="0"/>
              </a:rPr>
              <a:t> </a:t>
            </a:r>
            <a:r>
              <a:rPr lang="ru-RU" sz="2800" b="1" dirty="0">
                <a:latin typeface="Times New Roman" panose="02020603050405020304" pitchFamily="18" charset="0"/>
                <a:cs typeface="Times New Roman" panose="02020603050405020304" pitchFamily="18" charset="0"/>
              </a:rPr>
              <a:t>Эти примеры тесно связаны между собой. Они помогают рассмотреть проблему с разных точек зрения, оказывая, что каждый человек вкладывает в предметы свой смысл, поэтому и отношение к ним бывают совершенно противоположны.</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7398768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C314C310-850D-4491-AA52-C75BEA68B68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 xmlns:a16="http://schemas.microsoft.com/office/drawing/2014/main" id="{D4EC3799-3F52-48CE-85CC-83AED368EB4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 xmlns:a16="http://schemas.microsoft.com/office/drawing/2014/main" id="{F3FC2939-BF10-4CBC-904B-74A17D4B9C3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 xmlns:a16="http://schemas.microsoft.com/office/drawing/2014/main" id="{266B6D5D-11B6-40A6-9CEF-F0B0D104C5C6}"/>
                </a:ext>
                <a:ext uri="{C183D7F6-B498-43B3-948B-1728B52AA6E4}">
                  <adec:decorative xmlns="" xmlns:adec="http://schemas.microsoft.com/office/drawing/2017/decorative" val="1"/>
                </a:ext>
              </a:extLst>
            </p:cNvPr>
            <p:cNvSpPr>
              <a:spLocks noEditPoints="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grpSp>
      <p:sp>
        <p:nvSpPr>
          <p:cNvPr id="2" name="Заголовок 1">
            <a:extLst>
              <a:ext uri="{FF2B5EF4-FFF2-40B4-BE49-F238E27FC236}">
                <a16:creationId xmlns="" xmlns:a16="http://schemas.microsoft.com/office/drawing/2014/main" id="{4D51C862-2A45-4266-8107-DE509C11A411}"/>
              </a:ext>
            </a:extLst>
          </p:cNvPr>
          <p:cNvSpPr>
            <a:spLocks noGrp="1"/>
          </p:cNvSpPr>
          <p:nvPr>
            <p:ph type="title"/>
          </p:nvPr>
        </p:nvSpPr>
        <p:spPr>
          <a:xfrm>
            <a:off x="836247" y="1085549"/>
            <a:ext cx="3691365" cy="4791468"/>
          </a:xfrm>
        </p:spPr>
        <p:txBody>
          <a:bodyPr anchor="ctr">
            <a:normAutofit/>
          </a:bodyPr>
          <a:lstStyle/>
          <a:p>
            <a:pPr algn="ctr">
              <a:lnSpc>
                <a:spcPct val="150000"/>
              </a:lnSpc>
            </a:pPr>
            <a:r>
              <a:rPr lang="ru-RU" b="1" dirty="0">
                <a:solidFill>
                  <a:schemeClr val="tx1"/>
                </a:solidFill>
                <a:latin typeface="Times New Roman" panose="02020603050405020304" pitchFamily="18" charset="0"/>
                <a:cs typeface="Times New Roman" panose="02020603050405020304" pitchFamily="18" charset="0"/>
              </a:rPr>
              <a:t>Позиция автора</a:t>
            </a:r>
          </a:p>
        </p:txBody>
      </p:sp>
      <p:cxnSp>
        <p:nvCxnSpPr>
          <p:cNvPr id="14" name="Straight Connector 13">
            <a:extLst>
              <a:ext uri="{FF2B5EF4-FFF2-40B4-BE49-F238E27FC236}">
                <a16:creationId xmlns="" xmlns:a16="http://schemas.microsoft.com/office/drawing/2014/main" id="{789E20C7-BB50-4317-93C7-90C8ED80B275}"/>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 xmlns:a16="http://schemas.microsoft.com/office/drawing/2014/main" id="{856FB007-0857-458A-852B-7D0A5AEEF5C2}"/>
              </a:ext>
            </a:extLst>
          </p:cNvPr>
          <p:cNvSpPr>
            <a:spLocks noGrp="1"/>
          </p:cNvSpPr>
          <p:nvPr>
            <p:ph idx="1"/>
          </p:nvPr>
        </p:nvSpPr>
        <p:spPr>
          <a:xfrm>
            <a:off x="5041399" y="1085549"/>
            <a:ext cx="5579707" cy="4686903"/>
          </a:xfrm>
        </p:spPr>
        <p:txBody>
          <a:bodyPr anchor="ctr">
            <a:normAutofit/>
          </a:bodyPr>
          <a:lstStyle/>
          <a:p>
            <a:pPr marL="0" indent="0" algn="just">
              <a:lnSpc>
                <a:spcPct val="150000"/>
              </a:lnSpc>
              <a:spcBef>
                <a:spcPts val="0"/>
              </a:spcBef>
              <a:buNone/>
            </a:pPr>
            <a:r>
              <a:rPr lang="ru-RU" dirty="0">
                <a:solidFill>
                  <a:schemeClr val="tx1"/>
                </a:solidFill>
                <a:latin typeface="Times New Roman" panose="02020603050405020304" pitchFamily="18" charset="0"/>
                <a:cs typeface="Times New Roman" panose="02020603050405020304" pitchFamily="18" charset="0"/>
              </a:rPr>
              <a:t> </a:t>
            </a:r>
            <a:r>
              <a:rPr lang="ru-RU" sz="2800" b="1" dirty="0">
                <a:solidFill>
                  <a:schemeClr val="tx1"/>
                </a:solidFill>
                <a:latin typeface="Times New Roman" panose="02020603050405020304" pitchFamily="18" charset="0"/>
                <a:cs typeface="Times New Roman" panose="02020603050405020304" pitchFamily="18" charset="0"/>
              </a:rPr>
              <a:t>Д. Рубина   считает: что для одних бесполезный мусор, </a:t>
            </a:r>
            <a:r>
              <a:rPr lang="ru-RU" sz="2800" b="1" dirty="0" smtClean="0">
                <a:solidFill>
                  <a:schemeClr val="tx1"/>
                </a:solidFill>
                <a:latin typeface="Times New Roman" panose="02020603050405020304" pitchFamily="18" charset="0"/>
                <a:cs typeface="Times New Roman" panose="02020603050405020304" pitchFamily="18" charset="0"/>
              </a:rPr>
              <a:t>то </a:t>
            </a:r>
            <a:r>
              <a:rPr lang="ru-RU" sz="2800" b="1" dirty="0">
                <a:solidFill>
                  <a:schemeClr val="tx1"/>
                </a:solidFill>
                <a:latin typeface="Times New Roman" panose="02020603050405020304" pitchFamily="18" charset="0"/>
                <a:cs typeface="Times New Roman" panose="02020603050405020304" pitchFamily="18" charset="0"/>
              </a:rPr>
              <a:t>для других – символ прошлого. Старые вещи способны вызывать в душе человека воспоминания, заставить вновь почувствовать себя ребенком.</a:t>
            </a:r>
            <a:endParaRPr lang="ru-RU" b="1"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452543000"/>
      </p:ext>
    </p:extLst>
  </p:cSld>
  <p:clrMapOvr>
    <a:overrideClrMapping bg1="dk1" tx1="lt1" bg2="dk2" tx2="lt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324E43EB-867C-4B35-9A5C-E435157C729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A7C0F5DA-B59F-4F13-8BB8-FFD8F2C572B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 xmlns:a16="http://schemas.microsoft.com/office/drawing/2014/main" id="{9CEA1DEC-CC9E-4776-9E08-048A15BFA6C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 xmlns:a16="http://schemas.microsoft.com/office/drawing/2014/main" id="{9CE399CF-F4B8-4832-A8CB-B93F6B1EF4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 xmlns:a16="http://schemas.microsoft.com/office/drawing/2014/main" id="{1F23E73A-FDC8-462C-83C1-3AA8961449C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Заголовок 1">
            <a:extLst>
              <a:ext uri="{FF2B5EF4-FFF2-40B4-BE49-F238E27FC236}">
                <a16:creationId xmlns="" xmlns:a16="http://schemas.microsoft.com/office/drawing/2014/main" id="{8FD28E96-E703-4603-9F02-A17F02F2AC0A}"/>
              </a:ext>
            </a:extLst>
          </p:cNvPr>
          <p:cNvSpPr>
            <a:spLocks noGrp="1"/>
          </p:cNvSpPr>
          <p:nvPr>
            <p:ph type="title"/>
          </p:nvPr>
        </p:nvSpPr>
        <p:spPr>
          <a:xfrm>
            <a:off x="994087" y="1130603"/>
            <a:ext cx="3342442" cy="4596794"/>
          </a:xfrm>
        </p:spPr>
        <p:txBody>
          <a:bodyPr anchor="ctr">
            <a:normAutofit/>
          </a:bodyPr>
          <a:lstStyle/>
          <a:p>
            <a:pPr algn="ctr">
              <a:lnSpc>
                <a:spcPct val="150000"/>
              </a:lnSpc>
            </a:pPr>
            <a:r>
              <a:rPr lang="ru-RU" b="1" dirty="0">
                <a:solidFill>
                  <a:srgbClr val="EBEBEB"/>
                </a:solidFill>
                <a:latin typeface="Times New Roman" panose="02020603050405020304" pitchFamily="18" charset="0"/>
                <a:cs typeface="Times New Roman" panose="02020603050405020304" pitchFamily="18" charset="0"/>
              </a:rPr>
              <a:t>Свое мнение по отношению к проблеме и к позиции автора</a:t>
            </a:r>
            <a:endParaRPr lang="ru-RU" b="1" dirty="0">
              <a:solidFill>
                <a:srgbClr val="EBEBEB"/>
              </a:solidFill>
            </a:endParaRPr>
          </a:p>
        </p:txBody>
      </p:sp>
      <p:sp>
        <p:nvSpPr>
          <p:cNvPr id="3" name="Объект 2">
            <a:extLst>
              <a:ext uri="{FF2B5EF4-FFF2-40B4-BE49-F238E27FC236}">
                <a16:creationId xmlns="" xmlns:a16="http://schemas.microsoft.com/office/drawing/2014/main" id="{B15D3D4D-0AC7-4123-BEDA-AF7DBFD4BCBB}"/>
              </a:ext>
            </a:extLst>
          </p:cNvPr>
          <p:cNvSpPr>
            <a:spLocks noGrp="1"/>
          </p:cNvSpPr>
          <p:nvPr>
            <p:ph idx="1"/>
          </p:nvPr>
        </p:nvSpPr>
        <p:spPr>
          <a:xfrm>
            <a:off x="5290077" y="437513"/>
            <a:ext cx="5502614" cy="5954325"/>
          </a:xfrm>
        </p:spPr>
        <p:txBody>
          <a:bodyPr anchor="ctr">
            <a:normAutofit fontScale="92500" lnSpcReduction="20000"/>
          </a:bodyPr>
          <a:lstStyle/>
          <a:p>
            <a:pPr marL="0" indent="0" algn="just">
              <a:lnSpc>
                <a:spcPct val="150000"/>
              </a:lnSpc>
              <a:spcBef>
                <a:spcPts val="0"/>
              </a:spcBef>
              <a:buNone/>
            </a:pPr>
            <a:r>
              <a:rPr lang="ru-RU" sz="2800" b="1" dirty="0">
                <a:latin typeface="Times New Roman" panose="02020603050405020304" pitchFamily="18" charset="0"/>
                <a:cs typeface="Times New Roman" panose="02020603050405020304" pitchFamily="18" charset="0"/>
              </a:rPr>
              <a:t>Я согласна с мнением автора. Предметы прошлого и являются хранителями нашей истории, особым смыслом их наделяет именно человек. Вспоминаются слова Петра Квятковского. Говорят, что главные вещи в жизни это совсем не вещи, но для меня старые гантели, боксерские перчатки имеют особую ностальгическую ценность.</a:t>
            </a:r>
            <a:endParaRPr lang="ru-RU" b="1" dirty="0">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19032091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C314C310-850D-4491-AA52-C75BEA68B68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 xmlns:a16="http://schemas.microsoft.com/office/drawing/2014/main" id="{D4EC3799-3F52-48CE-85CC-83AED368EB4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 xmlns:a16="http://schemas.microsoft.com/office/drawing/2014/main" id="{F3FC2939-BF10-4CBC-904B-74A17D4B9C3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 xmlns:a16="http://schemas.microsoft.com/office/drawing/2014/main" id="{266B6D5D-11B6-40A6-9CEF-F0B0D104C5C6}"/>
                </a:ext>
                <a:ext uri="{C183D7F6-B498-43B3-948B-1728B52AA6E4}">
                  <adec:decorative xmlns="" xmlns:adec="http://schemas.microsoft.com/office/drawing/2017/decorative" val="1"/>
                </a:ext>
              </a:extLst>
            </p:cNvPr>
            <p:cNvSpPr>
              <a:spLocks noEditPoints="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grpSp>
      <p:sp>
        <p:nvSpPr>
          <p:cNvPr id="2" name="Заголовок 1">
            <a:extLst>
              <a:ext uri="{FF2B5EF4-FFF2-40B4-BE49-F238E27FC236}">
                <a16:creationId xmlns="" xmlns:a16="http://schemas.microsoft.com/office/drawing/2014/main" id="{B8112D8B-BD7C-4CBA-B8B8-3E9B83E47B4D}"/>
              </a:ext>
            </a:extLst>
          </p:cNvPr>
          <p:cNvSpPr>
            <a:spLocks noGrp="1"/>
          </p:cNvSpPr>
          <p:nvPr>
            <p:ph type="title"/>
          </p:nvPr>
        </p:nvSpPr>
        <p:spPr>
          <a:xfrm>
            <a:off x="836247" y="1085549"/>
            <a:ext cx="3430947" cy="4686903"/>
          </a:xfrm>
        </p:spPr>
        <p:txBody>
          <a:bodyPr anchor="ctr">
            <a:normAutofit/>
          </a:bodyPr>
          <a:lstStyle/>
          <a:p>
            <a:pPr algn="ctr">
              <a:lnSpc>
                <a:spcPct val="150000"/>
              </a:lnSpc>
            </a:pPr>
            <a:r>
              <a:rPr lang="ru-RU" b="1" dirty="0">
                <a:solidFill>
                  <a:schemeClr val="tx1"/>
                </a:solidFill>
                <a:latin typeface="Times New Roman" panose="02020603050405020304" pitchFamily="18" charset="0"/>
                <a:cs typeface="Times New Roman" panose="02020603050405020304" pitchFamily="18" charset="0"/>
              </a:rPr>
              <a:t>Вывод</a:t>
            </a:r>
          </a:p>
        </p:txBody>
      </p:sp>
      <p:cxnSp>
        <p:nvCxnSpPr>
          <p:cNvPr id="14" name="Straight Connector 13">
            <a:extLst>
              <a:ext uri="{FF2B5EF4-FFF2-40B4-BE49-F238E27FC236}">
                <a16:creationId xmlns="" xmlns:a16="http://schemas.microsoft.com/office/drawing/2014/main" id="{789E20C7-BB50-4317-93C7-90C8ED80B275}"/>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 xmlns:a16="http://schemas.microsoft.com/office/drawing/2014/main" id="{42851B80-46AF-4960-A380-9CB04333409C}"/>
              </a:ext>
            </a:extLst>
          </p:cNvPr>
          <p:cNvSpPr>
            <a:spLocks noGrp="1"/>
          </p:cNvSpPr>
          <p:nvPr>
            <p:ph idx="1"/>
          </p:nvPr>
        </p:nvSpPr>
        <p:spPr>
          <a:xfrm>
            <a:off x="5041399" y="1085549"/>
            <a:ext cx="5579707" cy="4686903"/>
          </a:xfrm>
        </p:spPr>
        <p:txBody>
          <a:bodyPr anchor="ctr">
            <a:normAutofit fontScale="92500" lnSpcReduction="10000"/>
          </a:bodyPr>
          <a:lstStyle/>
          <a:p>
            <a:pPr marL="0" indent="0" algn="just">
              <a:lnSpc>
                <a:spcPct val="150000"/>
              </a:lnSpc>
              <a:spcBef>
                <a:spcPts val="0"/>
              </a:spcBef>
              <a:spcAft>
                <a:spcPts val="600"/>
              </a:spcAft>
              <a:buNone/>
            </a:pPr>
            <a:r>
              <a:rPr lang="ru-RU" dirty="0">
                <a:solidFill>
                  <a:schemeClr val="tx1"/>
                </a:solidFill>
                <a:latin typeface="Times New Roman" panose="02020603050405020304" pitchFamily="18" charset="0"/>
                <a:cs typeface="Times New Roman" panose="02020603050405020304" pitchFamily="18" charset="0"/>
              </a:rPr>
              <a:t> </a:t>
            </a:r>
            <a:r>
              <a:rPr lang="ru-RU" sz="3200" b="1" dirty="0">
                <a:solidFill>
                  <a:schemeClr val="tx1"/>
                </a:solidFill>
                <a:latin typeface="Times New Roman" panose="02020603050405020304" pitchFamily="18" charset="0"/>
                <a:cs typeface="Times New Roman" panose="02020603050405020304" pitchFamily="18" charset="0"/>
              </a:rPr>
              <a:t>Таким образом, можно сказать, что самые обычные предметы быта, могут нести в себе  огромное значение для человека, провоцируя у него нежные чувства и воспоминания</a:t>
            </a:r>
            <a:r>
              <a:rPr lang="ru-RU" b="1" dirty="0">
                <a:solidFill>
                  <a:schemeClr val="tx1"/>
                </a:solidFill>
                <a:latin typeface="Times New Roman" panose="02020603050405020304" pitchFamily="18" charset="0"/>
                <a:cs typeface="Times New Roman" panose="02020603050405020304" pitchFamily="18" charset="0"/>
              </a:rPr>
              <a:t>.</a:t>
            </a:r>
          </a:p>
        </p:txBody>
      </p:sp>
    </p:spTree>
    <p:extLst>
      <p:ext uri="{BB962C8B-B14F-4D97-AF65-F5344CB8AC3E}">
        <p14:creationId xmlns="" xmlns:p14="http://schemas.microsoft.com/office/powerpoint/2010/main" val="1973711344"/>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01109B5D-BC35-4376-98A2-F53B03E4E1B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a:extLst>
              <a:ext uri="{FF2B5EF4-FFF2-40B4-BE49-F238E27FC236}">
                <a16:creationId xmlns="" xmlns:a16="http://schemas.microsoft.com/office/drawing/2014/main" id="{94D90C11-98A3-40E3-B04C-A3025D6458A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0"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12" name="Rectangle 11">
            <a:extLst>
              <a:ext uri="{FF2B5EF4-FFF2-40B4-BE49-F238E27FC236}">
                <a16:creationId xmlns="" xmlns:a16="http://schemas.microsoft.com/office/drawing/2014/main" id="{A3B28FB1-97C9-4A9E-A45B-356508C2C38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Объект 2">
            <a:extLst>
              <a:ext uri="{FF2B5EF4-FFF2-40B4-BE49-F238E27FC236}">
                <a16:creationId xmlns="" xmlns:a16="http://schemas.microsoft.com/office/drawing/2014/main" id="{16ADEFF3-730E-4E0B-A034-160C6FB66F88}"/>
              </a:ext>
            </a:extLst>
          </p:cNvPr>
          <p:cNvSpPr>
            <a:spLocks noGrp="1"/>
          </p:cNvSpPr>
          <p:nvPr>
            <p:ph idx="1"/>
          </p:nvPr>
        </p:nvSpPr>
        <p:spPr>
          <a:xfrm>
            <a:off x="1198484" y="1047565"/>
            <a:ext cx="9712171" cy="4882718"/>
          </a:xfrm>
        </p:spPr>
        <p:txBody>
          <a:bodyPr>
            <a:normAutofit lnSpcReduction="10000"/>
          </a:bodyPr>
          <a:lstStyle/>
          <a:p>
            <a:pPr marL="0" indent="0" algn="just">
              <a:lnSpc>
                <a:spcPct val="150000"/>
              </a:lnSpc>
              <a:spcBef>
                <a:spcPts val="0"/>
              </a:spcBef>
              <a:buNone/>
            </a:pPr>
            <a:r>
              <a:rPr lang="ru-RU" sz="3600" b="1" dirty="0">
                <a:solidFill>
                  <a:schemeClr val="tx1"/>
                </a:solidFill>
                <a:latin typeface="Times New Roman" panose="02020603050405020304" pitchFamily="18" charset="0"/>
                <a:cs typeface="Times New Roman" panose="02020603050405020304" pitchFamily="18" charset="0"/>
              </a:rPr>
              <a:t>Цель работы: привлечь</a:t>
            </a:r>
            <a:r>
              <a:rPr lang="ru-RU" sz="3600" dirty="0">
                <a:solidFill>
                  <a:schemeClr val="tx1"/>
                </a:solidFill>
                <a:latin typeface="Times New Roman" panose="02020603050405020304" pitchFamily="18" charset="0"/>
                <a:cs typeface="Times New Roman" panose="02020603050405020304" pitchFamily="18" charset="0"/>
              </a:rPr>
              <a:t> </a:t>
            </a:r>
            <a:r>
              <a:rPr lang="ru-RU" sz="3600" b="1" dirty="0">
                <a:solidFill>
                  <a:schemeClr val="tx1"/>
                </a:solidFill>
                <a:latin typeface="Times New Roman" panose="02020603050405020304" pitchFamily="18" charset="0"/>
                <a:cs typeface="Times New Roman" panose="02020603050405020304" pitchFamily="18" charset="0"/>
              </a:rPr>
              <a:t>внимание старшеклассников к проблеме написания сочинения на ЕГЭ и создать сборник творческих работ учащихся, отвечающих критериям написания сочинения на государственной итоговой аттестации.</a:t>
            </a:r>
          </a:p>
        </p:txBody>
      </p:sp>
    </p:spTree>
    <p:extLst>
      <p:ext uri="{BB962C8B-B14F-4D97-AF65-F5344CB8AC3E}">
        <p14:creationId xmlns="" xmlns:p14="http://schemas.microsoft.com/office/powerpoint/2010/main" val="698988781"/>
      </p:ext>
    </p:extLst>
  </p:cSld>
  <p:clrMapOvr>
    <a:overrideClrMapping bg1="dk1" tx1="lt1" bg2="dk2" tx2="lt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01109B5D-BC35-4376-98A2-F53B03E4E1B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a:extLst>
              <a:ext uri="{FF2B5EF4-FFF2-40B4-BE49-F238E27FC236}">
                <a16:creationId xmlns="" xmlns:a16="http://schemas.microsoft.com/office/drawing/2014/main" id="{94D90C11-98A3-40E3-B04C-A3025D6458A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0"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12" name="Rectangle 11">
            <a:extLst>
              <a:ext uri="{FF2B5EF4-FFF2-40B4-BE49-F238E27FC236}">
                <a16:creationId xmlns="" xmlns:a16="http://schemas.microsoft.com/office/drawing/2014/main" id="{A3B28FB1-97C9-4A9E-A45B-356508C2C38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Объект 2">
            <a:extLst>
              <a:ext uri="{FF2B5EF4-FFF2-40B4-BE49-F238E27FC236}">
                <a16:creationId xmlns="" xmlns:a16="http://schemas.microsoft.com/office/drawing/2014/main" id="{36657E9F-E4FD-4BA9-A5F5-7CDACD03B373}"/>
              </a:ext>
            </a:extLst>
          </p:cNvPr>
          <p:cNvSpPr>
            <a:spLocks noGrp="1"/>
          </p:cNvSpPr>
          <p:nvPr>
            <p:ph idx="1"/>
          </p:nvPr>
        </p:nvSpPr>
        <p:spPr>
          <a:xfrm>
            <a:off x="1313894" y="1232385"/>
            <a:ext cx="9809717" cy="4768919"/>
          </a:xfrm>
        </p:spPr>
        <p:txBody>
          <a:bodyPr>
            <a:normAutofit fontScale="77500" lnSpcReduction="20000"/>
          </a:bodyPr>
          <a:lstStyle/>
          <a:p>
            <a:pPr marL="0" indent="0" algn="just">
              <a:lnSpc>
                <a:spcPct val="150000"/>
              </a:lnSpc>
              <a:spcBef>
                <a:spcPts val="0"/>
              </a:spcBef>
              <a:buNone/>
            </a:pPr>
            <a:r>
              <a:rPr lang="ru-RU" sz="3800" b="1" dirty="0">
                <a:solidFill>
                  <a:schemeClr val="tx1"/>
                </a:solidFill>
                <a:latin typeface="Times New Roman" panose="02020603050405020304" pitchFamily="18" charset="0"/>
                <a:cs typeface="Times New Roman" panose="02020603050405020304" pitchFamily="18" charset="0"/>
              </a:rPr>
              <a:t>Гипотеза: Можно ли, изучив формулировку задания 27 и рекомендации к написанию сочинения, составив оптимальный план композиции к творческой работе, проанализировав образцы сочинений-рассуждений по исходному тексту, научившись делать комплексный анализ текста, написать сочинение на государственной итоговой аттестации на высокий балл.</a:t>
            </a:r>
          </a:p>
          <a:p>
            <a:endParaRPr lang="ru-RU" dirty="0">
              <a:solidFill>
                <a:schemeClr val="tx1"/>
              </a:solidFill>
            </a:endParaRPr>
          </a:p>
        </p:txBody>
      </p:sp>
    </p:spTree>
    <p:extLst>
      <p:ext uri="{BB962C8B-B14F-4D97-AF65-F5344CB8AC3E}">
        <p14:creationId xmlns="" xmlns:p14="http://schemas.microsoft.com/office/powerpoint/2010/main" val="3281969542"/>
      </p:ext>
    </p:extLst>
  </p:cSld>
  <p:clrMapOvr>
    <a:overrideClrMapping bg1="dk1" tx1="lt1" bg2="dk2" tx2="lt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C314C310-850D-4491-AA52-C75BEA68B68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 xmlns:a16="http://schemas.microsoft.com/office/drawing/2014/main" id="{D4EC3799-3F52-48CE-85CC-83AED368EB4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0" y="0"/>
            <a:ext cx="12192000" cy="6858000"/>
            <a:chOff x="0" y="0"/>
            <a:chExt cx="12192000" cy="6858000"/>
          </a:xfrm>
        </p:grpSpPr>
        <p:sp>
          <p:nvSpPr>
            <p:cNvPr id="11" name="Rectangle 10">
              <a:extLst>
                <a:ext uri="{FF2B5EF4-FFF2-40B4-BE49-F238E27FC236}">
                  <a16:creationId xmlns="" xmlns:a16="http://schemas.microsoft.com/office/drawing/2014/main" id="{F3FC2939-BF10-4CBC-904B-74A17D4B9C3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Freeform 5">
              <a:extLst>
                <a:ext uri="{FF2B5EF4-FFF2-40B4-BE49-F238E27FC236}">
                  <a16:creationId xmlns="" xmlns:a16="http://schemas.microsoft.com/office/drawing/2014/main" id="{266B6D5D-11B6-40A6-9CEF-F0B0D104C5C6}"/>
                </a:ext>
                <a:ext uri="{C183D7F6-B498-43B3-948B-1728B52AA6E4}">
                  <adec:decorative xmlns="" xmlns:adec="http://schemas.microsoft.com/office/drawing/2017/decorative" val="1"/>
                </a:ext>
              </a:extLst>
            </p:cNvPr>
            <p:cNvSpPr>
              <a:spLocks noEditPoints="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grpSp>
      <p:sp>
        <p:nvSpPr>
          <p:cNvPr id="2" name="Заголовок 1">
            <a:extLst>
              <a:ext uri="{FF2B5EF4-FFF2-40B4-BE49-F238E27FC236}">
                <a16:creationId xmlns="" xmlns:a16="http://schemas.microsoft.com/office/drawing/2014/main" id="{87CBDEA5-AD70-467B-A800-84748A98C567}"/>
              </a:ext>
            </a:extLst>
          </p:cNvPr>
          <p:cNvSpPr>
            <a:spLocks noGrp="1"/>
          </p:cNvSpPr>
          <p:nvPr>
            <p:ph type="title"/>
          </p:nvPr>
        </p:nvSpPr>
        <p:spPr>
          <a:xfrm>
            <a:off x="836247" y="1085549"/>
            <a:ext cx="3430947" cy="4686903"/>
          </a:xfrm>
        </p:spPr>
        <p:txBody>
          <a:bodyPr anchor="ctr">
            <a:normAutofit/>
          </a:bodyPr>
          <a:lstStyle/>
          <a:p>
            <a:pPr algn="ctr"/>
            <a:r>
              <a:rPr lang="ru-RU" b="1" dirty="0">
                <a:solidFill>
                  <a:schemeClr val="tx1"/>
                </a:solidFill>
                <a:latin typeface="Times New Roman" panose="02020603050405020304" pitchFamily="18" charset="0"/>
                <a:cs typeface="Times New Roman" panose="02020603050405020304" pitchFamily="18" charset="0"/>
              </a:rPr>
              <a:t>ОСНОВНАЯ ЧАСТЬ Теоретический раздел</a:t>
            </a:r>
            <a:br>
              <a:rPr lang="ru-RU" b="1" dirty="0">
                <a:solidFill>
                  <a:schemeClr val="tx1"/>
                </a:solidFill>
                <a:latin typeface="Times New Roman" panose="02020603050405020304" pitchFamily="18" charset="0"/>
                <a:cs typeface="Times New Roman" panose="02020603050405020304" pitchFamily="18" charset="0"/>
              </a:rPr>
            </a:br>
            <a:endParaRPr lang="ru-RU" b="1" dirty="0">
              <a:solidFill>
                <a:schemeClr val="tx1"/>
              </a:solidFill>
              <a:latin typeface="Times New Roman" panose="02020603050405020304" pitchFamily="18" charset="0"/>
              <a:cs typeface="Times New Roman" panose="02020603050405020304" pitchFamily="18" charset="0"/>
            </a:endParaRPr>
          </a:p>
        </p:txBody>
      </p:sp>
      <p:cxnSp>
        <p:nvCxnSpPr>
          <p:cNvPr id="14" name="Straight Connector 13">
            <a:extLst>
              <a:ext uri="{FF2B5EF4-FFF2-40B4-BE49-F238E27FC236}">
                <a16:creationId xmlns="" xmlns:a16="http://schemas.microsoft.com/office/drawing/2014/main" id="{789E20C7-BB50-4317-93C7-90C8ED80B275}"/>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 xmlns:a16="http://schemas.microsoft.com/office/drawing/2014/main" id="{FBA4C516-B8CD-4A9F-A711-F07E43FFB674}"/>
              </a:ext>
            </a:extLst>
          </p:cNvPr>
          <p:cNvSpPr>
            <a:spLocks noGrp="1"/>
          </p:cNvSpPr>
          <p:nvPr>
            <p:ph idx="1"/>
          </p:nvPr>
        </p:nvSpPr>
        <p:spPr>
          <a:xfrm>
            <a:off x="4793943" y="603682"/>
            <a:ext cx="6702638" cy="5637319"/>
          </a:xfrm>
        </p:spPr>
        <p:txBody>
          <a:bodyPr anchor="ctr">
            <a:noAutofit/>
          </a:bodyPr>
          <a:lstStyle/>
          <a:p>
            <a:pPr marL="0" indent="0" algn="just">
              <a:lnSpc>
                <a:spcPct val="170000"/>
              </a:lnSpc>
              <a:spcBef>
                <a:spcPts val="0"/>
              </a:spcBef>
              <a:buNone/>
            </a:pPr>
            <a:r>
              <a:rPr lang="ru-RU" sz="1600" dirty="0">
                <a:solidFill>
                  <a:schemeClr val="tx1"/>
                </a:solidFill>
                <a:latin typeface="Times New Roman" panose="02020603050405020304" pitchFamily="18" charset="0"/>
                <a:cs typeface="Times New Roman" panose="02020603050405020304" pitchFamily="18" charset="0"/>
              </a:rPr>
              <a:t> </a:t>
            </a:r>
            <a:r>
              <a:rPr lang="ru-RU" sz="1600" b="1" dirty="0">
                <a:solidFill>
                  <a:schemeClr val="tx1"/>
                </a:solidFill>
                <a:latin typeface="Times New Roman" panose="02020603050405020304" pitchFamily="18" charset="0"/>
                <a:cs typeface="Times New Roman" panose="02020603050405020304" pitchFamily="18" charset="0"/>
              </a:rPr>
              <a:t>Формулировка задания 27.</a:t>
            </a:r>
          </a:p>
          <a:p>
            <a:pPr marL="0" algn="just">
              <a:lnSpc>
                <a:spcPct val="15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Напишите сочинение по прочитанному тексту.</a:t>
            </a:r>
          </a:p>
          <a:p>
            <a:pPr marL="0" algn="just">
              <a:lnSpc>
                <a:spcPct val="15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Сформулируйте одну из проблем, поставленных автором текста.</a:t>
            </a:r>
          </a:p>
          <a:p>
            <a:pPr marL="0" algn="just">
              <a:lnSpc>
                <a:spcPct val="15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Прокомментируйте сформулированную проблему. Включите в комментарий два примера-иллюстрации из прочитанного текста, которые, по Вашему мнению, важны для понимания проблемы исходного текста (избегайте чрезмерного цитирования). Поясните значение каждого примера и укажите смысловую связь между ними.</a:t>
            </a:r>
          </a:p>
          <a:p>
            <a:pPr marL="0" algn="just">
              <a:lnSpc>
                <a:spcPct val="15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Сформулируйте позицию автора (рассказчика). Выразите своё отношение к позиции автора по проблеме исходного текста (согласие или несогласие) и обоснуйте его.</a:t>
            </a:r>
          </a:p>
          <a:p>
            <a:pPr marL="0" algn="just">
              <a:lnSpc>
                <a:spcPct val="15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Объём сочинения — не менее 150 слов.</a:t>
            </a:r>
          </a:p>
          <a:p>
            <a:pPr marL="0" algn="just">
              <a:lnSpc>
                <a:spcPct val="15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Работа, написанная без опоры на прочитанный текст (не по данному тексту), не оценивается. Если сочинение представляет собой пересказанный или полностью переписанный исходный текст без каких бы то ни было комментариев, то такая работа оценивается 0 баллов.</a:t>
            </a:r>
          </a:p>
          <a:p>
            <a:pPr marL="0" algn="just">
              <a:lnSpc>
                <a:spcPct val="150000"/>
              </a:lnSpc>
              <a:spcBef>
                <a:spcPts val="0"/>
              </a:spcBef>
            </a:pPr>
            <a:r>
              <a:rPr lang="ru-RU" sz="1400" b="1" dirty="0">
                <a:solidFill>
                  <a:schemeClr val="tx1"/>
                </a:solidFill>
                <a:latin typeface="Times New Roman" panose="02020603050405020304" pitchFamily="18" charset="0"/>
                <a:cs typeface="Times New Roman" panose="02020603050405020304" pitchFamily="18" charset="0"/>
              </a:rPr>
              <a:t>Сочинение пишите аккуратно, разборчивым почерком</a:t>
            </a:r>
            <a:r>
              <a:rPr lang="ru-RU" sz="1200" b="1" dirty="0">
                <a:solidFill>
                  <a:schemeClr val="tx1"/>
                </a:solidFill>
                <a:latin typeface="Times New Roman" panose="02020603050405020304" pitchFamily="18" charset="0"/>
                <a:cs typeface="Times New Roman" panose="02020603050405020304" pitchFamily="18" charset="0"/>
              </a:rPr>
              <a:t>.</a:t>
            </a:r>
          </a:p>
          <a:p>
            <a:pPr>
              <a:lnSpc>
                <a:spcPct val="90000"/>
              </a:lnSpc>
            </a:pPr>
            <a:endParaRPr lang="ru-RU"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 xmlns:p14="http://schemas.microsoft.com/office/powerpoint/2010/main" val="2740885560"/>
      </p:ext>
    </p:extLst>
  </p:cSld>
  <p:clrMapOvr>
    <a:overrideClrMapping bg1="dk1" tx1="lt1" bg2="dk2" tx2="lt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324E43EB-867C-4B35-9A5C-E435157C729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A7C0F5DA-B59F-4F13-8BB8-FFD8F2C572B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 xmlns:a16="http://schemas.microsoft.com/office/drawing/2014/main" id="{9CEA1DEC-CC9E-4776-9E08-048A15BFA6C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 xmlns:a16="http://schemas.microsoft.com/office/drawing/2014/main" id="{9CE399CF-F4B8-4832-A8CB-B93F6B1EF4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 xmlns:a16="http://schemas.microsoft.com/office/drawing/2014/main" id="{1F23E73A-FDC8-462C-83C1-3AA8961449C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Заголовок 1">
            <a:extLst>
              <a:ext uri="{FF2B5EF4-FFF2-40B4-BE49-F238E27FC236}">
                <a16:creationId xmlns="" xmlns:a16="http://schemas.microsoft.com/office/drawing/2014/main" id="{51DD374D-A21D-4241-B243-7172D9BA65D2}"/>
              </a:ext>
            </a:extLst>
          </p:cNvPr>
          <p:cNvSpPr>
            <a:spLocks noGrp="1"/>
          </p:cNvSpPr>
          <p:nvPr>
            <p:ph type="title"/>
          </p:nvPr>
        </p:nvSpPr>
        <p:spPr>
          <a:xfrm>
            <a:off x="994087" y="1130603"/>
            <a:ext cx="3342442" cy="4596794"/>
          </a:xfrm>
        </p:spPr>
        <p:txBody>
          <a:bodyPr anchor="ctr">
            <a:normAutofit/>
          </a:bodyPr>
          <a:lstStyle/>
          <a:p>
            <a:pPr algn="ctr">
              <a:lnSpc>
                <a:spcPct val="150000"/>
              </a:lnSpc>
            </a:pPr>
            <a:r>
              <a:rPr lang="ru-RU" b="1" dirty="0">
                <a:solidFill>
                  <a:srgbClr val="EBEBEB"/>
                </a:solidFill>
                <a:latin typeface="Times New Roman" panose="02020603050405020304" pitchFamily="18" charset="0"/>
                <a:cs typeface="Times New Roman" panose="02020603050405020304" pitchFamily="18" charset="0"/>
              </a:rPr>
              <a:t>Оптимальный план написания сочинения-рассуждения</a:t>
            </a:r>
          </a:p>
        </p:txBody>
      </p:sp>
      <p:sp>
        <p:nvSpPr>
          <p:cNvPr id="3" name="Объект 2">
            <a:extLst>
              <a:ext uri="{FF2B5EF4-FFF2-40B4-BE49-F238E27FC236}">
                <a16:creationId xmlns="" xmlns:a16="http://schemas.microsoft.com/office/drawing/2014/main" id="{AC9DAF45-ADD6-4ABC-A89B-FBB4BBCD0F48}"/>
              </a:ext>
            </a:extLst>
          </p:cNvPr>
          <p:cNvSpPr>
            <a:spLocks noGrp="1"/>
          </p:cNvSpPr>
          <p:nvPr>
            <p:ph idx="1"/>
          </p:nvPr>
        </p:nvSpPr>
        <p:spPr>
          <a:xfrm>
            <a:off x="5290077" y="437513"/>
            <a:ext cx="5502614" cy="5954325"/>
          </a:xfrm>
        </p:spPr>
        <p:txBody>
          <a:bodyPr anchor="ctr">
            <a:normAutofit fontScale="92500"/>
          </a:bodyPr>
          <a:lstStyle/>
          <a:p>
            <a:pPr marL="0" algn="just">
              <a:lnSpc>
                <a:spcPct val="150000"/>
              </a:lnSpc>
              <a:spcBef>
                <a:spcPts val="0"/>
              </a:spcBef>
            </a:pPr>
            <a:r>
              <a:rPr lang="ru-RU" b="1" dirty="0">
                <a:latin typeface="Times New Roman" panose="02020603050405020304" pitchFamily="18" charset="0"/>
                <a:cs typeface="Times New Roman" panose="02020603050405020304" pitchFamily="18" charset="0"/>
              </a:rPr>
              <a:t>Вступление-подход к </a:t>
            </a:r>
            <a:r>
              <a:rPr lang="ru-RU" b="1" dirty="0" smtClean="0">
                <a:latin typeface="Times New Roman" panose="02020603050405020304" pitchFamily="18" charset="0"/>
                <a:cs typeface="Times New Roman" panose="02020603050405020304" pitchFamily="18" charset="0"/>
              </a:rPr>
              <a:t>формулированию </a:t>
            </a:r>
            <a:r>
              <a:rPr lang="ru-RU" b="1" dirty="0">
                <a:latin typeface="Times New Roman" panose="02020603050405020304" pitchFamily="18" charset="0"/>
                <a:cs typeface="Times New Roman" panose="02020603050405020304" pitchFamily="18" charset="0"/>
              </a:rPr>
              <a:t>проблемы.</a:t>
            </a:r>
          </a:p>
          <a:p>
            <a:pPr marL="0" algn="just">
              <a:lnSpc>
                <a:spcPct val="150000"/>
              </a:lnSpc>
              <a:spcBef>
                <a:spcPts val="0"/>
              </a:spcBef>
            </a:pPr>
            <a:r>
              <a:rPr lang="ru-RU" b="1" dirty="0" smtClean="0">
                <a:latin typeface="Times New Roman" panose="02020603050405020304" pitchFamily="18" charset="0"/>
                <a:cs typeface="Times New Roman" panose="02020603050405020304" pitchFamily="18" charset="0"/>
              </a:rPr>
              <a:t>Формулирование </a:t>
            </a:r>
            <a:r>
              <a:rPr lang="ru-RU" b="1" dirty="0">
                <a:latin typeface="Times New Roman" panose="02020603050405020304" pitchFamily="18" charset="0"/>
                <a:cs typeface="Times New Roman" panose="02020603050405020304" pitchFamily="18" charset="0"/>
              </a:rPr>
              <a:t>проблемы и переход к общему комментарию.</a:t>
            </a:r>
          </a:p>
          <a:p>
            <a:pPr marL="0" algn="just">
              <a:lnSpc>
                <a:spcPct val="150000"/>
              </a:lnSpc>
              <a:spcBef>
                <a:spcPts val="0"/>
              </a:spcBef>
            </a:pPr>
            <a:r>
              <a:rPr lang="ru-RU" b="1" dirty="0">
                <a:latin typeface="Times New Roman" panose="02020603050405020304" pitchFamily="18" charset="0"/>
                <a:cs typeface="Times New Roman" panose="02020603050405020304" pitchFamily="18" charset="0"/>
              </a:rPr>
              <a:t>Общий комментарий с опорой на исходный текст (можно включать цитаты).</a:t>
            </a:r>
          </a:p>
          <a:p>
            <a:pPr marL="0" algn="just">
              <a:lnSpc>
                <a:spcPct val="150000"/>
              </a:lnSpc>
              <a:spcBef>
                <a:spcPts val="0"/>
              </a:spcBef>
            </a:pPr>
            <a:r>
              <a:rPr lang="ru-RU" b="1" dirty="0">
                <a:latin typeface="Times New Roman" panose="02020603050405020304" pitchFamily="18" charset="0"/>
                <a:cs typeface="Times New Roman" panose="02020603050405020304" pitchFamily="18" charset="0"/>
              </a:rPr>
              <a:t>Пример №1 из прочитанного текста, важный для понимания проблемы (использовать цитаты).</a:t>
            </a:r>
          </a:p>
          <a:p>
            <a:pPr marL="0" algn="just">
              <a:lnSpc>
                <a:spcPct val="150000"/>
              </a:lnSpc>
              <a:spcBef>
                <a:spcPts val="0"/>
              </a:spcBef>
            </a:pPr>
            <a:r>
              <a:rPr lang="ru-RU" b="1" dirty="0">
                <a:latin typeface="Times New Roman" panose="02020603050405020304" pitchFamily="18" charset="0"/>
                <a:cs typeface="Times New Roman" panose="02020603050405020304" pitchFamily="18" charset="0"/>
              </a:rPr>
              <a:t>Пример №2 из прочитанного текста, важный для понимания проблемы (использовать цитаты).</a:t>
            </a:r>
          </a:p>
          <a:p>
            <a:pPr marL="0" algn="just">
              <a:lnSpc>
                <a:spcPct val="150000"/>
              </a:lnSpc>
              <a:spcBef>
                <a:spcPts val="0"/>
              </a:spcBef>
            </a:pPr>
            <a:r>
              <a:rPr lang="ru-RU" b="1" dirty="0">
                <a:latin typeface="Times New Roman" panose="02020603050405020304" pitchFamily="18" charset="0"/>
                <a:cs typeface="Times New Roman" panose="02020603050405020304" pitchFamily="18" charset="0"/>
              </a:rPr>
              <a:t>Связь аргументов и обоснование их роли для раскрытия позиции автора.</a:t>
            </a:r>
          </a:p>
          <a:p>
            <a:pPr marL="0" algn="just">
              <a:lnSpc>
                <a:spcPct val="150000"/>
              </a:lnSpc>
              <a:spcBef>
                <a:spcPts val="0"/>
              </a:spcBef>
            </a:pPr>
            <a:r>
              <a:rPr lang="ru-RU" b="1" dirty="0" smtClean="0">
                <a:latin typeface="Times New Roman" panose="02020603050405020304" pitchFamily="18" charset="0"/>
                <a:cs typeface="Times New Roman" panose="02020603050405020304" pitchFamily="18" charset="0"/>
              </a:rPr>
              <a:t>Формулирование </a:t>
            </a:r>
            <a:r>
              <a:rPr lang="ru-RU" b="1" dirty="0">
                <a:latin typeface="Times New Roman" panose="02020603050405020304" pitchFamily="18" charset="0"/>
                <a:cs typeface="Times New Roman" panose="02020603050405020304" pitchFamily="18" charset="0"/>
              </a:rPr>
              <a:t>позиции автора.</a:t>
            </a:r>
          </a:p>
          <a:p>
            <a:pPr marL="0" algn="just">
              <a:lnSpc>
                <a:spcPct val="150000"/>
              </a:lnSpc>
              <a:spcBef>
                <a:spcPts val="0"/>
              </a:spcBef>
            </a:pPr>
            <a:r>
              <a:rPr lang="ru-RU" b="1" dirty="0" smtClean="0">
                <a:latin typeface="Times New Roman" panose="02020603050405020304" pitchFamily="18" charset="0"/>
                <a:cs typeface="Times New Roman" panose="02020603050405020304" pitchFamily="18" charset="0"/>
              </a:rPr>
              <a:t>Формулирование </a:t>
            </a:r>
            <a:r>
              <a:rPr lang="ru-RU" b="1" dirty="0">
                <a:latin typeface="Times New Roman" panose="02020603050405020304" pitchFamily="18" charset="0"/>
                <a:cs typeface="Times New Roman" panose="02020603050405020304" pitchFamily="18" charset="0"/>
              </a:rPr>
              <a:t>собственной точки зрения и высказывание своего отношения к позиции автора.</a:t>
            </a:r>
          </a:p>
          <a:p>
            <a:pPr marL="0" algn="just">
              <a:lnSpc>
                <a:spcPct val="150000"/>
              </a:lnSpc>
              <a:spcBef>
                <a:spcPts val="0"/>
              </a:spcBef>
            </a:pPr>
            <a:r>
              <a:rPr lang="ru-RU" b="1" dirty="0">
                <a:latin typeface="Times New Roman" panose="02020603050405020304" pitchFamily="18" charset="0"/>
                <a:cs typeface="Times New Roman" panose="02020603050405020304" pitchFamily="18" charset="0"/>
              </a:rPr>
              <a:t>Вывод и обобщение. </a:t>
            </a:r>
          </a:p>
          <a:p>
            <a:endParaRPr lang="ru-RU" sz="2000" dirty="0"/>
          </a:p>
        </p:txBody>
      </p:sp>
    </p:spTree>
    <p:extLst>
      <p:ext uri="{BB962C8B-B14F-4D97-AF65-F5344CB8AC3E}">
        <p14:creationId xmlns="" xmlns:p14="http://schemas.microsoft.com/office/powerpoint/2010/main" val="2021449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 xmlns:a16="http://schemas.microsoft.com/office/drawing/2014/main" id="{C314C310-850D-4491-AA52-C75BEA68B68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 xmlns:a16="http://schemas.microsoft.com/office/drawing/2014/main" id="{D4EC3799-3F52-48CE-85CC-83AED368EB42}"/>
              </a:ext>
              <a:ext uri="{C183D7F6-B498-43B3-948B-1728B52AA6E4}">
                <adec:decorative xmlns="" xmlns:adec="http://schemas.microsoft.com/office/drawing/2017/decorative" val="1"/>
              </a:ext>
            </a:extLst>
          </p:cNvPr>
          <p:cNvGrpSpPr>
            <a:grpSpLocks noGrp="1" noUngrp="1" noRot="1" noChangeAspect="1" noMove="1" noResize="1"/>
          </p:cNvGrpSpPr>
          <p:nvPr>
            <p:extLst>
              <p:ext uri="{386F3935-93C4-4BCD-93E2-E3B085C9AB24}">
                <p16:designElem xmlns="" xmlns:p16="http://schemas.microsoft.com/office/powerpoint/2015/main" val="1"/>
              </p:ext>
            </p:extLst>
          </p:nvPr>
        </p:nvGrpSpPr>
        <p:grpSpPr>
          <a:xfrm>
            <a:off x="0" y="0"/>
            <a:ext cx="12192000" cy="6858000"/>
            <a:chOff x="0" y="0"/>
            <a:chExt cx="12192000" cy="6858000"/>
          </a:xfrm>
        </p:grpSpPr>
        <p:sp>
          <p:nvSpPr>
            <p:cNvPr id="12" name="Rectangle 11">
              <a:extLst>
                <a:ext uri="{FF2B5EF4-FFF2-40B4-BE49-F238E27FC236}">
                  <a16:creationId xmlns="" xmlns:a16="http://schemas.microsoft.com/office/drawing/2014/main" id="{F3FC2939-BF10-4CBC-904B-74A17D4B9C35}"/>
                </a:ext>
                <a:ext uri="{C183D7F6-B498-43B3-948B-1728B52AA6E4}">
                  <adec:decorative xmlns="" xmlns:adec="http://schemas.microsoft.com/office/drawing/2017/decorative" val="1"/>
                </a:ext>
              </a:extLst>
            </p:cNvPr>
            <p:cNvSpPr/>
            <p:nvPr>
              <p:extLst>
                <p:ext uri="{386F3935-93C4-4BCD-93E2-E3B085C9AB24}">
                  <p16:designElem xmlns="" xmlns:p16="http://schemas.microsoft.com/office/powerpoint/2015/main" val="1"/>
                </p:ext>
              </p:extLst>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Freeform 5">
              <a:extLst>
                <a:ext uri="{FF2B5EF4-FFF2-40B4-BE49-F238E27FC236}">
                  <a16:creationId xmlns="" xmlns:a16="http://schemas.microsoft.com/office/drawing/2014/main" id="{266B6D5D-11B6-40A6-9CEF-F0B0D104C5C6}"/>
                </a:ext>
                <a:ext uri="{C183D7F6-B498-43B3-948B-1728B52AA6E4}">
                  <adec:decorative xmlns="" xmlns:adec="http://schemas.microsoft.com/office/drawing/2017/decorative" val="1"/>
                </a:ext>
              </a:extLst>
            </p:cNvPr>
            <p:cNvSpPr>
              <a:spLocks noEditPoints="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grpSp>
      <p:sp>
        <p:nvSpPr>
          <p:cNvPr id="4" name="Заголовок 3">
            <a:extLst>
              <a:ext uri="{FF2B5EF4-FFF2-40B4-BE49-F238E27FC236}">
                <a16:creationId xmlns="" xmlns:a16="http://schemas.microsoft.com/office/drawing/2014/main" id="{75F8200C-B2F6-4B51-B8CD-5A45B96E3C1A}"/>
              </a:ext>
            </a:extLst>
          </p:cNvPr>
          <p:cNvSpPr>
            <a:spLocks noGrp="1"/>
          </p:cNvSpPr>
          <p:nvPr>
            <p:ph type="title"/>
          </p:nvPr>
        </p:nvSpPr>
        <p:spPr>
          <a:xfrm>
            <a:off x="836247" y="1085549"/>
            <a:ext cx="4242190" cy="4686903"/>
          </a:xfrm>
        </p:spPr>
        <p:txBody>
          <a:bodyPr anchor="ctr">
            <a:normAutofit/>
          </a:bodyPr>
          <a:lstStyle/>
          <a:p>
            <a:pPr algn="ctr">
              <a:lnSpc>
                <a:spcPct val="150000"/>
              </a:lnSpc>
            </a:pPr>
            <a:r>
              <a:rPr lang="ru-RU" b="1" dirty="0">
                <a:solidFill>
                  <a:schemeClr val="tx1"/>
                </a:solidFill>
                <a:latin typeface="Times New Roman" panose="02020603050405020304" pitchFamily="18" charset="0"/>
                <a:cs typeface="Times New Roman" panose="02020603050405020304" pitchFamily="18" charset="0"/>
              </a:rPr>
              <a:t>КРИТЕРИИ ОЦЕНИВАНИЯ СОЧИНЕНИЯ-РАССУЖДЕНИЯ</a:t>
            </a:r>
            <a:endParaRPr lang="ru-RU" b="1" dirty="0">
              <a:solidFill>
                <a:schemeClr val="tx1"/>
              </a:solidFill>
            </a:endParaRPr>
          </a:p>
        </p:txBody>
      </p:sp>
      <p:cxnSp>
        <p:nvCxnSpPr>
          <p:cNvPr id="15" name="Straight Connector 14">
            <a:extLst>
              <a:ext uri="{FF2B5EF4-FFF2-40B4-BE49-F238E27FC236}">
                <a16:creationId xmlns="" xmlns:a16="http://schemas.microsoft.com/office/drawing/2014/main" id="{789E20C7-BB50-4317-93C7-90C8ED80B275}"/>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4654296" y="1930986"/>
            <a:ext cx="0" cy="3200400"/>
          </a:xfrm>
          <a:prstGeom prst="line">
            <a:avLst/>
          </a:prstGeom>
          <a:ln w="15875" cap="sq">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 name="Объект 2">
            <a:extLst>
              <a:ext uri="{FF2B5EF4-FFF2-40B4-BE49-F238E27FC236}">
                <a16:creationId xmlns="" xmlns:a16="http://schemas.microsoft.com/office/drawing/2014/main" id="{52A7A177-9747-4506-8C58-52202CE91158}"/>
              </a:ext>
            </a:extLst>
          </p:cNvPr>
          <p:cNvSpPr>
            <a:spLocks noGrp="1"/>
          </p:cNvSpPr>
          <p:nvPr>
            <p:ph idx="1"/>
          </p:nvPr>
        </p:nvSpPr>
        <p:spPr>
          <a:xfrm>
            <a:off x="5041399" y="1289736"/>
            <a:ext cx="5579707" cy="4686903"/>
          </a:xfrm>
        </p:spPr>
        <p:txBody>
          <a:bodyPr anchor="ctr">
            <a:normAutofit fontScale="92500" lnSpcReduction="20000"/>
          </a:bodyPr>
          <a:lstStyle/>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К1 </a:t>
            </a:r>
            <a:r>
              <a:rPr lang="ru-RU" sz="1600" b="1" dirty="0" smtClean="0">
                <a:solidFill>
                  <a:schemeClr val="tx1"/>
                </a:solidFill>
                <a:latin typeface="Times New Roman" panose="02020603050405020304" pitchFamily="18" charset="0"/>
                <a:cs typeface="Times New Roman" panose="02020603050405020304" pitchFamily="18" charset="0"/>
              </a:rPr>
              <a:t>Формулирование проблем </a:t>
            </a:r>
            <a:r>
              <a:rPr lang="ru-RU" sz="1600" b="1" dirty="0">
                <a:solidFill>
                  <a:schemeClr val="tx1"/>
                </a:solidFill>
                <a:latin typeface="Times New Roman" panose="02020603050405020304" pitchFamily="18" charset="0"/>
                <a:cs typeface="Times New Roman" panose="02020603050405020304" pitchFamily="18" charset="0"/>
              </a:rPr>
              <a:t>исходного текста (1 балл)</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К2 Комментарий к сформулированной проблеме исходного текста (5 баллов)</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К3 Отражение позиции автора исходного текста (1 балл)</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К4 Отношение к позиции автора по проблеме исходного текста (1балл)</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К5 Речевое оформление сочинения(2 балла)</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К6 Точность и выразительность речи(2 балла)</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К7 Соблюдение орфографических норм(3 балла)</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К8 Соблюдение пунктуационных норм(3 балла)</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К9 Соблюдение языковых норм (2 балла)</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К10 Соблюдение речевых норм(2 балла)</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К11Соблюдение речевых норм(1 балл)</a:t>
            </a:r>
          </a:p>
          <a:p>
            <a:pPr marL="0" algn="just">
              <a:lnSpc>
                <a:spcPct val="150000"/>
              </a:lnSpc>
              <a:spcBef>
                <a:spcPts val="0"/>
              </a:spcBef>
            </a:pPr>
            <a:r>
              <a:rPr lang="ru-RU" sz="1600" b="1" dirty="0">
                <a:solidFill>
                  <a:schemeClr val="tx1"/>
                </a:solidFill>
                <a:latin typeface="Times New Roman" panose="02020603050405020304" pitchFamily="18" charset="0"/>
                <a:cs typeface="Times New Roman" panose="02020603050405020304" pitchFamily="18" charset="0"/>
              </a:rPr>
              <a:t>К12 Соблюдение фактологической точности в фоновом материале(1 балл)</a:t>
            </a:r>
          </a:p>
          <a:p>
            <a:pPr>
              <a:lnSpc>
                <a:spcPct val="90000"/>
              </a:lnSpc>
            </a:pPr>
            <a:endParaRPr lang="ru-RU" b="1" dirty="0">
              <a:solidFill>
                <a:schemeClr val="tx1"/>
              </a:solidFill>
            </a:endParaRPr>
          </a:p>
        </p:txBody>
      </p:sp>
    </p:spTree>
    <p:extLst>
      <p:ext uri="{BB962C8B-B14F-4D97-AF65-F5344CB8AC3E}">
        <p14:creationId xmlns="" xmlns:p14="http://schemas.microsoft.com/office/powerpoint/2010/main" val="7480496"/>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01109B5D-BC35-4376-98A2-F53B03E4E1B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a:extLst>
              <a:ext uri="{FF2B5EF4-FFF2-40B4-BE49-F238E27FC236}">
                <a16:creationId xmlns="" xmlns:a16="http://schemas.microsoft.com/office/drawing/2014/main" id="{94D90C11-98A3-40E3-B04C-A3025D6458A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0"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12" name="Rectangle 11">
            <a:extLst>
              <a:ext uri="{FF2B5EF4-FFF2-40B4-BE49-F238E27FC236}">
                <a16:creationId xmlns="" xmlns:a16="http://schemas.microsoft.com/office/drawing/2014/main" id="{A3B28FB1-97C9-4A9E-A45B-356508C2C38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Объект 2">
            <a:extLst>
              <a:ext uri="{FF2B5EF4-FFF2-40B4-BE49-F238E27FC236}">
                <a16:creationId xmlns="" xmlns:a16="http://schemas.microsoft.com/office/drawing/2014/main" id="{9F230547-79C2-42F5-9100-A607661566DA}"/>
              </a:ext>
            </a:extLst>
          </p:cNvPr>
          <p:cNvSpPr>
            <a:spLocks noGrp="1"/>
          </p:cNvSpPr>
          <p:nvPr>
            <p:ph idx="1"/>
          </p:nvPr>
        </p:nvSpPr>
        <p:spPr>
          <a:xfrm>
            <a:off x="1233996" y="914400"/>
            <a:ext cx="9889616" cy="4998128"/>
          </a:xfrm>
        </p:spPr>
        <p:txBody>
          <a:bodyPr>
            <a:normAutofit lnSpcReduction="10000"/>
          </a:bodyPr>
          <a:lstStyle/>
          <a:p>
            <a:pPr marL="0" indent="0" algn="just">
              <a:lnSpc>
                <a:spcPct val="150000"/>
              </a:lnSpc>
              <a:spcBef>
                <a:spcPts val="0"/>
              </a:spcBef>
              <a:buNone/>
            </a:pPr>
            <a:r>
              <a:rPr lang="ru-RU" sz="2800" b="1" dirty="0">
                <a:solidFill>
                  <a:schemeClr val="tx1"/>
                </a:solidFill>
                <a:latin typeface="Times New Roman" panose="02020603050405020304" pitchFamily="18" charset="0"/>
                <a:cs typeface="Times New Roman" panose="02020603050405020304" pitchFamily="18" charset="0"/>
              </a:rPr>
              <a:t> В проектную работу включены тексты и образцы написания сочинения-рассуждения по этим текстам. Взяты тексты следующих авторов: Константин Георгиевич Паустовский, Николай Семенович Лесков, Владимир Федорович Тендряков, Дмитрий Михайлович </a:t>
            </a:r>
            <a:r>
              <a:rPr lang="ru-RU" sz="2800" b="1" dirty="0" err="1">
                <a:solidFill>
                  <a:schemeClr val="tx1"/>
                </a:solidFill>
                <a:latin typeface="Times New Roman" panose="02020603050405020304" pitchFamily="18" charset="0"/>
                <a:cs typeface="Times New Roman" panose="02020603050405020304" pitchFamily="18" charset="0"/>
              </a:rPr>
              <a:t>Холендро</a:t>
            </a:r>
            <a:r>
              <a:rPr lang="ru-RU" sz="2800" b="1" dirty="0">
                <a:solidFill>
                  <a:schemeClr val="tx1"/>
                </a:solidFill>
                <a:latin typeface="Times New Roman" panose="02020603050405020304" pitchFamily="18" charset="0"/>
                <a:cs typeface="Times New Roman" panose="02020603050405020304" pitchFamily="18" charset="0"/>
              </a:rPr>
              <a:t>, Юрий Маркович Нагибин, Михаил Михайлович Пришвин, Дина Ильинична Рубина, Мария Васильевна Глушко, Антон Павлович Чехов, Виктор Петрович Астафьев.</a:t>
            </a:r>
          </a:p>
        </p:txBody>
      </p:sp>
    </p:spTree>
    <p:extLst>
      <p:ext uri="{BB962C8B-B14F-4D97-AF65-F5344CB8AC3E}">
        <p14:creationId xmlns="" xmlns:p14="http://schemas.microsoft.com/office/powerpoint/2010/main" val="54626363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2">
            <a:duotone>
              <a:schemeClr val="bg2">
                <a:shade val="69000"/>
                <a:hueMod val="91000"/>
                <a:satMod val="164000"/>
                <a:lumMod val="74000"/>
              </a:schemeClr>
              <a:schemeClr val="bg2">
                <a:hueMod val="124000"/>
                <a:satMod val="140000"/>
                <a:lumMod val="142000"/>
              </a:schemeClr>
            </a:duotone>
            <a:extLst/>
          </a:blip>
          <a:stretch/>
        </a:blip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01109B5D-BC35-4376-98A2-F53B03E4E1B4}"/>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a:extLst>
              <a:ext uri="{FF2B5EF4-FFF2-40B4-BE49-F238E27FC236}">
                <a16:creationId xmlns="" xmlns:a16="http://schemas.microsoft.com/office/drawing/2014/main" id="{94D90C11-98A3-40E3-B04C-A3025D6458A3}"/>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0" y="0"/>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tx1"/>
          </a:solidFill>
          <a:ln>
            <a:noFill/>
          </a:ln>
        </p:spPr>
      </p:sp>
      <p:sp>
        <p:nvSpPr>
          <p:cNvPr id="12" name="Rectangle 11">
            <a:extLst>
              <a:ext uri="{FF2B5EF4-FFF2-40B4-BE49-F238E27FC236}">
                <a16:creationId xmlns="" xmlns:a16="http://schemas.microsoft.com/office/drawing/2014/main" id="{A3B28FB1-97C9-4A9E-A45B-356508C2C38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3" name="Объект 2">
            <a:extLst>
              <a:ext uri="{FF2B5EF4-FFF2-40B4-BE49-F238E27FC236}">
                <a16:creationId xmlns="" xmlns:a16="http://schemas.microsoft.com/office/drawing/2014/main" id="{EC895100-3BCD-4F9B-9576-2B2D5114BF8F}"/>
              </a:ext>
            </a:extLst>
          </p:cNvPr>
          <p:cNvSpPr>
            <a:spLocks noGrp="1"/>
          </p:cNvSpPr>
          <p:nvPr>
            <p:ph idx="1"/>
          </p:nvPr>
        </p:nvSpPr>
        <p:spPr>
          <a:xfrm>
            <a:off x="976544" y="1143000"/>
            <a:ext cx="10147068" cy="4697964"/>
          </a:xfrm>
        </p:spPr>
        <p:txBody>
          <a:bodyPr>
            <a:normAutofit/>
          </a:bodyPr>
          <a:lstStyle/>
          <a:p>
            <a:pPr marL="0" indent="0" algn="just">
              <a:lnSpc>
                <a:spcPct val="150000"/>
              </a:lnSpc>
              <a:spcBef>
                <a:spcPts val="0"/>
              </a:spcBef>
              <a:buNone/>
            </a:pPr>
            <a:r>
              <a:rPr lang="ru-RU" sz="3600" b="1" dirty="0">
                <a:solidFill>
                  <a:schemeClr val="tx1"/>
                </a:solidFill>
                <a:latin typeface="Times New Roman" panose="02020603050405020304" pitchFamily="18" charset="0"/>
                <a:cs typeface="Times New Roman" panose="02020603050405020304" pitchFamily="18" charset="0"/>
              </a:rPr>
              <a:t>Хочу остановиться на сочинении по тексту Дины </a:t>
            </a:r>
            <a:r>
              <a:rPr lang="ru-RU" sz="3600" b="1" dirty="0" err="1">
                <a:solidFill>
                  <a:schemeClr val="tx1"/>
                </a:solidFill>
                <a:latin typeface="Times New Roman" panose="02020603050405020304" pitchFamily="18" charset="0"/>
                <a:cs typeface="Times New Roman" panose="02020603050405020304" pitchFamily="18" charset="0"/>
              </a:rPr>
              <a:t>Рубиной</a:t>
            </a:r>
            <a:r>
              <a:rPr lang="ru-RU" sz="3600" b="1" dirty="0">
                <a:solidFill>
                  <a:schemeClr val="tx1"/>
                </a:solidFill>
                <a:latin typeface="Times New Roman" panose="02020603050405020304" pitchFamily="18" charset="0"/>
                <a:cs typeface="Times New Roman" panose="02020603050405020304" pitchFamily="18" charset="0"/>
              </a:rPr>
              <a:t>. Этот текст помещен в сборнике Сениной, с которыми мы работаем на протяжении года. «Она немного опоздала, во дворе все лавки… »</a:t>
            </a:r>
          </a:p>
        </p:txBody>
      </p:sp>
    </p:spTree>
    <p:extLst>
      <p:ext uri="{BB962C8B-B14F-4D97-AF65-F5344CB8AC3E}">
        <p14:creationId xmlns="" xmlns:p14="http://schemas.microsoft.com/office/powerpoint/2010/main" val="615332793"/>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 xmlns:a16="http://schemas.microsoft.com/office/drawing/2014/main" id="{324E43EB-867C-4B35-9A5C-E435157C729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 xmlns:a16="http://schemas.microsoft.com/office/drawing/2014/main" id="{A7C0F5DA-B59F-4F13-8BB8-FFD8F2C572BC}"/>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sp>
      <p:sp>
        <p:nvSpPr>
          <p:cNvPr id="12" name="Freeform 5">
            <a:extLst>
              <a:ext uri="{FF2B5EF4-FFF2-40B4-BE49-F238E27FC236}">
                <a16:creationId xmlns="" xmlns:a16="http://schemas.microsoft.com/office/drawing/2014/main" id="{9CEA1DEC-CC9E-4776-9E08-048A15BFA6CA}"/>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Shape 13">
            <a:extLst>
              <a:ext uri="{FF2B5EF4-FFF2-40B4-BE49-F238E27FC236}">
                <a16:creationId xmlns="" xmlns:a16="http://schemas.microsoft.com/office/drawing/2014/main" id="{9CE399CF-F4B8-4832-A8CB-B93F6B1EF44B}"/>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rot="16200000">
            <a:off x="5171964" y="-140866"/>
            <a:ext cx="6053670" cy="7139732"/>
          </a:xfrm>
          <a:custGeom>
            <a:avLst/>
            <a:gdLst>
              <a:gd name="connsiteX0" fmla="*/ 6053670 w 6053670"/>
              <a:gd name="connsiteY0" fmla="*/ 1098 h 7139732"/>
              <a:gd name="connsiteX1" fmla="*/ 6053670 w 6053670"/>
              <a:gd name="connsiteY1" fmla="*/ 1084479 h 7139732"/>
              <a:gd name="connsiteX2" fmla="*/ 6053670 w 6053670"/>
              <a:gd name="connsiteY2" fmla="*/ 1254558 h 7139732"/>
              <a:gd name="connsiteX3" fmla="*/ 6053670 w 6053670"/>
              <a:gd name="connsiteY3" fmla="*/ 7139732 h 7139732"/>
              <a:gd name="connsiteX4" fmla="*/ 0 w 6053670"/>
              <a:gd name="connsiteY4" fmla="*/ 7139732 h 7139732"/>
              <a:gd name="connsiteX5" fmla="*/ 0 w 6053670"/>
              <a:gd name="connsiteY5" fmla="*/ 1249853 h 7139732"/>
              <a:gd name="connsiteX6" fmla="*/ 0 w 6053670"/>
              <a:gd name="connsiteY6" fmla="*/ 1084479 h 7139732"/>
              <a:gd name="connsiteX7" fmla="*/ 0 w 6053670"/>
              <a:gd name="connsiteY7" fmla="*/ 0 h 7139732"/>
              <a:gd name="connsiteX8" fmla="*/ 35717 w 6053670"/>
              <a:gd name="connsiteY8" fmla="*/ 5488 h 7139732"/>
              <a:gd name="connsiteX9" fmla="*/ 140445 w 6053670"/>
              <a:gd name="connsiteY9" fmla="*/ 21641 h 7139732"/>
              <a:gd name="connsiteX10" fmla="*/ 216722 w 6053670"/>
              <a:gd name="connsiteY10" fmla="*/ 32932 h 7139732"/>
              <a:gd name="connsiteX11" fmla="*/ 307527 w 6053670"/>
              <a:gd name="connsiteY11" fmla="*/ 44850 h 7139732"/>
              <a:gd name="connsiteX12" fmla="*/ 415282 w 6053670"/>
              <a:gd name="connsiteY12" fmla="*/ 59121 h 7139732"/>
              <a:gd name="connsiteX13" fmla="*/ 534539 w 6053670"/>
              <a:gd name="connsiteY13" fmla="*/ 74175 h 7139732"/>
              <a:gd name="connsiteX14" fmla="*/ 668931 w 6053670"/>
              <a:gd name="connsiteY14" fmla="*/ 90014 h 7139732"/>
              <a:gd name="connsiteX15" fmla="*/ 815430 w 6053670"/>
              <a:gd name="connsiteY15" fmla="*/ 106794 h 7139732"/>
              <a:gd name="connsiteX16" fmla="*/ 974641 w 6053670"/>
              <a:gd name="connsiteY16" fmla="*/ 123574 h 7139732"/>
              <a:gd name="connsiteX17" fmla="*/ 1144144 w 6053670"/>
              <a:gd name="connsiteY17" fmla="*/ 140667 h 7139732"/>
              <a:gd name="connsiteX18" fmla="*/ 1326965 w 6053670"/>
              <a:gd name="connsiteY18" fmla="*/ 156506 h 7139732"/>
              <a:gd name="connsiteX19" fmla="*/ 1518261 w 6053670"/>
              <a:gd name="connsiteY19" fmla="*/ 171717 h 7139732"/>
              <a:gd name="connsiteX20" fmla="*/ 1720453 w 6053670"/>
              <a:gd name="connsiteY20" fmla="*/ 185518 h 7139732"/>
              <a:gd name="connsiteX21" fmla="*/ 1931121 w 6053670"/>
              <a:gd name="connsiteY21" fmla="*/ 198690 h 7139732"/>
              <a:gd name="connsiteX22" fmla="*/ 2150869 w 6053670"/>
              <a:gd name="connsiteY22" fmla="*/ 211079 h 7139732"/>
              <a:gd name="connsiteX23" fmla="*/ 2263467 w 6053670"/>
              <a:gd name="connsiteY23" fmla="*/ 215470 h 7139732"/>
              <a:gd name="connsiteX24" fmla="*/ 2378487 w 6053670"/>
              <a:gd name="connsiteY24" fmla="*/ 220332 h 7139732"/>
              <a:gd name="connsiteX25" fmla="*/ 2495323 w 6053670"/>
              <a:gd name="connsiteY25" fmla="*/ 224879 h 7139732"/>
              <a:gd name="connsiteX26" fmla="*/ 2612764 w 6053670"/>
              <a:gd name="connsiteY26" fmla="*/ 227859 h 7139732"/>
              <a:gd name="connsiteX27" fmla="*/ 2732627 w 6053670"/>
              <a:gd name="connsiteY27" fmla="*/ 230525 h 7139732"/>
              <a:gd name="connsiteX28" fmla="*/ 2853700 w 6053670"/>
              <a:gd name="connsiteY28" fmla="*/ 233348 h 7139732"/>
              <a:gd name="connsiteX29" fmla="*/ 2977195 w 6053670"/>
              <a:gd name="connsiteY29" fmla="*/ 235229 h 7139732"/>
              <a:gd name="connsiteX30" fmla="*/ 3101901 w 6053670"/>
              <a:gd name="connsiteY30" fmla="*/ 235229 h 7139732"/>
              <a:gd name="connsiteX31" fmla="*/ 3227817 w 6053670"/>
              <a:gd name="connsiteY31" fmla="*/ 236170 h 7139732"/>
              <a:gd name="connsiteX32" fmla="*/ 3354944 w 6053670"/>
              <a:gd name="connsiteY32" fmla="*/ 235229 h 7139732"/>
              <a:gd name="connsiteX33" fmla="*/ 3483887 w 6053670"/>
              <a:gd name="connsiteY33" fmla="*/ 233348 h 7139732"/>
              <a:gd name="connsiteX34" fmla="*/ 3612830 w 6053670"/>
              <a:gd name="connsiteY34" fmla="*/ 231623 h 7139732"/>
              <a:gd name="connsiteX35" fmla="*/ 3743590 w 6053670"/>
              <a:gd name="connsiteY35" fmla="*/ 227859 h 7139732"/>
              <a:gd name="connsiteX36" fmla="*/ 3875560 w 6053670"/>
              <a:gd name="connsiteY36" fmla="*/ 223938 h 7139732"/>
              <a:gd name="connsiteX37" fmla="*/ 4007530 w 6053670"/>
              <a:gd name="connsiteY37" fmla="*/ 219391 h 7139732"/>
              <a:gd name="connsiteX38" fmla="*/ 4140710 w 6053670"/>
              <a:gd name="connsiteY38" fmla="*/ 212961 h 7139732"/>
              <a:gd name="connsiteX39" fmla="*/ 4275102 w 6053670"/>
              <a:gd name="connsiteY39" fmla="*/ 205277 h 7139732"/>
              <a:gd name="connsiteX40" fmla="*/ 4410098 w 6053670"/>
              <a:gd name="connsiteY40" fmla="*/ 197907 h 7139732"/>
              <a:gd name="connsiteX41" fmla="*/ 4545096 w 6053670"/>
              <a:gd name="connsiteY41" fmla="*/ 188498 h 7139732"/>
              <a:gd name="connsiteX42" fmla="*/ 4681909 w 6053670"/>
              <a:gd name="connsiteY42" fmla="*/ 177207 h 7139732"/>
              <a:gd name="connsiteX43" fmla="*/ 4816905 w 6053670"/>
              <a:gd name="connsiteY43" fmla="*/ 165916 h 7139732"/>
              <a:gd name="connsiteX44" fmla="*/ 4954323 w 6053670"/>
              <a:gd name="connsiteY44" fmla="*/ 152899 h 7139732"/>
              <a:gd name="connsiteX45" fmla="*/ 5092347 w 6053670"/>
              <a:gd name="connsiteY45" fmla="*/ 138629 h 7139732"/>
              <a:gd name="connsiteX46" fmla="*/ 5228555 w 6053670"/>
              <a:gd name="connsiteY46" fmla="*/ 123574 h 7139732"/>
              <a:gd name="connsiteX47" fmla="*/ 5366578 w 6053670"/>
              <a:gd name="connsiteY47" fmla="*/ 106010 h 7139732"/>
              <a:gd name="connsiteX48" fmla="*/ 5503997 w 6053670"/>
              <a:gd name="connsiteY48" fmla="*/ 87192 h 7139732"/>
              <a:gd name="connsiteX49" fmla="*/ 5642020 w 6053670"/>
              <a:gd name="connsiteY49" fmla="*/ 68530 h 7139732"/>
              <a:gd name="connsiteX50" fmla="*/ 5779438 w 6053670"/>
              <a:gd name="connsiteY50" fmla="*/ 46733 h 7139732"/>
              <a:gd name="connsiteX51" fmla="*/ 5916251 w 6053670"/>
              <a:gd name="connsiteY51" fmla="*/ 24464 h 713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6053670" h="7139732">
                <a:moveTo>
                  <a:pt x="6053670" y="1098"/>
                </a:moveTo>
                <a:lnTo>
                  <a:pt x="6053670" y="1084479"/>
                </a:lnTo>
                <a:lnTo>
                  <a:pt x="6053670" y="1254558"/>
                </a:lnTo>
                <a:lnTo>
                  <a:pt x="6053670" y="7139732"/>
                </a:lnTo>
                <a:lnTo>
                  <a:pt x="0" y="7139732"/>
                </a:lnTo>
                <a:lnTo>
                  <a:pt x="0" y="1249853"/>
                </a:lnTo>
                <a:lnTo>
                  <a:pt x="0" y="1084479"/>
                </a:lnTo>
                <a:lnTo>
                  <a:pt x="0" y="0"/>
                </a:lnTo>
                <a:lnTo>
                  <a:pt x="35717" y="5488"/>
                </a:lnTo>
                <a:lnTo>
                  <a:pt x="140445" y="21641"/>
                </a:lnTo>
                <a:lnTo>
                  <a:pt x="216722" y="32932"/>
                </a:lnTo>
                <a:lnTo>
                  <a:pt x="307527" y="44850"/>
                </a:lnTo>
                <a:lnTo>
                  <a:pt x="415282" y="59121"/>
                </a:lnTo>
                <a:lnTo>
                  <a:pt x="534539" y="74175"/>
                </a:lnTo>
                <a:lnTo>
                  <a:pt x="668931" y="90014"/>
                </a:lnTo>
                <a:lnTo>
                  <a:pt x="815430" y="106794"/>
                </a:lnTo>
                <a:lnTo>
                  <a:pt x="974641" y="123574"/>
                </a:lnTo>
                <a:lnTo>
                  <a:pt x="1144144" y="140667"/>
                </a:lnTo>
                <a:lnTo>
                  <a:pt x="1326965" y="156506"/>
                </a:lnTo>
                <a:lnTo>
                  <a:pt x="1518261" y="171717"/>
                </a:lnTo>
                <a:lnTo>
                  <a:pt x="1720453" y="185518"/>
                </a:lnTo>
                <a:lnTo>
                  <a:pt x="1931121" y="198690"/>
                </a:lnTo>
                <a:lnTo>
                  <a:pt x="2150869" y="211079"/>
                </a:lnTo>
                <a:lnTo>
                  <a:pt x="2263467" y="215470"/>
                </a:lnTo>
                <a:lnTo>
                  <a:pt x="2378487" y="220332"/>
                </a:lnTo>
                <a:lnTo>
                  <a:pt x="2495323" y="224879"/>
                </a:lnTo>
                <a:lnTo>
                  <a:pt x="2612764" y="227859"/>
                </a:lnTo>
                <a:lnTo>
                  <a:pt x="2732627" y="230525"/>
                </a:lnTo>
                <a:lnTo>
                  <a:pt x="2853700" y="233348"/>
                </a:lnTo>
                <a:lnTo>
                  <a:pt x="2977195" y="235229"/>
                </a:lnTo>
                <a:lnTo>
                  <a:pt x="3101901" y="235229"/>
                </a:lnTo>
                <a:lnTo>
                  <a:pt x="3227817" y="236170"/>
                </a:lnTo>
                <a:lnTo>
                  <a:pt x="3354944" y="235229"/>
                </a:lnTo>
                <a:lnTo>
                  <a:pt x="3483887" y="233348"/>
                </a:lnTo>
                <a:lnTo>
                  <a:pt x="3612830" y="231623"/>
                </a:lnTo>
                <a:lnTo>
                  <a:pt x="3743590" y="227859"/>
                </a:lnTo>
                <a:lnTo>
                  <a:pt x="3875560" y="223938"/>
                </a:lnTo>
                <a:lnTo>
                  <a:pt x="4007530" y="219391"/>
                </a:lnTo>
                <a:lnTo>
                  <a:pt x="4140710" y="212961"/>
                </a:lnTo>
                <a:lnTo>
                  <a:pt x="4275102" y="205277"/>
                </a:lnTo>
                <a:lnTo>
                  <a:pt x="4410098" y="197907"/>
                </a:lnTo>
                <a:lnTo>
                  <a:pt x="4545096" y="188498"/>
                </a:lnTo>
                <a:lnTo>
                  <a:pt x="4681909" y="177207"/>
                </a:lnTo>
                <a:lnTo>
                  <a:pt x="4816905" y="165916"/>
                </a:lnTo>
                <a:lnTo>
                  <a:pt x="4954323" y="152899"/>
                </a:lnTo>
                <a:lnTo>
                  <a:pt x="5092347" y="138629"/>
                </a:lnTo>
                <a:lnTo>
                  <a:pt x="5228555" y="123574"/>
                </a:lnTo>
                <a:lnTo>
                  <a:pt x="5366578" y="106010"/>
                </a:lnTo>
                <a:lnTo>
                  <a:pt x="5503997" y="87192"/>
                </a:lnTo>
                <a:lnTo>
                  <a:pt x="5642020" y="68530"/>
                </a:lnTo>
                <a:lnTo>
                  <a:pt x="5779438" y="46733"/>
                </a:lnTo>
                <a:lnTo>
                  <a:pt x="5916251" y="24464"/>
                </a:lnTo>
                <a:close/>
              </a:path>
            </a:pathLst>
          </a:custGeom>
          <a:solidFill>
            <a:schemeClr val="bg1"/>
          </a:solidFill>
          <a:ln>
            <a:noFill/>
          </a:ln>
        </p:spPr>
      </p:sp>
      <p:sp>
        <p:nvSpPr>
          <p:cNvPr id="16" name="Freeform 5">
            <a:extLst>
              <a:ext uri="{FF2B5EF4-FFF2-40B4-BE49-F238E27FC236}">
                <a16:creationId xmlns="" xmlns:a16="http://schemas.microsoft.com/office/drawing/2014/main" id="{1F23E73A-FDC8-462C-83C1-3AA8961449C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sp>
        <p:nvSpPr>
          <p:cNvPr id="2" name="Заголовок 1">
            <a:extLst>
              <a:ext uri="{FF2B5EF4-FFF2-40B4-BE49-F238E27FC236}">
                <a16:creationId xmlns="" xmlns:a16="http://schemas.microsoft.com/office/drawing/2014/main" id="{A25C652F-4746-479A-B2DC-714BD8D9E846}"/>
              </a:ext>
            </a:extLst>
          </p:cNvPr>
          <p:cNvSpPr>
            <a:spLocks noGrp="1"/>
          </p:cNvSpPr>
          <p:nvPr>
            <p:ph type="title"/>
          </p:nvPr>
        </p:nvSpPr>
        <p:spPr>
          <a:xfrm>
            <a:off x="994087" y="1130603"/>
            <a:ext cx="3342442" cy="4596794"/>
          </a:xfrm>
        </p:spPr>
        <p:txBody>
          <a:bodyPr anchor="ctr">
            <a:normAutofit/>
          </a:bodyPr>
          <a:lstStyle/>
          <a:p>
            <a:pPr algn="ctr">
              <a:lnSpc>
                <a:spcPct val="150000"/>
              </a:lnSpc>
            </a:pPr>
            <a:r>
              <a:rPr lang="ru-RU" b="1" dirty="0">
                <a:solidFill>
                  <a:srgbClr val="EBEBEB"/>
                </a:solidFill>
                <a:latin typeface="Times New Roman" panose="02020603050405020304" pitchFamily="18" charset="0"/>
                <a:cs typeface="Times New Roman" panose="02020603050405020304" pitchFamily="18" charset="0"/>
              </a:rPr>
              <a:t>Вступление</a:t>
            </a:r>
          </a:p>
        </p:txBody>
      </p:sp>
      <p:sp>
        <p:nvSpPr>
          <p:cNvPr id="3" name="Объект 2">
            <a:extLst>
              <a:ext uri="{FF2B5EF4-FFF2-40B4-BE49-F238E27FC236}">
                <a16:creationId xmlns="" xmlns:a16="http://schemas.microsoft.com/office/drawing/2014/main" id="{1BF70EAD-09B3-452E-9C9D-D946D959C3DD}"/>
              </a:ext>
            </a:extLst>
          </p:cNvPr>
          <p:cNvSpPr>
            <a:spLocks noGrp="1"/>
          </p:cNvSpPr>
          <p:nvPr>
            <p:ph idx="1"/>
          </p:nvPr>
        </p:nvSpPr>
        <p:spPr>
          <a:xfrm>
            <a:off x="5290077" y="834501"/>
            <a:ext cx="5502614" cy="5557337"/>
          </a:xfrm>
        </p:spPr>
        <p:txBody>
          <a:bodyPr anchor="ctr">
            <a:normAutofit lnSpcReduction="10000"/>
          </a:bodyPr>
          <a:lstStyle/>
          <a:p>
            <a:pPr marL="0" indent="0" algn="just">
              <a:lnSpc>
                <a:spcPct val="150000"/>
              </a:lnSpc>
              <a:spcBef>
                <a:spcPts val="0"/>
              </a:spcBef>
              <a:buNone/>
            </a:pPr>
            <a:r>
              <a:rPr lang="ru-RU" sz="2800" b="1" dirty="0">
                <a:latin typeface="Times New Roman" panose="02020603050405020304" pitchFamily="18" charset="0"/>
                <a:cs typeface="Times New Roman" panose="02020603050405020304" pitchFamily="18" charset="0"/>
              </a:rPr>
              <a:t>У каждого человека есть вещи, связанные с его прошлым. Это может быть любимая игрушка или предмет, доставшийся от близких, родственников. Какое же значение они имеют в жизни людей? Ответ на этот вопрос мы можем найти в тексте Д. </a:t>
            </a:r>
            <a:r>
              <a:rPr lang="ru-RU" sz="2800" b="1" dirty="0" err="1">
                <a:latin typeface="Times New Roman" panose="02020603050405020304" pitchFamily="18" charset="0"/>
                <a:cs typeface="Times New Roman" panose="02020603050405020304" pitchFamily="18" charset="0"/>
              </a:rPr>
              <a:t>Рубиной</a:t>
            </a:r>
            <a:r>
              <a:rPr lang="ru-RU" sz="2800" b="1" dirty="0">
                <a:latin typeface="Times New Roman" panose="02020603050405020304" pitchFamily="18" charset="0"/>
                <a:cs typeface="Times New Roman" panose="02020603050405020304" pitchFamily="18" charset="0"/>
              </a:rPr>
              <a:t>.</a:t>
            </a:r>
          </a:p>
        </p:txBody>
      </p:sp>
    </p:spTree>
    <p:extLst>
      <p:ext uri="{BB962C8B-B14F-4D97-AF65-F5344CB8AC3E}">
        <p14:creationId xmlns="" xmlns:p14="http://schemas.microsoft.com/office/powerpoint/2010/main" val="11465159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вет директоров">
  <a:themeElements>
    <a:clrScheme name="Совет директоров">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Совет директоров">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овет директоров">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otalTime>29</TotalTime>
  <Words>865</Words>
  <Application>Microsoft Office PowerPoint</Application>
  <PresentationFormat>Произвольный</PresentationFormat>
  <Paragraphs>53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Совет директоров</vt:lpstr>
      <vt:lpstr>Проектная работа  «Пишем сочинения на 24 балла» по русскому языку                                                                                                Выполнила ученица 10 класса                                                                                                    Ахрамеева Марина Александровна                                                                                                                  Руководитель Вакарина Римма Николаевна </vt:lpstr>
      <vt:lpstr>Слайд 2</vt:lpstr>
      <vt:lpstr>Слайд 3</vt:lpstr>
      <vt:lpstr>ОСНОВНАЯ ЧАСТЬ Теоретический раздел </vt:lpstr>
      <vt:lpstr>Оптимальный план написания сочинения-рассуждения</vt:lpstr>
      <vt:lpstr>КРИТЕРИИ ОЦЕНИВАНИЯ СОЧИНЕНИЯ-РАССУЖДЕНИЯ</vt:lpstr>
      <vt:lpstr>Слайд 7</vt:lpstr>
      <vt:lpstr>Слайд 8</vt:lpstr>
      <vt:lpstr>Вступление</vt:lpstr>
      <vt:lpstr>Общий комментарий</vt:lpstr>
      <vt:lpstr>Первый пример- иллюстрация к общему комментарию</vt:lpstr>
      <vt:lpstr>Второй пример- иллюстрация</vt:lpstr>
      <vt:lpstr>Связь этих примеров-иллюстраций</vt:lpstr>
      <vt:lpstr>Позиция автора</vt:lpstr>
      <vt:lpstr>Свое мнение по отношению к проблеме и к позиции автора</vt:lpstr>
      <vt:lpstr>Вывод</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Проектная работа  «Пишем сочинения на 24 балла» по русскому языку                                                                                                Выполнила ученица 10 класса                                                                                                    Ахрамеева Марина Александровна                                                                                                                  Руководитель Вакарина Римма Николаевна </dc:title>
  <dc:creator>Светлана Ахрамеева</dc:creator>
  <cp:lastModifiedBy>315</cp:lastModifiedBy>
  <cp:revision>6</cp:revision>
  <dcterms:created xsi:type="dcterms:W3CDTF">2019-02-15T05:30:07Z</dcterms:created>
  <dcterms:modified xsi:type="dcterms:W3CDTF">2019-04-06T04:41:19Z</dcterms:modified>
</cp:coreProperties>
</file>