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60" r:id="rId2"/>
    <p:sldId id="263" r:id="rId3"/>
    <p:sldId id="267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5" r:id="rId12"/>
    <p:sldId id="277" r:id="rId13"/>
    <p:sldId id="278" r:id="rId14"/>
    <p:sldId id="279" r:id="rId15"/>
    <p:sldId id="280" r:id="rId16"/>
    <p:sldId id="281" r:id="rId17"/>
    <p:sldId id="268" r:id="rId18"/>
    <p:sldId id="282" r:id="rId19"/>
  </p:sldIdLst>
  <p:sldSz cx="9144000" cy="6858000" type="screen4x3"/>
  <p:notesSz cx="6858000" cy="9144000"/>
  <p:embeddedFontLst>
    <p:embeddedFont>
      <p:font typeface="Cassandra" panose="020B0604020202020204" charset="0"/>
      <p:regular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A62C"/>
    <a:srgbClr val="E4931C"/>
    <a:srgbClr val="FFE89F"/>
    <a:srgbClr val="008080"/>
    <a:srgbClr val="27704F"/>
    <a:srgbClr val="69A12B"/>
    <a:srgbClr val="50C850"/>
    <a:srgbClr val="D88306"/>
    <a:srgbClr val="FF66CC"/>
    <a:srgbClr val="EDA4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44" autoAdjust="0"/>
    <p:restoredTop sz="94660"/>
  </p:normalViewPr>
  <p:slideViewPr>
    <p:cSldViewPr>
      <p:cViewPr varScale="1">
        <p:scale>
          <a:sx n="110" d="100"/>
          <a:sy n="110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635896" y="1467807"/>
            <a:ext cx="5004556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8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6600" i="0" u="none" strike="noStrike" kern="1200" normalizeH="0" baseline="0" noProof="0" dirty="0" smtClean="0">
              <a:ln w="11430"/>
              <a:gradFill>
                <a:gsLst>
                  <a:gs pos="37000">
                    <a:schemeClr val="accent6">
                      <a:lumMod val="75000"/>
                    </a:schemeClr>
                  </a:gs>
                  <a:gs pos="51000">
                    <a:srgbClr val="FFC000"/>
                  </a:gs>
                  <a:gs pos="65000">
                    <a:srgbClr val="6CA62C"/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uLnTx/>
              <a:uFillTx/>
              <a:latin typeface="Cassandra" pitchFamily="66" charset="0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4714884"/>
            <a:ext cx="4608512" cy="116238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Воспитатели: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Ликонцева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</a:p>
          <a:p>
            <a:pPr>
              <a:spcBef>
                <a:spcPts val="0"/>
              </a:spcBef>
              <a:buNone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Яковлева И.А.</a:t>
            </a:r>
          </a:p>
          <a:p>
            <a:pPr>
              <a:spcBef>
                <a:spcPts val="0"/>
              </a:spcBef>
              <a:buNone/>
            </a:pPr>
            <a:endParaRPr lang="ru-RU" sz="20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2071670" y="571480"/>
            <a:ext cx="6786610" cy="3554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obster"/>
                <a:ea typeface="Times New Roman" pitchFamily="18" charset="0"/>
                <a:cs typeface="Times New Roman" pitchFamily="18" charset="0"/>
              </a:rPr>
              <a:t>Проект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obster"/>
                <a:ea typeface="Times New Roman" pitchFamily="18" charset="0"/>
                <a:cs typeface="Times New Roman" pitchFamily="18" charset="0"/>
              </a:rPr>
              <a:t> в 1 младшей группе №2 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obster"/>
                <a:ea typeface="Times New Roman" pitchFamily="18" charset="0"/>
                <a:cs typeface="Times New Roman" pitchFamily="18" charset="0"/>
              </a:rPr>
              <a:t>Горошины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obster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Lobster"/>
                <a:ea typeface="Times New Roman" pitchFamily="18" charset="0"/>
                <a:cs typeface="Times New Roman" pitchFamily="18" charset="0"/>
              </a:rPr>
              <a:t>Мыло пенится, смотрите!</a:t>
            </a:r>
            <a:r>
              <a:rPr kumimoji="0" lang="ru-RU" sz="4500" b="1" i="0" u="none" strike="noStrike" normalizeH="0" baseline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endParaRPr kumimoji="0" lang="ru-RU" sz="1800" b="1" i="0" u="none" strike="noStrike" normalizeH="0" baseline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реализации проекта: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214546" y="1785926"/>
            <a:ext cx="6677934" cy="4714908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en-US" b="1" dirty="0" smtClean="0"/>
              <a:t>III</a:t>
            </a:r>
            <a:r>
              <a:rPr lang="ru-RU" b="1" dirty="0" smtClean="0"/>
              <a:t> . Заключительный этап:</a:t>
            </a:r>
          </a:p>
          <a:p>
            <a:pPr fontAlgn="base">
              <a:buFont typeface="Wingdings" pitchFamily="2" charset="2"/>
              <a:buChar char="ü"/>
            </a:pPr>
            <a:r>
              <a:rPr lang="ru-RU" dirty="0" smtClean="0"/>
              <a:t>Подведение итогов </a:t>
            </a:r>
          </a:p>
          <a:p>
            <a:pPr fontAlgn="base">
              <a:buFont typeface="Wingdings" pitchFamily="2" charset="2"/>
              <a:buChar char="ü"/>
            </a:pPr>
            <a:r>
              <a:rPr lang="ru-RU" dirty="0" smtClean="0"/>
              <a:t>Создание стенгазеты</a:t>
            </a:r>
          </a:p>
          <a:p>
            <a:pPr fontAlgn="base">
              <a:buFont typeface="Wingdings" pitchFamily="2" charset="2"/>
              <a:buChar char="ü"/>
            </a:pPr>
            <a:r>
              <a:rPr lang="ru-RU" dirty="0" smtClean="0"/>
              <a:t>Фото отчет о проделанной работе</a:t>
            </a:r>
          </a:p>
          <a:p>
            <a:pPr fontAlgn="base">
              <a:buFont typeface="Wingdings" pitchFamily="2" charset="2"/>
              <a:buChar char="ü"/>
            </a:pPr>
            <a:r>
              <a:rPr lang="ru-RU" dirty="0" smtClean="0"/>
              <a:t>Картотека игр-экспериментов с детьми раннего возраста.</a:t>
            </a:r>
            <a:endParaRPr lang="en-US" dirty="0" smtClean="0"/>
          </a:p>
          <a:p>
            <a:pPr fontAlgn="base"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fontAlgn="base">
              <a:buFont typeface="Wingdings" pitchFamily="2" charset="2"/>
              <a:buChar char="ü"/>
            </a:pPr>
            <a:endParaRPr lang="en-US" dirty="0" smtClean="0"/>
          </a:p>
          <a:p>
            <a:pPr fontAlgn="base">
              <a:buNone/>
            </a:pPr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1 день 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928670"/>
            <a:ext cx="7901014" cy="5197493"/>
          </a:xfrm>
        </p:spPr>
        <p:txBody>
          <a:bodyPr/>
          <a:lstStyle/>
          <a:p>
            <a:r>
              <a:rPr lang="ru-RU" sz="2800" dirty="0" smtClean="0"/>
              <a:t>Пальчиковая игра «</a:t>
            </a:r>
            <a:r>
              <a:rPr lang="ru-RU" sz="2800" dirty="0" err="1" smtClean="0"/>
              <a:t>Умывалочка</a:t>
            </a:r>
            <a:r>
              <a:rPr lang="ru-RU" sz="2800" dirty="0" smtClean="0"/>
              <a:t>»</a:t>
            </a:r>
          </a:p>
          <a:p>
            <a:pPr>
              <a:buNone/>
            </a:pPr>
            <a:r>
              <a:rPr lang="ru-RU" sz="1600" dirty="0" smtClean="0"/>
              <a:t>Мы помыли наши ручки (трут ладонью </a:t>
            </a:r>
            <a:r>
              <a:rPr lang="ru-RU" sz="1600" dirty="0" err="1" smtClean="0"/>
              <a:t>обладонь</a:t>
            </a:r>
            <a:r>
              <a:rPr lang="ru-RU" sz="1600" dirty="0" smtClean="0"/>
              <a:t>).</a:t>
            </a:r>
          </a:p>
          <a:p>
            <a:pPr>
              <a:buNone/>
            </a:pPr>
            <a:r>
              <a:rPr lang="ru-RU" sz="1600" dirty="0" smtClean="0"/>
              <a:t>Раз, два, три. Раз, два, три (по три хлопка).</a:t>
            </a:r>
          </a:p>
          <a:p>
            <a:pPr>
              <a:buNone/>
            </a:pPr>
            <a:r>
              <a:rPr lang="ru-RU" sz="1600" dirty="0" smtClean="0"/>
              <a:t>А над ручками, как тучки (руки вверх).</a:t>
            </a:r>
          </a:p>
          <a:p>
            <a:pPr>
              <a:buNone/>
            </a:pPr>
            <a:r>
              <a:rPr lang="ru-RU" sz="1600" dirty="0" smtClean="0"/>
              <a:t>Пузыри… </a:t>
            </a:r>
            <a:r>
              <a:rPr lang="ru-RU" sz="1600" dirty="0" err="1" smtClean="0"/>
              <a:t>пузыри</a:t>
            </a:r>
            <a:r>
              <a:rPr lang="ru-RU" sz="1600" dirty="0" smtClean="0"/>
              <a:t>… (руками показываем большой шар).</a:t>
            </a:r>
          </a:p>
          <a:p>
            <a:r>
              <a:rPr lang="ru-RU" sz="2400" dirty="0" smtClean="0"/>
              <a:t>Игра «Сделаем пену»</a:t>
            </a:r>
            <a:endParaRPr lang="ru-RU" sz="2400" dirty="0"/>
          </a:p>
        </p:txBody>
      </p:sp>
      <p:pic>
        <p:nvPicPr>
          <p:cNvPr id="4" name="Рисунок 3" descr="DSC05348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09" y="3571876"/>
            <a:ext cx="4143405" cy="3107554"/>
          </a:xfrm>
          <a:prstGeom prst="rect">
            <a:avLst/>
          </a:prstGeom>
        </p:spPr>
      </p:pic>
      <p:pic>
        <p:nvPicPr>
          <p:cNvPr id="5" name="Рисунок 4" descr="DSC0542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536156"/>
            <a:ext cx="4238655" cy="3178991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2 день: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8043890" cy="5126055"/>
          </a:xfrm>
        </p:spPr>
        <p:txBody>
          <a:bodyPr/>
          <a:lstStyle/>
          <a:p>
            <a:r>
              <a:rPr lang="ru-RU" dirty="0" smtClean="0"/>
              <a:t>«Игра-эксперимент «Пенка на ладошках!»</a:t>
            </a:r>
          </a:p>
          <a:p>
            <a:pPr>
              <a:buNone/>
            </a:pPr>
            <a:r>
              <a:rPr lang="ru-RU" sz="1600" dirty="0" smtClean="0"/>
              <a:t>Ладушки, ладушки, с мылом моем лапушки,</a:t>
            </a:r>
          </a:p>
          <a:p>
            <a:pPr>
              <a:buNone/>
            </a:pPr>
            <a:r>
              <a:rPr lang="ru-RU" sz="1600" dirty="0" smtClean="0"/>
              <a:t>Чистые ладошки, вот вам хлеб, да ложки!</a:t>
            </a:r>
          </a:p>
          <a:p>
            <a:pPr>
              <a:buNone/>
            </a:pPr>
            <a:r>
              <a:rPr lang="ru-RU" sz="1600" dirty="0" smtClean="0"/>
              <a:t>В кране булькает вода. Очень даже здорово!</a:t>
            </a:r>
          </a:p>
          <a:p>
            <a:pPr>
              <a:buNone/>
            </a:pPr>
            <a:r>
              <a:rPr lang="ru-RU" sz="1600" dirty="0" smtClean="0"/>
              <a:t>Моет рученьки сама Машенька (взрослый называет имя ребенка).</a:t>
            </a:r>
          </a:p>
          <a:p>
            <a:pPr>
              <a:buNone/>
            </a:pPr>
            <a:r>
              <a:rPr lang="ru-RU" sz="1600" dirty="0" smtClean="0"/>
              <a:t>Знаем, знаем да, да, да! Где тут прячется вода!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DSC0535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500438"/>
            <a:ext cx="4190997" cy="3143247"/>
          </a:xfrm>
          <a:prstGeom prst="rect">
            <a:avLst/>
          </a:prstGeom>
        </p:spPr>
      </p:pic>
      <p:pic>
        <p:nvPicPr>
          <p:cNvPr id="5" name="Рисунок 4" descr="DSC0535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500438"/>
            <a:ext cx="4167185" cy="312538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3 день: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857232"/>
            <a:ext cx="7972452" cy="5268931"/>
          </a:xfrm>
        </p:spPr>
        <p:txBody>
          <a:bodyPr/>
          <a:lstStyle/>
          <a:p>
            <a:pPr fontAlgn="base"/>
            <a:r>
              <a:rPr lang="ru-RU" sz="2800" dirty="0" smtClean="0"/>
              <a:t>Игра- эксперимент «Поймай пузыри!»</a:t>
            </a:r>
          </a:p>
          <a:p>
            <a:pPr fontAlgn="base">
              <a:buNone/>
            </a:pPr>
            <a:r>
              <a:rPr lang="ru-RU" sz="1600" dirty="0" smtClean="0"/>
              <a:t>Открываем колпачки,</a:t>
            </a:r>
          </a:p>
          <a:p>
            <a:pPr fontAlgn="base">
              <a:buNone/>
            </a:pPr>
            <a:r>
              <a:rPr lang="ru-RU" sz="1600" dirty="0" smtClean="0"/>
              <a:t>Выдуваем пузыри,</a:t>
            </a:r>
          </a:p>
          <a:p>
            <a:pPr fontAlgn="base">
              <a:buNone/>
            </a:pPr>
            <a:r>
              <a:rPr lang="ru-RU" sz="1600" dirty="0" smtClean="0"/>
              <a:t>Вот такие – посмотри!</a:t>
            </a:r>
          </a:p>
          <a:p>
            <a:pPr fontAlgn="base">
              <a:buNone/>
            </a:pPr>
            <a:r>
              <a:rPr lang="ru-RU" sz="1600" dirty="0" smtClean="0"/>
              <a:t>Все они воздушные!</a:t>
            </a:r>
          </a:p>
          <a:p>
            <a:pPr fontAlgn="base">
              <a:buNone/>
            </a:pPr>
            <a:r>
              <a:rPr lang="ru-RU" sz="1600" dirty="0" smtClean="0"/>
              <a:t>И очень непослушные!</a:t>
            </a:r>
          </a:p>
          <a:p>
            <a:pPr fontAlgn="base">
              <a:buNone/>
            </a:pPr>
            <a:r>
              <a:rPr lang="ru-RU" sz="1600" dirty="0" smtClean="0"/>
              <a:t>Как бы нам их поймать –</a:t>
            </a:r>
          </a:p>
          <a:p>
            <a:pPr>
              <a:buNone/>
            </a:pPr>
            <a:r>
              <a:rPr lang="ru-RU" sz="1600" dirty="0" smtClean="0"/>
              <a:t>На ладошке подержать!</a:t>
            </a:r>
          </a:p>
          <a:p>
            <a:pPr fontAlgn="base"/>
            <a:r>
              <a:rPr lang="ru-RU" sz="2800" dirty="0" smtClean="0"/>
              <a:t>Игра- эксперимент «Дорожки по зеркалу»</a:t>
            </a:r>
          </a:p>
          <a:p>
            <a:pPr fontAlgn="base"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DSC0539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0694" y="4000504"/>
            <a:ext cx="3524275" cy="2643206"/>
          </a:xfrm>
          <a:prstGeom prst="rect">
            <a:avLst/>
          </a:prstGeom>
        </p:spPr>
      </p:pic>
      <p:pic>
        <p:nvPicPr>
          <p:cNvPr id="5" name="Рисунок 4" descr="DSC0540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14744" y="1357298"/>
            <a:ext cx="2905147" cy="2178860"/>
          </a:xfrm>
          <a:prstGeom prst="rect">
            <a:avLst/>
          </a:prstGeom>
        </p:spPr>
      </p:pic>
      <p:pic>
        <p:nvPicPr>
          <p:cNvPr id="8" name="Рисунок 7" descr="DSC0542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2976" y="4018364"/>
            <a:ext cx="3571868" cy="2678901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4 день: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000108"/>
            <a:ext cx="7972452" cy="5126055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Игра – эксперимент «Найди игрушки»</a:t>
            </a:r>
          </a:p>
          <a:p>
            <a:pPr>
              <a:buNone/>
            </a:pPr>
            <a:endParaRPr lang="ru-RU" sz="2800" dirty="0"/>
          </a:p>
        </p:txBody>
      </p:sp>
      <p:pic>
        <p:nvPicPr>
          <p:cNvPr id="4" name="Рисунок 3" descr="0-02-05-3bb222a7a7905990e4f96cc1d775c41359ae3870ed0bfbe129efe9c615e9e222_ful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357562"/>
            <a:ext cx="4381499" cy="3286124"/>
          </a:xfrm>
          <a:prstGeom prst="rect">
            <a:avLst/>
          </a:prstGeom>
        </p:spPr>
      </p:pic>
      <p:pic>
        <p:nvPicPr>
          <p:cNvPr id="5" name="Рисунок 4" descr="0-02-05-51af55d579b42a77b0dc765dc1a4cad19ce2c2a6dd8799c6e2a4ac5ccccf50bb_fu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1500174"/>
            <a:ext cx="4000496" cy="3000372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5 день: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000108"/>
            <a:ext cx="8043890" cy="5126055"/>
          </a:xfrm>
        </p:spPr>
        <p:txBody>
          <a:bodyPr/>
          <a:lstStyle/>
          <a:p>
            <a:r>
              <a:rPr lang="ru-RU" sz="2800" dirty="0" smtClean="0"/>
              <a:t>Игра «Помощники </a:t>
            </a:r>
            <a:r>
              <a:rPr lang="ru-RU" sz="2800" dirty="0" err="1" smtClean="0"/>
              <a:t>Мойдодыра</a:t>
            </a:r>
            <a:r>
              <a:rPr lang="ru-RU" sz="2800" dirty="0" smtClean="0"/>
              <a:t>»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0-02-05-b8a0edf8b2b02ff4fe1ad113bdf8b41e7106ee359794ddac527638b9f72d3aea_full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143248"/>
            <a:ext cx="4762501" cy="3571876"/>
          </a:xfrm>
          <a:prstGeom prst="rect">
            <a:avLst/>
          </a:prstGeom>
        </p:spPr>
      </p:pic>
      <p:pic>
        <p:nvPicPr>
          <p:cNvPr id="5" name="Рисунок 4" descr="0-02-05-6b25bb9707e1a07a9d01ad61f66a1ea99ff50112262514bdaeb305bf22bbd601_fu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2285992"/>
            <a:ext cx="3571868" cy="2678901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428760"/>
          </a:xfrm>
        </p:spPr>
        <p:txBody>
          <a:bodyPr>
            <a:noAutofit/>
          </a:bodyPr>
          <a:lstStyle/>
          <a:p>
            <a:r>
              <a:rPr lang="ru-RU" sz="3200" b="1" dirty="0" smtClean="0"/>
              <a:t>Нетрадиционное рисование с использованием пены и поролона «Мыльные пузыри»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0-02-05-0d1f5925f73fc184410afd08df5d735d1742a6f29b8f8d12013517986ae5d0ed_full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910" y="3618494"/>
            <a:ext cx="4143404" cy="3107554"/>
          </a:xfrm>
        </p:spPr>
      </p:pic>
      <p:pic>
        <p:nvPicPr>
          <p:cNvPr id="5" name="Рисунок 4" descr="0-02-05-7c96d14aab96972fb4341b91f6f713ac4f8810b082bb24e2559d1bef23b819ad_full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6314" y="3571876"/>
            <a:ext cx="4214810" cy="3161108"/>
          </a:xfrm>
          <a:prstGeom prst="rect">
            <a:avLst/>
          </a:prstGeom>
        </p:spPr>
      </p:pic>
      <p:pic>
        <p:nvPicPr>
          <p:cNvPr id="6" name="Рисунок 5" descr="0-02-05-f1e24a80aa59c7102d2542a21492fdf118b26413aafd11589ff6a1afe46d1058_full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3240" y="1643050"/>
            <a:ext cx="2786050" cy="2089538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48" y="857232"/>
            <a:ext cx="7972452" cy="150019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Ожидаемые результаты и социальный эффект: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785786" y="1785926"/>
            <a:ext cx="8072494" cy="464347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/>
              <a:t>В рамках реализации проекта удалось вызвать у детей положительные эмоции от совместного общения со взрослыми и сверстниками, радость от чтения художественных произведений и пальчиковых игр.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У детей сформировались элементарные навыки поисковой деятельности,  знания о свойствах пены.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/>
              <a:t> Родители стали активнее, стали принимать участие в совместной деятельности над проектом.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4275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00100" y="260648"/>
            <a:ext cx="7856376" cy="2311096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ssandra" pitchFamily="66" charset="0"/>
              </a:rPr>
              <a:t>Спасибо за внимание!</a:t>
            </a:r>
            <a:endParaRPr lang="ru-RU" sz="66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714348" y="428604"/>
            <a:ext cx="8178132" cy="164307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/>
          </a:p>
          <a:p>
            <a:pPr fontAlgn="base">
              <a:buFont typeface="Wingdings" pitchFamily="2" charset="2"/>
              <a:buChar char="ü"/>
            </a:pPr>
            <a:endParaRPr lang="en-US" dirty="0" smtClean="0"/>
          </a:p>
          <a:p>
            <a:pPr fontAlgn="base">
              <a:buNone/>
            </a:pPr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  <p:pic>
        <p:nvPicPr>
          <p:cNvPr id="6" name="Рисунок 5" descr="DSC0534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70" y="2143116"/>
            <a:ext cx="5357818" cy="4018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99592" y="260648"/>
            <a:ext cx="7956884" cy="720080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b="1" dirty="0" smtClean="0"/>
              <a:t>Актуальность: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99592" y="1124744"/>
            <a:ext cx="7992888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Ребёнок любознателен. Склонен наблюдать, экспериментировать. Элементарное экспериментирование доступно уже детям с раннего возраста. Эти дети доверчивы и непосредственны, легко включаются в совместную с взрослыми практическую деятельность, с удовольствием манипулируют различными предметами. Для того чтобы заинтересовать малышей, пробудить в них творческую активность предлагаются игровые методы и приемы, художественное слово.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52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/>
          </a:bodyPr>
          <a:lstStyle/>
          <a:p>
            <a:r>
              <a:rPr lang="ru-RU" b="1" dirty="0" smtClean="0"/>
              <a:t>Цель: 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1428736"/>
            <a:ext cx="6480720" cy="3571900"/>
          </a:xfrm>
        </p:spPr>
        <p:txBody>
          <a:bodyPr/>
          <a:lstStyle/>
          <a:p>
            <a:pPr fontAlgn="base">
              <a:buNone/>
            </a:pPr>
            <a:r>
              <a:rPr lang="ru-RU" dirty="0" smtClean="0"/>
              <a:t>Знакомство с нетрадиционным материалом с пеной через игры-эксперименты.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Задачи: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1428736"/>
            <a:ext cx="6480720" cy="4143404"/>
          </a:xfrm>
        </p:spPr>
        <p:txBody>
          <a:bodyPr>
            <a:normAutofit lnSpcReduction="10000"/>
          </a:bodyPr>
          <a:lstStyle/>
          <a:p>
            <a:pPr fontAlgn="base"/>
            <a:r>
              <a:rPr lang="ru-RU" dirty="0" smtClean="0"/>
              <a:t>Развивать тактильные ощущения, эмоциональные восприятие, наблюдательность, навыки экспериментальной деятельности.</a:t>
            </a:r>
          </a:p>
          <a:p>
            <a:pPr lvl="0" fontAlgn="base"/>
            <a:r>
              <a:rPr lang="ru-RU" dirty="0" smtClean="0"/>
              <a:t>Побуждать к речевому общению.</a:t>
            </a:r>
          </a:p>
          <a:p>
            <a:pPr lvl="0" fontAlgn="base"/>
            <a:r>
              <a:rPr lang="ru-RU" dirty="0" smtClean="0"/>
              <a:t>Формировать представления о свойствах пены: «воздушная», «легкая».</a:t>
            </a:r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/>
          </a:bodyPr>
          <a:lstStyle/>
          <a:p>
            <a:r>
              <a:rPr lang="ru-RU" b="1" dirty="0" smtClean="0"/>
              <a:t>Вид проекта:</a:t>
            </a:r>
            <a:r>
              <a:rPr lang="ru-RU" dirty="0" smtClean="0"/>
              <a:t> 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85918" y="1357298"/>
            <a:ext cx="7106562" cy="4929222"/>
          </a:xfrm>
        </p:spPr>
        <p:txBody>
          <a:bodyPr>
            <a:normAutofit/>
          </a:bodyPr>
          <a:lstStyle/>
          <a:p>
            <a:pPr fontAlgn="base">
              <a:buNone/>
            </a:pPr>
            <a:r>
              <a:rPr lang="ru-RU" dirty="0" smtClean="0"/>
              <a:t>Краткосрочный, групповой — 1 неделя.</a:t>
            </a:r>
          </a:p>
          <a:p>
            <a:pPr fontAlgn="base">
              <a:buNone/>
            </a:pPr>
            <a:r>
              <a:rPr lang="ru-RU" b="1" dirty="0" smtClean="0"/>
              <a:t>Участники проекта: </a:t>
            </a:r>
            <a:r>
              <a:rPr lang="ru-RU" dirty="0" smtClean="0"/>
              <a:t>Дети, родители, воспитатели.</a:t>
            </a:r>
          </a:p>
          <a:p>
            <a:pPr fontAlgn="base">
              <a:buNone/>
            </a:pPr>
            <a:r>
              <a:rPr lang="ru-RU" b="1" dirty="0" smtClean="0"/>
              <a:t>Оборудование: </a:t>
            </a:r>
            <a:r>
              <a:rPr lang="ru-RU" dirty="0" smtClean="0"/>
              <a:t>Тазы с водой, полотенце, фартуки, мыло, мыльные пузыри, зеркало, кукольная посуда, мелкие игрушки (тонущие).</a:t>
            </a:r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endParaRPr lang="ru-RU" dirty="0" smtClean="0"/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Продукт проекта: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857356" y="1142984"/>
            <a:ext cx="7035124" cy="5357850"/>
          </a:xfrm>
        </p:spPr>
        <p:txBody>
          <a:bodyPr>
            <a:normAutofit fontScale="77500" lnSpcReduction="20000"/>
          </a:bodyPr>
          <a:lstStyle/>
          <a:p>
            <a:pPr lvl="0" fontAlgn="base"/>
            <a:r>
              <a:rPr lang="ru-RU" dirty="0" err="1" smtClean="0"/>
              <a:t>Фотоотчёт</a:t>
            </a:r>
            <a:r>
              <a:rPr lang="ru-RU" dirty="0" smtClean="0"/>
              <a:t> проведения проекта.</a:t>
            </a:r>
          </a:p>
          <a:p>
            <a:pPr lvl="0" fontAlgn="base"/>
            <a:r>
              <a:rPr lang="ru-RU" dirty="0" smtClean="0"/>
              <a:t>Картотека игр-экспериментов с детьми раннего возраста.</a:t>
            </a:r>
          </a:p>
          <a:p>
            <a:pPr lvl="0" fontAlgn="base"/>
            <a:r>
              <a:rPr lang="ru-RU" dirty="0" smtClean="0"/>
              <a:t>Коллективная работа с детьми.</a:t>
            </a:r>
          </a:p>
          <a:p>
            <a:pPr lvl="0" fontAlgn="base"/>
            <a:r>
              <a:rPr lang="ru-RU" dirty="0" smtClean="0"/>
              <a:t> Работа с родителями:</a:t>
            </a:r>
          </a:p>
          <a:p>
            <a:pPr lvl="0" fontAlgn="base"/>
            <a:r>
              <a:rPr lang="ru-RU" dirty="0" smtClean="0"/>
              <a:t>Разучивание с детьми стихотворений, </a:t>
            </a:r>
            <a:r>
              <a:rPr lang="ru-RU" dirty="0" err="1" smtClean="0"/>
              <a:t>потешек</a:t>
            </a:r>
            <a:r>
              <a:rPr lang="ru-RU" dirty="0" smtClean="0"/>
              <a:t> дома. Чтение сказок.</a:t>
            </a:r>
          </a:p>
          <a:p>
            <a:pPr lvl="0" fontAlgn="base"/>
            <a:r>
              <a:rPr lang="ru-RU" dirty="0" smtClean="0"/>
              <a:t>Консультация: «Развитие культурно-гигиенических навыков».</a:t>
            </a:r>
          </a:p>
          <a:p>
            <a:pPr lvl="0" fontAlgn="base"/>
            <a:r>
              <a:rPr lang="ru-RU" dirty="0" smtClean="0"/>
              <a:t>Помощь родителей при подборе материалов и оборудования для реализации некоторых мероприятий.</a:t>
            </a:r>
          </a:p>
          <a:p>
            <a:pPr lvl="0" fontAlgn="base"/>
            <a:r>
              <a:rPr lang="ru-RU" dirty="0" smtClean="0"/>
              <a:t>Поддержка культурно-гигиенических навыков, полученных в ДОУ, в домашней обстановке.</a:t>
            </a:r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Предварительная работа: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1785926"/>
            <a:ext cx="6480720" cy="3929090"/>
          </a:xfrm>
        </p:spPr>
        <p:txBody>
          <a:bodyPr>
            <a:normAutofit/>
          </a:bodyPr>
          <a:lstStyle/>
          <a:p>
            <a:pPr lvl="0" fontAlgn="base"/>
            <a:r>
              <a:rPr lang="ru-RU" dirty="0" smtClean="0"/>
              <a:t>Чтение художественной литературы К.И.Чуковского «</a:t>
            </a:r>
            <a:r>
              <a:rPr lang="ru-RU" dirty="0" err="1" smtClean="0"/>
              <a:t>Мойдодыр</a:t>
            </a:r>
            <a:r>
              <a:rPr lang="ru-RU" dirty="0" smtClean="0"/>
              <a:t>»</a:t>
            </a:r>
          </a:p>
          <a:p>
            <a:pPr lvl="0" fontAlgn="base"/>
            <a:r>
              <a:rPr lang="ru-RU" dirty="0" smtClean="0"/>
              <a:t>Рассматривание иллюстраций;</a:t>
            </a:r>
          </a:p>
          <a:p>
            <a:pPr lvl="0" fontAlgn="base"/>
            <a:r>
              <a:rPr lang="ru-RU" dirty="0" smtClean="0"/>
              <a:t>игровые ситуации,</a:t>
            </a:r>
          </a:p>
          <a:p>
            <a:pPr lvl="0" fontAlgn="base"/>
            <a:r>
              <a:rPr lang="ru-RU" dirty="0" smtClean="0"/>
              <a:t>выполнение режимных моментов.</a:t>
            </a:r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реализации проекта: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2143116"/>
            <a:ext cx="6480720" cy="3786214"/>
          </a:xfrm>
        </p:spPr>
        <p:txBody>
          <a:bodyPr>
            <a:normAutofit fontScale="85000" lnSpcReduction="20000"/>
          </a:bodyPr>
          <a:lstStyle/>
          <a:p>
            <a:pPr fontAlgn="base">
              <a:buNone/>
            </a:pPr>
            <a:r>
              <a:rPr lang="ru-RU" b="1" dirty="0" smtClean="0"/>
              <a:t>I . Подготовительный этап: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Наблюдение за детьми.</a:t>
            </a:r>
            <a:br>
              <a:rPr lang="ru-RU" dirty="0" smtClean="0"/>
            </a:br>
            <a:r>
              <a:rPr lang="ru-RU" dirty="0" smtClean="0"/>
              <a:t>Обсуждение темы, определение целей, задач проекта.</a:t>
            </a:r>
            <a:br>
              <a:rPr lang="ru-RU" dirty="0" smtClean="0"/>
            </a:br>
            <a:r>
              <a:rPr lang="ru-RU" dirty="0" smtClean="0"/>
              <a:t>Организация предметно-развивающей среды.</a:t>
            </a:r>
            <a:br>
              <a:rPr lang="ru-RU" dirty="0" smtClean="0"/>
            </a:br>
            <a:r>
              <a:rPr lang="ru-RU" dirty="0" smtClean="0"/>
              <a:t>Подборка литературы, игр, иллюстрации.</a:t>
            </a:r>
            <a:br>
              <a:rPr lang="ru-RU" dirty="0" smtClean="0"/>
            </a:br>
            <a:r>
              <a:rPr lang="ru-RU" dirty="0" smtClean="0"/>
              <a:t>Обсуждение с родителями предстоящих мероприятий.</a:t>
            </a:r>
          </a:p>
          <a:p>
            <a:pPr fontAlgn="base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444716" cy="13824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реализации проекта:</a:t>
            </a:r>
            <a:endParaRPr lang="ru-RU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ssandra" pitchFamily="66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643042" y="1785926"/>
            <a:ext cx="7249438" cy="4714908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en-US" b="1" dirty="0" smtClean="0"/>
              <a:t>II</a:t>
            </a:r>
            <a:r>
              <a:rPr lang="ru-RU" b="1" dirty="0" smtClean="0"/>
              <a:t> . Основной этап:</a:t>
            </a:r>
            <a:endParaRPr lang="en-US" b="1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 Пальчиковая игра «</a:t>
            </a:r>
            <a:r>
              <a:rPr lang="ru-RU" sz="4500" dirty="0" err="1" smtClean="0"/>
              <a:t>Умывалочка</a:t>
            </a:r>
            <a:r>
              <a:rPr lang="ru-RU" sz="4500" dirty="0" smtClean="0"/>
              <a:t>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 Игра «Сделаем пену»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«Игра-эксперимент «Пенка на ладошках!»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Игра- эксперимент «Поймай пузыри!»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Игра- эксперимент «Дорожки по зеркалу»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Игра – эксперимент «Найди игрушки»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Игра «Помощники </a:t>
            </a:r>
            <a:r>
              <a:rPr lang="ru-RU" sz="4500" dirty="0" err="1" smtClean="0"/>
              <a:t>Мойдодыра</a:t>
            </a:r>
            <a:r>
              <a:rPr lang="ru-RU" sz="4500" dirty="0" smtClean="0"/>
              <a:t>»</a:t>
            </a:r>
            <a:endParaRPr lang="en-US" sz="4500" dirty="0" smtClean="0"/>
          </a:p>
          <a:p>
            <a:pPr fontAlgn="base">
              <a:buFont typeface="Wingdings" pitchFamily="2" charset="2"/>
              <a:buChar char="ü"/>
            </a:pPr>
            <a:r>
              <a:rPr lang="ru-RU" sz="4500" dirty="0" smtClean="0"/>
              <a:t>Нетрадиционное рисование с использованием пены и поролона «Мыльные пузыри»</a:t>
            </a:r>
          </a:p>
          <a:p>
            <a:pPr fontAlgn="base">
              <a:buNone/>
            </a:pPr>
            <a:r>
              <a:rPr lang="ru-RU" sz="2400" dirty="0" smtClean="0"/>
              <a:t> </a:t>
            </a:r>
          </a:p>
          <a:p>
            <a:pPr fontAlgn="base">
              <a:buFont typeface="Wingdings" pitchFamily="2" charset="2"/>
              <a:buChar char="ü"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 smtClean="0"/>
          </a:p>
          <a:p>
            <a:pPr fontAlgn="base">
              <a:buFont typeface="Wingdings" pitchFamily="2" charset="2"/>
              <a:buChar char="ü"/>
            </a:pPr>
            <a:endParaRPr lang="en-US" dirty="0" smtClean="0"/>
          </a:p>
          <a:p>
            <a:pPr fontAlgn="base">
              <a:buNone/>
            </a:pPr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452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C3D69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1549</TotalTime>
  <Words>560</Words>
  <Application>Microsoft Office PowerPoint</Application>
  <PresentationFormat>Экран (4:3)</PresentationFormat>
  <Paragraphs>100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5" baseType="lpstr">
      <vt:lpstr>Arial</vt:lpstr>
      <vt:lpstr>Wingdings</vt:lpstr>
      <vt:lpstr>Lobster</vt:lpstr>
      <vt:lpstr>Cassandra</vt:lpstr>
      <vt:lpstr>Calibri</vt:lpstr>
      <vt:lpstr>Times New Roman</vt:lpstr>
      <vt:lpstr>Тема Office</vt:lpstr>
      <vt:lpstr>Презентация PowerPoint</vt:lpstr>
      <vt:lpstr>Актуальность:</vt:lpstr>
      <vt:lpstr>Цель: </vt:lpstr>
      <vt:lpstr>Задачи:</vt:lpstr>
      <vt:lpstr>Вид проекта: </vt:lpstr>
      <vt:lpstr>Продукт проекта:  </vt:lpstr>
      <vt:lpstr>Предварительная работа:</vt:lpstr>
      <vt:lpstr>Этапы реализации проекта:</vt:lpstr>
      <vt:lpstr>Этапы реализации проекта:</vt:lpstr>
      <vt:lpstr>Этапы реализации проекта:</vt:lpstr>
      <vt:lpstr>1 день : </vt:lpstr>
      <vt:lpstr>2 день:</vt:lpstr>
      <vt:lpstr>3 день:</vt:lpstr>
      <vt:lpstr>4 день:</vt:lpstr>
      <vt:lpstr>5 день:</vt:lpstr>
      <vt:lpstr>Нетрадиционное рисование с использованием пены и поролона «Мыльные пузыри» </vt:lpstr>
      <vt:lpstr>Ожидаемые результаты и социальный эффект:  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Анастасия</cp:lastModifiedBy>
  <cp:revision>87</cp:revision>
  <dcterms:created xsi:type="dcterms:W3CDTF">2013-08-23T08:38:35Z</dcterms:created>
  <dcterms:modified xsi:type="dcterms:W3CDTF">2020-01-04T11:59:09Z</dcterms:modified>
</cp:coreProperties>
</file>