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66" r:id="rId3"/>
    <p:sldId id="267" r:id="rId4"/>
    <p:sldId id="268" r:id="rId5"/>
    <p:sldId id="285" r:id="rId6"/>
    <p:sldId id="286" r:id="rId7"/>
    <p:sldId id="258" r:id="rId8"/>
    <p:sldId id="270" r:id="rId9"/>
    <p:sldId id="287" r:id="rId10"/>
    <p:sldId id="288" r:id="rId11"/>
    <p:sldId id="275" r:id="rId12"/>
    <p:sldId id="274" r:id="rId13"/>
    <p:sldId id="272" r:id="rId14"/>
    <p:sldId id="277" r:id="rId15"/>
    <p:sldId id="276" r:id="rId16"/>
    <p:sldId id="289" r:id="rId17"/>
    <p:sldId id="273" r:id="rId18"/>
    <p:sldId id="278" r:id="rId19"/>
    <p:sldId id="280" r:id="rId20"/>
    <p:sldId id="281" r:id="rId21"/>
    <p:sldId id="271" r:id="rId22"/>
    <p:sldId id="284" r:id="rId23"/>
    <p:sldId id="283" r:id="rId24"/>
    <p:sldId id="26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107A"/>
    <a:srgbClr val="004F8A"/>
    <a:srgbClr val="17045C"/>
    <a:srgbClr val="1F124E"/>
    <a:srgbClr val="561F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0A833-2BC2-4E77-83ED-81013F0D1D8E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7E7C0-A418-47FC-B9AF-AA2248B4DC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318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7E7C0-A418-47FC-B9AF-AA2248B4DC7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030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7E7C0-A418-47FC-B9AF-AA2248B4DC7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598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7E7C0-A418-47FC-B9AF-AA2248B4DC7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1936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7E7C0-A418-47FC-B9AF-AA2248B4DC7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232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D7E7C0-A418-47FC-B9AF-AA2248B4DC71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217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D3E1-76CF-4C88-A328-9606FA80F71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FC26-2754-4687-AD2C-6B9DF2473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953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D3E1-76CF-4C88-A328-9606FA80F71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FC26-2754-4687-AD2C-6B9DF2473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473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D3E1-76CF-4C88-A328-9606FA80F71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FC26-2754-4687-AD2C-6B9DF2473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505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D3E1-76CF-4C88-A328-9606FA80F71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FC26-2754-4687-AD2C-6B9DF2473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8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D3E1-76CF-4C88-A328-9606FA80F71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FC26-2754-4687-AD2C-6B9DF2473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439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D3E1-76CF-4C88-A328-9606FA80F71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FC26-2754-4687-AD2C-6B9DF2473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794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D3E1-76CF-4C88-A328-9606FA80F71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FC26-2754-4687-AD2C-6B9DF2473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575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D3E1-76CF-4C88-A328-9606FA80F71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FC26-2754-4687-AD2C-6B9DF2473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7222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D3E1-76CF-4C88-A328-9606FA80F71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FC26-2754-4687-AD2C-6B9DF2473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516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D3E1-76CF-4C88-A328-9606FA80F71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FC26-2754-4687-AD2C-6B9DF2473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127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9D3E1-76CF-4C88-A328-9606FA80F71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AFC26-2754-4687-AD2C-6B9DF2473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698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49D3E1-76CF-4C88-A328-9606FA80F71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AFC26-2754-4687-AD2C-6B9DF24736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45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news.ru/news/top/index.shtml" TargetMode="External"/><Relationship Id="rId2" Type="http://schemas.openxmlformats.org/officeDocument/2006/relationships/hyperlink" Target="http://www.portal-slovo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obimag.ru/" TargetMode="External"/><Relationship Id="rId4" Type="http://schemas.openxmlformats.org/officeDocument/2006/relationships/hyperlink" Target="http://www.mednovosti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1"/>
            <a:ext cx="8568952" cy="72007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Ельнинская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СШ №2 им. К.И.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Ракутина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5400" b="1" i="1" dirty="0" smtClean="0">
              <a:solidFill>
                <a:srgbClr val="002060"/>
              </a:solidFill>
            </a:endParaRPr>
          </a:p>
          <a:p>
            <a:pPr algn="l"/>
            <a:r>
              <a:rPr lang="ru-RU" sz="5400" b="1" i="1" dirty="0" smtClean="0">
                <a:solidFill>
                  <a:schemeClr val="accent2">
                    <a:lumMod val="50000"/>
                  </a:schemeClr>
                </a:solidFill>
              </a:rPr>
              <a:t>       </a:t>
            </a:r>
            <a:r>
              <a:rPr lang="ru-RU" sz="5400" b="1" i="1" dirty="0" smtClean="0">
                <a:solidFill>
                  <a:srgbClr val="561F1E"/>
                </a:solidFill>
              </a:rPr>
              <a:t>Сотовы</a:t>
            </a:r>
            <a:r>
              <a:rPr lang="ru-RU" sz="5400" b="1" i="1" dirty="0">
                <a:solidFill>
                  <a:srgbClr val="561F1E"/>
                </a:solidFill>
              </a:rPr>
              <a:t>е</a:t>
            </a:r>
            <a:r>
              <a:rPr lang="ru-RU" sz="5400" b="1" i="1" dirty="0" smtClean="0">
                <a:solidFill>
                  <a:srgbClr val="561F1E"/>
                </a:solidFill>
              </a:rPr>
              <a:t> телефоны </a:t>
            </a:r>
          </a:p>
          <a:p>
            <a:pPr algn="l"/>
            <a:r>
              <a:rPr lang="ru-RU" sz="5400" b="1" i="1" dirty="0" smtClean="0">
                <a:solidFill>
                  <a:srgbClr val="561F1E"/>
                </a:solidFill>
              </a:rPr>
              <a:t>       и здоровье человека </a:t>
            </a:r>
          </a:p>
          <a:p>
            <a:endParaRPr lang="ru-RU" sz="24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i="1" dirty="0" smtClean="0">
                <a:solidFill>
                  <a:schemeClr val="tx1"/>
                </a:solidFill>
              </a:rPr>
              <a:t>                                                        </a:t>
            </a:r>
          </a:p>
          <a:p>
            <a:r>
              <a:rPr lang="ru-RU" sz="2400" b="1" i="1" dirty="0">
                <a:solidFill>
                  <a:schemeClr val="tx1"/>
                </a:solidFill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</a:rPr>
              <a:t>                                                  Работу выполнили учащиеся 6 б класса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</a:rPr>
              <a:t>                                        Руководитель: учитель истории , обществознания, немецкого языка </a:t>
            </a:r>
          </a:p>
          <a:p>
            <a:pPr algn="r"/>
            <a:r>
              <a:rPr lang="ru-RU" sz="2400" b="1" i="1" dirty="0" err="1" smtClean="0">
                <a:solidFill>
                  <a:schemeClr val="tx1"/>
                </a:solidFill>
              </a:rPr>
              <a:t>Фоменкова</a:t>
            </a:r>
            <a:r>
              <a:rPr lang="ru-RU" sz="2400" b="1" i="1" dirty="0" smtClean="0">
                <a:solidFill>
                  <a:schemeClr val="tx1"/>
                </a:solidFill>
              </a:rPr>
              <a:t> Г.А.</a:t>
            </a:r>
          </a:p>
          <a:p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2017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4" descr="Sony_Ericsson_K610i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764704"/>
            <a:ext cx="1646464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1356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86409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i="1" dirty="0" smtClean="0"/>
              <a:t>Вопросы для анкетирования</a:t>
            </a:r>
            <a:endParaRPr lang="ru-RU" sz="4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5"/>
            <a:ext cx="8640960" cy="554461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500" b="1" dirty="0" smtClean="0">
                <a:solidFill>
                  <a:schemeClr val="tx1"/>
                </a:solidFill>
              </a:rPr>
              <a:t>1. </a:t>
            </a:r>
            <a:r>
              <a:rPr lang="ru-RU" sz="2500" b="1" dirty="0">
                <a:solidFill>
                  <a:schemeClr val="tx1"/>
                </a:solidFill>
              </a:rPr>
              <a:t>Есть ли </a:t>
            </a:r>
            <a:r>
              <a:rPr lang="ru-RU" sz="2500" b="1" dirty="0" smtClean="0">
                <a:solidFill>
                  <a:schemeClr val="tx1"/>
                </a:solidFill>
              </a:rPr>
              <a:t>у вас телефон</a:t>
            </a:r>
            <a:r>
              <a:rPr lang="ru-RU" sz="2500" b="1" dirty="0" smtClean="0">
                <a:solidFill>
                  <a:schemeClr val="tx1"/>
                </a:solidFill>
              </a:rPr>
              <a:t>? </a:t>
            </a:r>
          </a:p>
          <a:p>
            <a:pPr algn="just"/>
            <a:r>
              <a:rPr lang="ru-RU" sz="2500" b="1" dirty="0" smtClean="0">
                <a:solidFill>
                  <a:schemeClr val="tx1"/>
                </a:solidFill>
              </a:rPr>
              <a:t>2.На что обращается внимание при </a:t>
            </a:r>
            <a:r>
              <a:rPr lang="ru-RU" sz="2500" b="1" dirty="0">
                <a:solidFill>
                  <a:schemeClr val="tx1"/>
                </a:solidFill>
              </a:rPr>
              <a:t>покупке </a:t>
            </a:r>
            <a:r>
              <a:rPr lang="ru-RU" sz="2500" b="1" dirty="0" smtClean="0">
                <a:solidFill>
                  <a:schemeClr val="tx1"/>
                </a:solidFill>
              </a:rPr>
              <a:t>телефона?</a:t>
            </a:r>
          </a:p>
          <a:p>
            <a:pPr algn="just"/>
            <a:r>
              <a:rPr lang="ru-RU" sz="2500" b="1" dirty="0" smtClean="0">
                <a:solidFill>
                  <a:schemeClr val="tx1"/>
                </a:solidFill>
              </a:rPr>
              <a:t>3.Для чего </a:t>
            </a:r>
            <a:r>
              <a:rPr lang="ru-RU" sz="2500" b="1" dirty="0" smtClean="0">
                <a:solidFill>
                  <a:schemeClr val="tx1"/>
                </a:solidFill>
              </a:rPr>
              <a:t>и сколько времени используете телефон</a:t>
            </a:r>
            <a:r>
              <a:rPr lang="ru-RU" sz="2500" b="1" dirty="0" smtClean="0">
                <a:solidFill>
                  <a:schemeClr val="tx1"/>
                </a:solidFill>
              </a:rPr>
              <a:t>? (</a:t>
            </a:r>
            <a:r>
              <a:rPr lang="ru-RU" sz="2500" b="1" dirty="0" smtClean="0">
                <a:solidFill>
                  <a:schemeClr val="tx1"/>
                </a:solidFill>
              </a:rPr>
              <a:t>1).</a:t>
            </a:r>
            <a:r>
              <a:rPr lang="ru-RU" sz="2500" b="1" dirty="0" smtClean="0">
                <a:solidFill>
                  <a:schemeClr val="tx1"/>
                </a:solidFill>
              </a:rPr>
              <a:t>Связь </a:t>
            </a:r>
            <a:r>
              <a:rPr lang="ru-RU" sz="2500" b="1" dirty="0">
                <a:solidFill>
                  <a:schemeClr val="tx1"/>
                </a:solidFill>
              </a:rPr>
              <a:t>с </a:t>
            </a:r>
            <a:r>
              <a:rPr lang="ru-RU" sz="2500" b="1" dirty="0" smtClean="0">
                <a:solidFill>
                  <a:schemeClr val="tx1"/>
                </a:solidFill>
              </a:rPr>
              <a:t>родителями</a:t>
            </a:r>
            <a:r>
              <a:rPr lang="ru-RU" sz="2500" b="1" dirty="0" smtClean="0">
                <a:solidFill>
                  <a:schemeClr val="tx1"/>
                </a:solidFill>
              </a:rPr>
              <a:t>, детьми, друзьями</a:t>
            </a:r>
            <a:r>
              <a:rPr lang="ru-RU" sz="2500" b="1" dirty="0" smtClean="0">
                <a:solidFill>
                  <a:schemeClr val="tx1"/>
                </a:solidFill>
              </a:rPr>
              <a:t>, </a:t>
            </a:r>
            <a:r>
              <a:rPr lang="ru-RU" sz="2500" b="1" dirty="0" smtClean="0">
                <a:solidFill>
                  <a:schemeClr val="tx1"/>
                </a:solidFill>
              </a:rPr>
              <a:t>2).</a:t>
            </a:r>
            <a:r>
              <a:rPr lang="ru-RU" sz="2500" b="1" dirty="0" smtClean="0">
                <a:solidFill>
                  <a:schemeClr val="tx1"/>
                </a:solidFill>
              </a:rPr>
              <a:t>Калькулятор </a:t>
            </a:r>
            <a:r>
              <a:rPr lang="ru-RU" sz="2500" b="1" dirty="0" smtClean="0">
                <a:solidFill>
                  <a:schemeClr val="tx1"/>
                </a:solidFill>
              </a:rPr>
              <a:t>3).</a:t>
            </a:r>
            <a:r>
              <a:rPr lang="ru-RU" sz="2500" b="1" dirty="0" smtClean="0">
                <a:solidFill>
                  <a:schemeClr val="tx1"/>
                </a:solidFill>
              </a:rPr>
              <a:t>СМС </a:t>
            </a:r>
            <a:r>
              <a:rPr lang="ru-RU" sz="2500" b="1" dirty="0" smtClean="0">
                <a:solidFill>
                  <a:schemeClr val="tx1"/>
                </a:solidFill>
              </a:rPr>
              <a:t>4).</a:t>
            </a:r>
            <a:r>
              <a:rPr lang="ru-RU" sz="2500" b="1" dirty="0" smtClean="0">
                <a:solidFill>
                  <a:schemeClr val="tx1"/>
                </a:solidFill>
              </a:rPr>
              <a:t>Видео </a:t>
            </a:r>
            <a:r>
              <a:rPr lang="ru-RU" sz="2500" b="1" dirty="0" smtClean="0">
                <a:solidFill>
                  <a:schemeClr val="tx1"/>
                </a:solidFill>
              </a:rPr>
              <a:t>   5). </a:t>
            </a:r>
            <a:r>
              <a:rPr lang="ru-RU" sz="2500" b="1" dirty="0" smtClean="0">
                <a:solidFill>
                  <a:schemeClr val="tx1"/>
                </a:solidFill>
              </a:rPr>
              <a:t>Интернет  </a:t>
            </a:r>
            <a:r>
              <a:rPr lang="ru-RU" sz="2500" b="1" dirty="0" smtClean="0">
                <a:solidFill>
                  <a:schemeClr val="tx1"/>
                </a:solidFill>
              </a:rPr>
              <a:t> 6). </a:t>
            </a:r>
            <a:r>
              <a:rPr lang="ru-RU" sz="2500" b="1" dirty="0" smtClean="0">
                <a:solidFill>
                  <a:schemeClr val="tx1"/>
                </a:solidFill>
              </a:rPr>
              <a:t>Игры) </a:t>
            </a:r>
          </a:p>
          <a:p>
            <a:pPr algn="just"/>
            <a:r>
              <a:rPr lang="ru-RU" sz="2500" b="1" dirty="0" smtClean="0">
                <a:solidFill>
                  <a:schemeClr val="tx1"/>
                </a:solidFill>
              </a:rPr>
              <a:t>4.</a:t>
            </a:r>
            <a:r>
              <a:rPr lang="ru-RU" sz="2500" b="1" dirty="0">
                <a:solidFill>
                  <a:schemeClr val="tx1"/>
                </a:solidFill>
              </a:rPr>
              <a:t> </a:t>
            </a:r>
            <a:r>
              <a:rPr lang="ru-RU" sz="2500" b="1" dirty="0" smtClean="0">
                <a:solidFill>
                  <a:schemeClr val="tx1"/>
                </a:solidFill>
              </a:rPr>
              <a:t>Где носите телефон? (</a:t>
            </a:r>
            <a:r>
              <a:rPr lang="ru-RU" sz="2500" b="1" dirty="0" smtClean="0">
                <a:solidFill>
                  <a:schemeClr val="tx1"/>
                </a:solidFill>
              </a:rPr>
              <a:t>1). </a:t>
            </a:r>
            <a:r>
              <a:rPr lang="ru-RU" sz="2500" b="1" dirty="0" smtClean="0">
                <a:solidFill>
                  <a:schemeClr val="tx1"/>
                </a:solidFill>
              </a:rPr>
              <a:t>в </a:t>
            </a:r>
            <a:r>
              <a:rPr lang="ru-RU" sz="2500" b="1" dirty="0" smtClean="0">
                <a:solidFill>
                  <a:schemeClr val="tx1"/>
                </a:solidFill>
              </a:rPr>
              <a:t>рюкзаке  2). </a:t>
            </a:r>
            <a:r>
              <a:rPr lang="ru-RU" sz="2500" b="1" dirty="0" smtClean="0">
                <a:solidFill>
                  <a:schemeClr val="tx1"/>
                </a:solidFill>
              </a:rPr>
              <a:t>в кармане </a:t>
            </a:r>
            <a:r>
              <a:rPr lang="ru-RU" sz="2500" b="1" dirty="0" smtClean="0">
                <a:solidFill>
                  <a:schemeClr val="tx1"/>
                </a:solidFill>
              </a:rPr>
              <a:t> 3).</a:t>
            </a:r>
            <a:r>
              <a:rPr lang="ru-RU" sz="2500" b="1" dirty="0" smtClean="0">
                <a:solidFill>
                  <a:schemeClr val="tx1"/>
                </a:solidFill>
              </a:rPr>
              <a:t>в сумке)</a:t>
            </a:r>
          </a:p>
          <a:p>
            <a:pPr algn="just"/>
            <a:r>
              <a:rPr lang="ru-RU" sz="2500" b="1" dirty="0" smtClean="0">
                <a:solidFill>
                  <a:schemeClr val="tx1"/>
                </a:solidFill>
              </a:rPr>
              <a:t>5. </a:t>
            </a:r>
            <a:r>
              <a:rPr lang="ru-RU" sz="2500" b="1" dirty="0">
                <a:solidFill>
                  <a:schemeClr val="tx1"/>
                </a:solidFill>
              </a:rPr>
              <a:t>Где находится телефон во время сна</a:t>
            </a:r>
            <a:r>
              <a:rPr lang="ru-RU" sz="2500" b="1" dirty="0" smtClean="0">
                <a:solidFill>
                  <a:schemeClr val="tx1"/>
                </a:solidFill>
              </a:rPr>
              <a:t>?</a:t>
            </a:r>
          </a:p>
          <a:p>
            <a:pPr algn="just"/>
            <a:r>
              <a:rPr lang="ru-RU" sz="2500" b="1" dirty="0">
                <a:solidFill>
                  <a:schemeClr val="tx1"/>
                </a:solidFill>
              </a:rPr>
              <a:t>6.</a:t>
            </a:r>
            <a:r>
              <a:rPr lang="ru-RU" sz="2500" dirty="0"/>
              <a:t> </a:t>
            </a:r>
            <a:r>
              <a:rPr lang="ru-RU" sz="2500" b="1" dirty="0"/>
              <a:t>Разговариваете ли вы во время зарядки телефона?</a:t>
            </a:r>
            <a:endParaRPr lang="ru-RU" sz="2500" b="1" dirty="0">
              <a:solidFill>
                <a:schemeClr val="tx1"/>
              </a:solidFill>
            </a:endParaRPr>
          </a:p>
          <a:p>
            <a:pPr algn="just"/>
            <a:r>
              <a:rPr lang="ru-RU" sz="2500" b="1" dirty="0" smtClean="0">
                <a:solidFill>
                  <a:schemeClr val="tx1"/>
                </a:solidFill>
              </a:rPr>
              <a:t>7.Влияет </a:t>
            </a:r>
            <a:r>
              <a:rPr lang="ru-RU" sz="2500" b="1" dirty="0">
                <a:solidFill>
                  <a:schemeClr val="tx1"/>
                </a:solidFill>
              </a:rPr>
              <a:t>ли мобильный телефон на здоровье </a:t>
            </a:r>
            <a:r>
              <a:rPr lang="ru-RU" sz="2500" b="1" dirty="0" smtClean="0">
                <a:solidFill>
                  <a:schemeClr val="tx1"/>
                </a:solidFill>
              </a:rPr>
              <a:t>человека и  </a:t>
            </a:r>
            <a:r>
              <a:rPr lang="ru-RU" sz="2500" b="1" dirty="0">
                <a:solidFill>
                  <a:schemeClr val="tx1"/>
                </a:solidFill>
              </a:rPr>
              <a:t>ч</a:t>
            </a:r>
            <a:r>
              <a:rPr lang="ru-RU" sz="2500" b="1" dirty="0" smtClean="0">
                <a:solidFill>
                  <a:schemeClr val="tx1"/>
                </a:solidFill>
              </a:rPr>
              <a:t>увствуете </a:t>
            </a:r>
            <a:r>
              <a:rPr lang="ru-RU" sz="2500" b="1" dirty="0">
                <a:solidFill>
                  <a:schemeClr val="tx1"/>
                </a:solidFill>
              </a:rPr>
              <a:t>ли дискомфорт после «общения» с </a:t>
            </a:r>
            <a:r>
              <a:rPr lang="ru-RU" sz="2500" b="1" dirty="0" smtClean="0">
                <a:solidFill>
                  <a:schemeClr val="tx1"/>
                </a:solidFill>
              </a:rPr>
              <a:t>телефоном</a:t>
            </a:r>
            <a:r>
              <a:rPr lang="ru-RU" sz="2500" b="1" dirty="0" smtClean="0">
                <a:solidFill>
                  <a:schemeClr val="tx1"/>
                </a:solidFill>
              </a:rPr>
              <a:t>?</a:t>
            </a:r>
            <a:endParaRPr lang="ru-RU" sz="2500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1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7780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Результаты анкетирования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6166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just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1.Телефоны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есть у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всех учеников,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некоторые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носят их в школу.</a:t>
            </a:r>
          </a:p>
          <a:p>
            <a:pPr algn="just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2.При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покупке телефона обращается </a:t>
            </a: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внимание 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 марку телефона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цвет,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функции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наличие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камеры,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размер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0" indent="0" algn="just">
              <a:buNone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ru-RU" altLang="ru-RU" b="1" dirty="0" smtClean="0">
                <a:solidFill>
                  <a:srgbClr val="C00000"/>
                </a:solidFill>
              </a:rPr>
              <a:t>Будьте  внимательны 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обращайте внимание не только на возможности и дизайн телефона</a:t>
            </a:r>
            <a:r>
              <a:rPr lang="ru-RU" altLang="ru-RU" dirty="0" smtClean="0">
                <a:solidFill>
                  <a:srgbClr val="006600"/>
                </a:solidFill>
              </a:rPr>
              <a:t>. 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 и на значение SAR, которое должно быть указано в инструкции. </a:t>
            </a:r>
          </a:p>
          <a:p>
            <a:pPr algn="just"/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орма </a:t>
            </a:r>
            <a:r>
              <a:rPr lang="ru-RU" altLang="ru-RU" b="1" dirty="0" smtClean="0">
                <a:solidFill>
                  <a:schemeClr val="tx1"/>
                </a:solidFill>
              </a:rPr>
              <a:t>SAR - 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допустимого облучения человека - на 1 кг живого веса</a:t>
            </a:r>
            <a:r>
              <a:rPr lang="ru-RU" altLang="ru-RU" dirty="0" smtClean="0">
                <a:solidFill>
                  <a:srgbClr val="006600"/>
                </a:solidFill>
              </a:rPr>
              <a:t> </a:t>
            </a:r>
            <a:r>
              <a:rPr lang="ru-RU" altLang="ru-RU" dirty="0" smtClean="0">
                <a:solidFill>
                  <a:schemeClr val="tx1"/>
                </a:solidFill>
              </a:rPr>
              <a:t>- от 0,28 до 1,5 Вт/кг</a:t>
            </a:r>
            <a:r>
              <a:rPr lang="ru-RU" altLang="ru-RU" b="1" dirty="0" smtClean="0">
                <a:solidFill>
                  <a:schemeClr val="tx1"/>
                </a:solidFill>
              </a:rPr>
              <a:t>.</a:t>
            </a:r>
            <a:r>
              <a:rPr lang="ru-RU" altLang="ru-RU" dirty="0" smtClean="0">
                <a:solidFill>
                  <a:schemeClr val="tx1"/>
                </a:solidFill>
              </a:rPr>
              <a:t> Чем меньше SAR, тем безопаснее телефон для человека.</a:t>
            </a:r>
          </a:p>
          <a:p>
            <a:pPr algn="just"/>
            <a:endParaRPr lang="ru-RU" dirty="0"/>
          </a:p>
          <a:p>
            <a:endParaRPr lang="ru-RU" dirty="0"/>
          </a:p>
        </p:txBody>
      </p:sp>
      <p:pic>
        <p:nvPicPr>
          <p:cNvPr id="4" name="Picture 12" descr="http://www.3dnews.ru/_imgdata/img/2012/11/14/637918/Nexus-4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216" y="1038137"/>
            <a:ext cx="2264059" cy="2448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972566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85010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i="1" dirty="0" smtClean="0"/>
              <a:t>Результаты анкетирования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6166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В</a:t>
            </a:r>
            <a:r>
              <a:rPr lang="ru-RU" dirty="0" smtClean="0"/>
              <a:t>се используют телефон для разговоров, а ученики 5-7 классов - на игры, 8-9 классов – на поиск информации в интернете, родители – в основном на разговоры</a:t>
            </a:r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/>
              <a:t>сутки  на разговоры дети </a:t>
            </a:r>
            <a:r>
              <a:rPr lang="ru-RU" dirty="0" smtClean="0"/>
              <a:t>тратят </a:t>
            </a:r>
            <a:r>
              <a:rPr lang="ru-RU" dirty="0"/>
              <a:t>от 2-3 минут до 2-3 </a:t>
            </a:r>
            <a:r>
              <a:rPr lang="ru-RU" dirty="0" smtClean="0"/>
              <a:t>часов и </a:t>
            </a:r>
            <a:r>
              <a:rPr lang="ru-RU" dirty="0" smtClean="0"/>
              <a:t>более, родители- от 0,5 </a:t>
            </a:r>
            <a:r>
              <a:rPr lang="ru-RU" dirty="0" smtClean="0"/>
              <a:t>д</a:t>
            </a:r>
            <a:r>
              <a:rPr lang="ru-RU" dirty="0" smtClean="0"/>
              <a:t>о 1 часа</a:t>
            </a:r>
            <a:endParaRPr lang="ru-RU" dirty="0" smtClean="0"/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Внимание: </a:t>
            </a:r>
            <a:r>
              <a:rPr lang="ru-RU" dirty="0" smtClean="0"/>
              <a:t>Не </a:t>
            </a:r>
            <a:r>
              <a:rPr lang="ru-RU" dirty="0"/>
              <a:t>разговаривайте  по </a:t>
            </a:r>
            <a:r>
              <a:rPr lang="ru-RU" dirty="0" smtClean="0"/>
              <a:t>телефону </a:t>
            </a:r>
            <a:r>
              <a:rPr lang="ru-RU" dirty="0"/>
              <a:t>без особой на то </a:t>
            </a:r>
            <a:r>
              <a:rPr lang="ru-RU" dirty="0" smtClean="0"/>
              <a:t>надобности! </a:t>
            </a:r>
          </a:p>
          <a:p>
            <a:pPr algn="just"/>
            <a:r>
              <a:rPr lang="ru-RU" dirty="0" smtClean="0"/>
              <a:t>Сократите </a:t>
            </a:r>
            <a:r>
              <a:rPr lang="ru-RU" dirty="0"/>
              <a:t>до минимума разговоры в местах с </a:t>
            </a:r>
            <a:r>
              <a:rPr lang="ru-RU" dirty="0" smtClean="0"/>
              <a:t>плохой связью.</a:t>
            </a:r>
            <a:endParaRPr lang="ru-RU" dirty="0"/>
          </a:p>
          <a:p>
            <a:pPr lvl="0" algn="just"/>
            <a:r>
              <a:rPr lang="ru-RU" dirty="0" smtClean="0"/>
              <a:t>Используйте гарнитуры, которые частично снимут с вас </a:t>
            </a:r>
            <a:r>
              <a:rPr lang="ru-RU" dirty="0" smtClean="0"/>
              <a:t>некоторый   объем   излучения</a:t>
            </a:r>
            <a:r>
              <a:rPr lang="ru-RU" dirty="0" smtClean="0"/>
              <a:t>. </a:t>
            </a:r>
            <a:r>
              <a:rPr lang="ru-RU" dirty="0" smtClean="0"/>
              <a:t>  Таким</a:t>
            </a:r>
          </a:p>
          <a:p>
            <a:pPr marL="0" lv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 smtClean="0"/>
              <a:t> </a:t>
            </a:r>
            <a:r>
              <a:rPr lang="ru-RU" dirty="0" smtClean="0"/>
              <a:t>образом вы снижаете облучение мозга.</a:t>
            </a:r>
          </a:p>
          <a:p>
            <a:pPr algn="just"/>
            <a:r>
              <a:rPr lang="ru-RU" dirty="0" smtClean="0"/>
              <a:t>Учащиеся  </a:t>
            </a:r>
            <a:r>
              <a:rPr lang="ru-RU" dirty="0" smtClean="0"/>
              <a:t> много   времени </a:t>
            </a:r>
            <a:r>
              <a:rPr lang="ru-RU" dirty="0" smtClean="0"/>
              <a:t>проводят в  </a:t>
            </a:r>
          </a:p>
          <a:p>
            <a:pPr marL="0" indent="0" algn="just">
              <a:buNone/>
            </a:pPr>
            <a:r>
              <a:rPr lang="ru-RU" dirty="0" smtClean="0"/>
              <a:t>     интернете:  от </a:t>
            </a:r>
            <a:r>
              <a:rPr lang="ru-RU" dirty="0" smtClean="0"/>
              <a:t> 10 </a:t>
            </a:r>
            <a:r>
              <a:rPr lang="ru-RU" dirty="0"/>
              <a:t>минут </a:t>
            </a:r>
            <a:r>
              <a:rPr lang="ru-RU" dirty="0" smtClean="0"/>
              <a:t> до  5-10 </a:t>
            </a:r>
            <a:r>
              <a:rPr lang="ru-RU" dirty="0" smtClean="0"/>
              <a:t>часов </a:t>
            </a:r>
          </a:p>
          <a:p>
            <a:pPr marL="0" indent="0" algn="just">
              <a:buNone/>
            </a:pPr>
            <a:r>
              <a:rPr lang="ru-RU" dirty="0" smtClean="0"/>
              <a:t>     и </a:t>
            </a:r>
            <a:r>
              <a:rPr lang="ru-RU" dirty="0"/>
              <a:t>более. </a:t>
            </a:r>
            <a:r>
              <a:rPr lang="ru-RU" dirty="0" smtClean="0"/>
              <a:t>  </a:t>
            </a:r>
            <a:r>
              <a:rPr lang="ru-RU" b="1" dirty="0" smtClean="0">
                <a:solidFill>
                  <a:srgbClr val="C00000"/>
                </a:solidFill>
              </a:rPr>
              <a:t>Это </a:t>
            </a:r>
            <a:r>
              <a:rPr lang="ru-RU" b="1" dirty="0">
                <a:solidFill>
                  <a:srgbClr val="C00000"/>
                </a:solidFill>
              </a:rPr>
              <a:t>много и вредно</a:t>
            </a:r>
            <a:r>
              <a:rPr lang="ru-RU" dirty="0"/>
              <a:t>!</a:t>
            </a:r>
          </a:p>
          <a:p>
            <a:endParaRPr lang="ru-RU" dirty="0"/>
          </a:p>
        </p:txBody>
      </p:sp>
      <p:pic>
        <p:nvPicPr>
          <p:cNvPr id="7" name="Picture 8" descr="http://mynokiablog.com/wp-content/uploads/2012/09/yellow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4653136"/>
            <a:ext cx="1872208" cy="1944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7311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85010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Результаты анкетирования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784976" cy="554461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4.Большинство </a:t>
            </a:r>
            <a:r>
              <a:rPr lang="ru-RU" dirty="0" smtClean="0"/>
              <a:t>учеников и родителей носит </a:t>
            </a:r>
            <a:r>
              <a:rPr lang="ru-RU" dirty="0"/>
              <a:t>телефон в </a:t>
            </a:r>
            <a:r>
              <a:rPr lang="ru-RU" dirty="0" smtClean="0"/>
              <a:t>кармане брюк, жакетов, курток, некоторые в руке</a:t>
            </a:r>
            <a:r>
              <a:rPr lang="ru-RU" dirty="0"/>
              <a:t>, </a:t>
            </a:r>
            <a:r>
              <a:rPr lang="ru-RU" dirty="0" smtClean="0"/>
              <a:t>немногие – в сумке/  </a:t>
            </a:r>
            <a:r>
              <a:rPr lang="ru-RU" dirty="0"/>
              <a:t>портфеле. </a:t>
            </a:r>
            <a:endParaRPr lang="ru-RU" dirty="0" smtClean="0"/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Внимание: 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just"/>
            <a:r>
              <a:rPr lang="ru-RU" dirty="0" smtClean="0"/>
              <a:t>не </a:t>
            </a:r>
            <a:r>
              <a:rPr lang="ru-RU" dirty="0"/>
              <a:t>носите длительное время сотовый телефон на груди, </a:t>
            </a:r>
            <a:r>
              <a:rPr lang="ru-RU" dirty="0" smtClean="0"/>
              <a:t>на поясе</a:t>
            </a:r>
            <a:r>
              <a:rPr lang="ru-RU" dirty="0"/>
              <a:t>, в </a:t>
            </a:r>
            <a:r>
              <a:rPr lang="ru-RU" dirty="0" smtClean="0"/>
              <a:t>кармане.</a:t>
            </a:r>
          </a:p>
          <a:p>
            <a:pPr algn="just"/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вешайте телефон на шею, положите его в сумку, на стол, тумбочку и  не держите в карманах.</a:t>
            </a:r>
          </a:p>
          <a:p>
            <a:pPr algn="just"/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Вред приносит не только разговор по мобильному телефону, но даже его нахождение  в кармане брюк.</a:t>
            </a:r>
          </a:p>
          <a:p>
            <a:pPr algn="just"/>
            <a:endParaRPr lang="ru-RU" alt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552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7780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Результаты анкетирования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54461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5. У </a:t>
            </a:r>
            <a:r>
              <a:rPr lang="ru-RU" dirty="0"/>
              <a:t>большинства </a:t>
            </a:r>
            <a:r>
              <a:rPr lang="ru-RU" dirty="0" smtClean="0"/>
              <a:t>ребят и взрослых ночью </a:t>
            </a:r>
            <a:r>
              <a:rPr lang="ru-RU" dirty="0"/>
              <a:t>телефон находится </a:t>
            </a:r>
            <a:r>
              <a:rPr lang="ru-RU" dirty="0"/>
              <a:t>далеко от кровати, у нескольких - рядом </a:t>
            </a:r>
            <a:r>
              <a:rPr lang="ru-RU" dirty="0" smtClean="0"/>
              <a:t>или  </a:t>
            </a:r>
            <a:r>
              <a:rPr lang="ru-RU" dirty="0"/>
              <a:t>даже под </a:t>
            </a:r>
            <a:r>
              <a:rPr lang="ru-RU" dirty="0" smtClean="0"/>
              <a:t>подушкой</a:t>
            </a:r>
            <a:r>
              <a:rPr lang="ru-RU" dirty="0"/>
              <a:t> </a:t>
            </a:r>
            <a:endParaRPr lang="ru-RU" dirty="0" smtClean="0"/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Внимание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  <a:r>
              <a:rPr lang="ru-RU" dirty="0" smtClean="0"/>
              <a:t> </a:t>
            </a:r>
            <a:endParaRPr lang="ru-RU" dirty="0" smtClean="0"/>
          </a:p>
          <a:p>
            <a:pPr algn="just"/>
            <a:r>
              <a:rPr lang="ru-RU" dirty="0" smtClean="0"/>
              <a:t>Не </a:t>
            </a:r>
            <a:r>
              <a:rPr lang="ru-RU" dirty="0" smtClean="0"/>
              <a:t>кладите мобильные </a:t>
            </a:r>
            <a:r>
              <a:rPr lang="ru-RU" dirty="0" smtClean="0"/>
              <a:t>телефоны рядом </a:t>
            </a:r>
            <a:r>
              <a:rPr lang="ru-RU" dirty="0" smtClean="0"/>
              <a:t>с местом, где вы обычно спите</a:t>
            </a:r>
            <a:r>
              <a:rPr lang="ru-RU" dirty="0" smtClean="0"/>
              <a:t>!</a:t>
            </a:r>
          </a:p>
          <a:p>
            <a:pPr algn="just"/>
            <a:r>
              <a:rPr lang="ru-RU" dirty="0" smtClean="0"/>
              <a:t> Мобильный </a:t>
            </a:r>
            <a:r>
              <a:rPr lang="ru-RU" dirty="0"/>
              <a:t>телефон </a:t>
            </a:r>
            <a:r>
              <a:rPr lang="ru-RU" dirty="0" smtClean="0"/>
              <a:t>ночью </a:t>
            </a:r>
            <a:r>
              <a:rPr lang="ru-RU" dirty="0"/>
              <a:t>не "спит", а постоянно, даже в состоянии ожидания </a:t>
            </a:r>
            <a:r>
              <a:rPr lang="ru-RU" dirty="0" smtClean="0"/>
              <a:t>вызова, </a:t>
            </a:r>
            <a:r>
              <a:rPr lang="ru-RU" dirty="0"/>
              <a:t>работает в пульсирующем режиме. </a:t>
            </a:r>
            <a:endParaRPr lang="ru-RU" dirty="0" smtClean="0"/>
          </a:p>
          <a:p>
            <a:pPr algn="just"/>
            <a:r>
              <a:rPr lang="ru-RU" dirty="0"/>
              <a:t>Известны   случаи </a:t>
            </a:r>
            <a:r>
              <a:rPr lang="ru-RU" dirty="0" smtClean="0"/>
              <a:t>    </a:t>
            </a:r>
            <a:r>
              <a:rPr lang="ru-RU" dirty="0"/>
              <a:t>увечья   и    даже   смертельные </a:t>
            </a:r>
            <a:r>
              <a:rPr lang="ru-RU" dirty="0" smtClean="0"/>
              <a:t>    </a:t>
            </a:r>
            <a:r>
              <a:rPr lang="ru-RU" dirty="0"/>
              <a:t>исходы </a:t>
            </a:r>
            <a:r>
              <a:rPr lang="ru-RU" dirty="0" smtClean="0"/>
              <a:t>при </a:t>
            </a:r>
            <a:r>
              <a:rPr lang="ru-RU" dirty="0"/>
              <a:t>хранении телефонов под </a:t>
            </a:r>
            <a:r>
              <a:rPr lang="ru-RU" dirty="0" smtClean="0"/>
              <a:t>подушкой. </a:t>
            </a:r>
          </a:p>
          <a:p>
            <a:pPr algn="just"/>
            <a:r>
              <a:rPr lang="ru-RU" dirty="0"/>
              <a:t>Т</a:t>
            </a:r>
            <a:r>
              <a:rPr lang="ru-RU" dirty="0" smtClean="0"/>
              <a:t>елефон </a:t>
            </a:r>
            <a:r>
              <a:rPr lang="ru-RU" dirty="0"/>
              <a:t>должен находится на расстоянии не менее 50 </a:t>
            </a:r>
            <a:r>
              <a:rPr lang="ru-RU" dirty="0" smtClean="0"/>
              <a:t>см – 1 метра.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660216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85010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Результаты анкетирования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4726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 smtClean="0"/>
              <a:t>6.Многие </a:t>
            </a:r>
            <a:r>
              <a:rPr lang="ru-RU" dirty="0"/>
              <a:t>разговаривают во время зарядки </a:t>
            </a:r>
            <a:r>
              <a:rPr lang="ru-RU" dirty="0" smtClean="0"/>
              <a:t>телефона. Это </a:t>
            </a:r>
            <a:r>
              <a:rPr lang="ru-RU" dirty="0"/>
              <a:t>недопустимо. </a:t>
            </a:r>
            <a:endParaRPr lang="ru-RU" dirty="0" smtClean="0"/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Внимание:</a:t>
            </a:r>
            <a:r>
              <a:rPr lang="ru-RU" dirty="0" smtClean="0"/>
              <a:t>      Известны   случаи 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увечья   и    даже   смертельные 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исходы    при     разговоре      по 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телефону </a:t>
            </a:r>
            <a:r>
              <a:rPr lang="ru-RU" dirty="0"/>
              <a:t>во время его </a:t>
            </a:r>
            <a:r>
              <a:rPr lang="ru-RU" dirty="0" smtClean="0"/>
              <a:t>зарядки. </a:t>
            </a:r>
            <a:endParaRPr lang="ru-RU" dirty="0"/>
          </a:p>
        </p:txBody>
      </p:sp>
      <p:pic>
        <p:nvPicPr>
          <p:cNvPr id="4" name="Рисунок 3" descr="Вред мобильных телефонов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708920"/>
            <a:ext cx="2130540" cy="28083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60476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994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/>
              <a:t>Результаты анкетирования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400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7. Большинство учеников </a:t>
            </a:r>
            <a:r>
              <a:rPr lang="ru-RU" dirty="0"/>
              <a:t>считает, что сотовые телефоны не оказывают сильного вредного воздействия на </a:t>
            </a:r>
            <a:r>
              <a:rPr lang="ru-RU" dirty="0" smtClean="0"/>
              <a:t>организм, хотя слышали об их вреде при </a:t>
            </a:r>
            <a:r>
              <a:rPr lang="ru-RU" dirty="0"/>
              <a:t>чрезмерном </a:t>
            </a:r>
            <a:r>
              <a:rPr lang="ru-RU" dirty="0" smtClean="0"/>
              <a:t>общении. </a:t>
            </a:r>
          </a:p>
          <a:p>
            <a:pPr algn="just"/>
            <a:r>
              <a:rPr lang="ru-RU" dirty="0" smtClean="0"/>
              <a:t>Некоторые чувствуют небольшое вредное воздействие </a:t>
            </a:r>
            <a:r>
              <a:rPr lang="ru-RU" dirty="0"/>
              <a:t>на </a:t>
            </a:r>
            <a:r>
              <a:rPr lang="ru-RU" dirty="0" smtClean="0"/>
              <a:t>организм (усталость, резь в глазах).</a:t>
            </a:r>
          </a:p>
          <a:p>
            <a:pPr algn="just"/>
            <a:r>
              <a:rPr lang="ru-RU" dirty="0"/>
              <a:t>Но несмотря на это телефон остаётся неотъемлемым атрибутом ученика. (93%)</a:t>
            </a:r>
          </a:p>
          <a:p>
            <a:pPr algn="just"/>
            <a:r>
              <a:rPr lang="ru-RU" dirty="0" smtClean="0"/>
              <a:t>Родители </a:t>
            </a:r>
            <a:r>
              <a:rPr lang="ru-RU" dirty="0"/>
              <a:t>же отмечают, что </a:t>
            </a:r>
            <a:r>
              <a:rPr lang="ru-RU" dirty="0" smtClean="0"/>
              <a:t>чрезмерное пользование телефонами влияет </a:t>
            </a:r>
            <a:r>
              <a:rPr lang="ru-RU" dirty="0"/>
              <a:t>на зрение, психику, отнимают время у детей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94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alt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Предостережения ученых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568952" cy="51845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ru-RU" dirty="0" smtClean="0"/>
              <a:t>Излучение    мобильных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    телефонов  повреждает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    области мозга, отрицательно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    влияют на обучение,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dirty="0" smtClean="0"/>
              <a:t>    память и передвижение.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Внимание!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Если человек разговаривает по     сотовому телефону ежедневно более часа, то могут появиться головные боли. При долгом использовании наушниками в ушах появляются серные пробки, наблюдается потеря слуха.</a:t>
            </a:r>
          </a:p>
          <a:p>
            <a:pPr marL="0" indent="0" algn="just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Picture 2" descr="51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556792"/>
            <a:ext cx="2376264" cy="2465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68463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7780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Предостережения ученых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6166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Если </a:t>
            </a:r>
            <a:r>
              <a:rPr lang="ru-RU" dirty="0"/>
              <a:t>у человека очки с металлической оправой, то их лучше снять,  при разговоре может </a:t>
            </a:r>
            <a:r>
              <a:rPr lang="ru-RU" dirty="0" smtClean="0"/>
              <a:t> увеличиваться </a:t>
            </a:r>
            <a:r>
              <a:rPr lang="ru-RU" dirty="0"/>
              <a:t>интенсивность электромагнитного поля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При       длительном       разговоре 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увеличивается   температура   </a:t>
            </a:r>
            <a:r>
              <a:rPr lang="ru-RU" dirty="0"/>
              <a:t>уха,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барабанной </a:t>
            </a:r>
            <a:r>
              <a:rPr lang="ru-RU" dirty="0"/>
              <a:t>перепонки, </a:t>
            </a:r>
            <a:r>
              <a:rPr lang="ru-RU" dirty="0" smtClean="0"/>
              <a:t>прилегаю-</a:t>
            </a:r>
          </a:p>
          <a:p>
            <a:pPr marL="0" indent="0" algn="just">
              <a:buNone/>
            </a:pPr>
            <a:r>
              <a:rPr lang="ru-RU" dirty="0" smtClean="0"/>
              <a:t>    </a:t>
            </a:r>
            <a:r>
              <a:rPr lang="ru-RU" dirty="0" err="1" smtClean="0"/>
              <a:t>щих</a:t>
            </a:r>
            <a:r>
              <a:rPr lang="ru-RU" dirty="0" smtClean="0"/>
              <a:t>  тканей и участка головного мозга. </a:t>
            </a:r>
          </a:p>
          <a:p>
            <a:pPr algn="just"/>
            <a:r>
              <a:rPr lang="ru-RU" dirty="0" smtClean="0"/>
              <a:t>Риск </a:t>
            </a:r>
            <a:r>
              <a:rPr lang="ru-RU" dirty="0" smtClean="0"/>
              <a:t>развития опухоли в том ухе, к которому прикладывается мобильный телефон, в 3,9 раза выше, чем в противоположном.</a:t>
            </a:r>
          </a:p>
          <a:p>
            <a:pPr algn="just"/>
            <a:endParaRPr lang="ru-RU" dirty="0"/>
          </a:p>
        </p:txBody>
      </p:sp>
      <p:pic>
        <p:nvPicPr>
          <p:cNvPr id="4" name="Рисунок 3" descr="C:\Documents and Settings\Admin\Мои документы\Загрузки\63821553_1284063806_3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948264" y="2492896"/>
            <a:ext cx="1881545" cy="19442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80944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70609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5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Предостережения ученых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6166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sz="3300" dirty="0" smtClean="0"/>
              <a:t>Ученые </a:t>
            </a:r>
            <a:r>
              <a:rPr lang="ru-RU" sz="3300" dirty="0"/>
              <a:t>в  Норвегии и Дании установили, что пользователи сотовой связью больше всех подвержены сонливости, раздражительности. </a:t>
            </a:r>
            <a:endParaRPr lang="ru-RU" sz="3300" dirty="0" smtClean="0"/>
          </a:p>
          <a:p>
            <a:pPr algn="just"/>
            <a:r>
              <a:rPr lang="ru-RU" sz="3300" dirty="0" smtClean="0"/>
              <a:t>Если использовать </a:t>
            </a:r>
            <a:r>
              <a:rPr lang="ru-RU" sz="3300" dirty="0" smtClean="0"/>
              <a:t>сотовый  </a:t>
            </a:r>
            <a:r>
              <a:rPr lang="ru-RU" sz="3300" dirty="0" smtClean="0"/>
              <a:t>телефон </a:t>
            </a:r>
            <a:endParaRPr lang="ru-RU" sz="3300" dirty="0" smtClean="0"/>
          </a:p>
          <a:p>
            <a:pPr marL="0" indent="0" algn="just">
              <a:buNone/>
            </a:pPr>
            <a:r>
              <a:rPr lang="ru-RU" sz="3300" dirty="0"/>
              <a:t> </a:t>
            </a:r>
            <a:r>
              <a:rPr lang="ru-RU" sz="3300" dirty="0" smtClean="0"/>
              <a:t>   долгое </a:t>
            </a:r>
            <a:r>
              <a:rPr lang="ru-RU" sz="3300" dirty="0" smtClean="0"/>
              <a:t>время, то   через   год </a:t>
            </a:r>
            <a:r>
              <a:rPr lang="ru-RU" sz="3300" dirty="0" smtClean="0"/>
              <a:t>зрение </a:t>
            </a:r>
            <a:endParaRPr lang="ru-RU" sz="3300" dirty="0" smtClean="0"/>
          </a:p>
          <a:p>
            <a:pPr marL="0" indent="0" algn="just">
              <a:buNone/>
            </a:pPr>
            <a:r>
              <a:rPr lang="ru-RU" sz="3300" dirty="0"/>
              <a:t> </a:t>
            </a:r>
            <a:r>
              <a:rPr lang="ru-RU" sz="3300" dirty="0" smtClean="0"/>
              <a:t>    </a:t>
            </a:r>
            <a:r>
              <a:rPr lang="ru-RU" sz="3300" dirty="0" smtClean="0"/>
              <a:t>ухудшится на </a:t>
            </a:r>
            <a:r>
              <a:rPr lang="ru-RU" sz="3300" dirty="0" smtClean="0"/>
              <a:t>12-14%.</a:t>
            </a:r>
          </a:p>
          <a:p>
            <a:pPr algn="just"/>
            <a:r>
              <a:rPr lang="ru-RU" sz="3300" dirty="0" smtClean="0"/>
              <a:t>Сотовая </a:t>
            </a:r>
            <a:r>
              <a:rPr lang="ru-RU" sz="3300" dirty="0" smtClean="0"/>
              <a:t>связь делает организм </a:t>
            </a:r>
            <a:endParaRPr lang="ru-RU" sz="3300" dirty="0" smtClean="0"/>
          </a:p>
          <a:p>
            <a:pPr marL="0" indent="0" algn="just">
              <a:buNone/>
            </a:pPr>
            <a:r>
              <a:rPr lang="ru-RU" sz="3300" dirty="0" smtClean="0"/>
              <a:t>более </a:t>
            </a:r>
            <a:r>
              <a:rPr lang="ru-RU" sz="3300" dirty="0" smtClean="0"/>
              <a:t>уязвимым в отношении внешних факторов окружающей среды. Человек перестаёт справляться с инфекциями, а при снижении иммунитета инфекции могут наслаиваться друг на друга и это трудно вылечивается.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endParaRPr lang="ru-RU" dirty="0"/>
          </a:p>
        </p:txBody>
      </p:sp>
      <p:pic>
        <p:nvPicPr>
          <p:cNvPr id="4" name="Рисунок 3" descr="zxcvage017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6948264" y="2636912"/>
            <a:ext cx="1895578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342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496944" cy="85010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Цель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проекта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24744"/>
            <a:ext cx="8507288" cy="5400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defRPr/>
            </a:pPr>
            <a:endParaRPr lang="ru-RU" altLang="ru-RU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defRPr/>
            </a:pP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Изучить литературу и интернет-</a:t>
            </a:r>
          </a:p>
          <a:p>
            <a:pPr marL="0" indent="0" algn="just">
              <a:buNone/>
              <a:defRPr/>
            </a:pP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есурсы и выяснить</a:t>
            </a: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как </a:t>
            </a: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сотовый </a:t>
            </a:r>
            <a:endParaRPr lang="ru-RU" altLang="ru-RU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just">
              <a:buNone/>
              <a:defRPr/>
            </a:pP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елефон    влияет   на   здоровье  </a:t>
            </a:r>
          </a:p>
          <a:p>
            <a:pPr marL="0" indent="0" algn="just">
              <a:buNone/>
              <a:defRPr/>
            </a:pP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человека</a:t>
            </a: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в </a:t>
            </a: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том числе 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</a:t>
            </a: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детский </a:t>
            </a:r>
            <a:endParaRPr lang="ru-RU" altLang="ru-RU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just">
              <a:buNone/>
              <a:defRPr/>
            </a:pP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организм   и </a:t>
            </a: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 сколько это 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опасно;</a:t>
            </a:r>
          </a:p>
          <a:p>
            <a:pPr algn="just">
              <a:defRPr/>
            </a:pP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дать </a:t>
            </a: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рекомендации 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учащимся нашей школы</a:t>
            </a:r>
          </a:p>
          <a:p>
            <a:pPr marL="0" indent="0" algn="just">
              <a:buNone/>
              <a:defRPr/>
            </a:pP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 правильному использованию телефона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  <a:p>
            <a:pPr marL="0" indent="0" algn="just">
              <a:buNone/>
              <a:defRPr/>
            </a:pPr>
            <a:endParaRPr lang="ru-RU" altLang="ru-RU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Picture 14" descr="http://www.teknoblog.com/wp-content/gallery/htc-one-s/htc_one_s_gallery_post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484784"/>
            <a:ext cx="1800201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61250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85010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Предостережения ученых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4726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/>
              <a:t>При пользовании сотовым телефоном повышается  давление, увеличивается число сердечных сокращений, сужается просвет кровеносных сосудов. Особенно заметны эти изменения у детей, поскольку растущий организм более восприимчив к излучению</a:t>
            </a:r>
            <a:r>
              <a:rPr lang="ru-RU" b="1" dirty="0" smtClean="0"/>
              <a:t>.</a:t>
            </a:r>
          </a:p>
          <a:p>
            <a:pPr algn="just"/>
            <a:r>
              <a:rPr lang="ru-RU" dirty="0" smtClean="0"/>
              <a:t>Телефон </a:t>
            </a:r>
            <a:r>
              <a:rPr lang="ru-RU" dirty="0"/>
              <a:t>отвлекает учащихся во время уроков, на переменах. </a:t>
            </a:r>
            <a:endParaRPr lang="ru-RU" dirty="0" smtClean="0"/>
          </a:p>
          <a:p>
            <a:pPr algn="just"/>
            <a:r>
              <a:rPr lang="ru-RU" dirty="0" smtClean="0"/>
              <a:t>Детям </a:t>
            </a:r>
            <a:r>
              <a:rPr lang="ru-RU" dirty="0"/>
              <a:t>и подросткам до 16 лет специалисты рекомендуют в руки телефон не давать.</a:t>
            </a:r>
          </a:p>
          <a:p>
            <a:pPr algn="just"/>
            <a:endParaRPr lang="ru-RU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858280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7780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alt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Предостережения ученых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8568952" cy="54726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just">
              <a:lnSpc>
                <a:spcPct val="110000"/>
              </a:lnSpc>
            </a:pPr>
            <a:r>
              <a:rPr lang="ru-RU" dirty="0" smtClean="0"/>
              <a:t>Сотовый телефон является  </a:t>
            </a:r>
            <a:r>
              <a:rPr lang="ru-RU" b="1" dirty="0" smtClean="0"/>
              <a:t> </a:t>
            </a:r>
            <a:r>
              <a:rPr lang="ru-RU" dirty="0" smtClean="0"/>
              <a:t>причиной  ДТП из-за </a:t>
            </a:r>
            <a:r>
              <a:rPr lang="ru-RU" dirty="0"/>
              <a:t>невнимательных </a:t>
            </a:r>
            <a:r>
              <a:rPr lang="ru-RU" dirty="0" smtClean="0"/>
              <a:t> водителей 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/>
              <a:t> </a:t>
            </a:r>
            <a:r>
              <a:rPr lang="ru-RU" dirty="0" smtClean="0"/>
              <a:t>    и   пешеходов,     а    также  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ru-RU" b="1" dirty="0" smtClean="0"/>
              <a:t>     </a:t>
            </a:r>
            <a:r>
              <a:rPr lang="ru-RU" dirty="0" smtClean="0"/>
              <a:t>причиной </a:t>
            </a:r>
            <a:r>
              <a:rPr lang="ru-RU" dirty="0" smtClean="0"/>
              <a:t>    нападения    с </a:t>
            </a:r>
            <a:endParaRPr lang="ru-RU" dirty="0" smtClean="0"/>
          </a:p>
          <a:p>
            <a:pPr marL="0" indent="0" algn="just">
              <a:lnSpc>
                <a:spcPct val="110000"/>
              </a:lnSpc>
              <a:buNone/>
            </a:pPr>
            <a:r>
              <a:rPr lang="ru-RU" dirty="0" smtClean="0"/>
              <a:t>     целью наживы.</a:t>
            </a:r>
          </a:p>
          <a:p>
            <a:pPr algn="just"/>
            <a:r>
              <a:rPr lang="ru-RU" dirty="0" smtClean="0"/>
              <a:t>На </a:t>
            </a:r>
            <a:r>
              <a:rPr lang="ru-RU" dirty="0"/>
              <a:t>Западе уже лечатся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от </a:t>
            </a:r>
            <a:r>
              <a:rPr lang="ru-RU" dirty="0"/>
              <a:t>психологической привязанности к мобильным </a:t>
            </a:r>
            <a:r>
              <a:rPr lang="ru-RU" dirty="0" smtClean="0"/>
              <a:t>  телефонам: «</a:t>
            </a:r>
            <a:r>
              <a:rPr lang="ru-RU" dirty="0"/>
              <a:t>мобильные наркоманы»  самостоятельно не могут избавиться от привычки часами разговаривать по сотовому телефону и посылать сотни SMS-сообщений в день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  <a:p>
            <a:pPr algn="just"/>
            <a:endParaRPr lang="ru-RU" alt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just">
              <a:buNone/>
            </a:pPr>
            <a:endParaRPr lang="ru-RU" alt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2" descr="01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556792"/>
            <a:ext cx="3312368" cy="2448272"/>
          </a:xfrm>
          <a:prstGeom prst="rect">
            <a:avLst/>
          </a:prstGeom>
          <a:noFill/>
          <a:ln w="9525">
            <a:solidFill>
              <a:schemeClr val="bg2">
                <a:lumMod val="50000"/>
                <a:alpha val="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33611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12968" cy="7200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Выводы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7606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/>
            <a:r>
              <a:rPr lang="ru-RU" sz="2200" dirty="0"/>
              <a:t>Остановить прогресс    </a:t>
            </a:r>
            <a:r>
              <a:rPr lang="ru-RU" sz="2200" dirty="0" smtClean="0"/>
              <a:t>невозможно.</a:t>
            </a:r>
          </a:p>
          <a:p>
            <a:pPr algn="just"/>
            <a:r>
              <a:rPr lang="ru-RU" sz="2200" dirty="0"/>
              <a:t>Мобильная </a:t>
            </a:r>
            <a:r>
              <a:rPr lang="ru-RU" sz="2200" dirty="0" smtClean="0"/>
              <a:t>  связь   очень   удобна</a:t>
            </a:r>
            <a:r>
              <a:rPr lang="ru-RU" sz="2200" dirty="0"/>
              <a:t>, </a:t>
            </a:r>
            <a:r>
              <a:rPr lang="ru-RU" sz="2200" dirty="0" smtClean="0"/>
              <a:t> а   в   </a:t>
            </a:r>
            <a:r>
              <a:rPr lang="ru-RU" sz="2200" dirty="0" smtClean="0"/>
              <a:t>некоторых    </a:t>
            </a:r>
            <a:endParaRPr lang="ru-RU" sz="2200" dirty="0" smtClean="0"/>
          </a:p>
          <a:p>
            <a:pPr marL="0" indent="0" algn="just">
              <a:buNone/>
            </a:pPr>
            <a:r>
              <a:rPr lang="ru-RU" sz="2200" dirty="0" smtClean="0"/>
              <a:t>     случаях     крайне необходима </a:t>
            </a:r>
            <a:r>
              <a:rPr lang="ru-RU" sz="2200" dirty="0" smtClean="0"/>
              <a:t>в повседневной жизни.</a:t>
            </a:r>
            <a:endParaRPr lang="ru-RU" sz="2200" dirty="0" smtClean="0"/>
          </a:p>
          <a:p>
            <a:pPr algn="just"/>
            <a:r>
              <a:rPr lang="ru-RU" sz="2200" dirty="0" smtClean="0"/>
              <a:t>Специалисты-психологи</a:t>
            </a:r>
            <a:r>
              <a:rPr lang="ru-RU" sz="2200" dirty="0"/>
              <a:t> </a:t>
            </a:r>
            <a:r>
              <a:rPr lang="ru-RU" sz="2200" dirty="0" smtClean="0"/>
              <a:t>считают, может </a:t>
            </a:r>
            <a:r>
              <a:rPr lang="ru-RU" sz="2200" dirty="0"/>
              <a:t>возникнуть </a:t>
            </a:r>
            <a:endParaRPr lang="ru-RU" sz="2200" dirty="0" smtClean="0"/>
          </a:p>
          <a:p>
            <a:pPr marL="0" indent="0" algn="just">
              <a:buNone/>
            </a:pPr>
            <a:r>
              <a:rPr lang="ru-RU" sz="2200" dirty="0" smtClean="0"/>
              <a:t>     зависимость </a:t>
            </a:r>
            <a:r>
              <a:rPr lang="ru-RU" sz="2200" dirty="0"/>
              <a:t>от телефона </a:t>
            </a:r>
            <a:r>
              <a:rPr lang="ru-RU" sz="2200" dirty="0" smtClean="0"/>
              <a:t>(</a:t>
            </a:r>
            <a:r>
              <a:rPr lang="ru-RU" sz="2200" dirty="0" err="1" smtClean="0"/>
              <a:t>номофобия</a:t>
            </a:r>
            <a:r>
              <a:rPr lang="ru-RU" sz="2200" dirty="0" smtClean="0"/>
              <a:t>).</a:t>
            </a:r>
          </a:p>
          <a:p>
            <a:pPr algn="just"/>
            <a:r>
              <a:rPr lang="ru-RU" sz="2200" dirty="0" smtClean="0"/>
              <a:t>Сотовые </a:t>
            </a:r>
            <a:r>
              <a:rPr lang="ru-RU" sz="2200" dirty="0" smtClean="0"/>
              <a:t>телефоны оказывают негативное </a:t>
            </a:r>
            <a:r>
              <a:rPr lang="ru-RU" sz="2200" dirty="0"/>
              <a:t>воздействие на здоровье </a:t>
            </a:r>
            <a:r>
              <a:rPr lang="ru-RU" sz="2200" dirty="0" smtClean="0"/>
              <a:t>     </a:t>
            </a:r>
            <a:r>
              <a:rPr lang="ru-RU" sz="2200" dirty="0" smtClean="0"/>
              <a:t>человека</a:t>
            </a:r>
            <a:r>
              <a:rPr lang="ru-RU" sz="2200" dirty="0" smtClean="0"/>
              <a:t>: 1.Причиняют </a:t>
            </a:r>
            <a:r>
              <a:rPr lang="ru-RU" sz="2200" dirty="0"/>
              <a:t>вред </a:t>
            </a:r>
            <a:r>
              <a:rPr lang="ru-RU" sz="2200" dirty="0" smtClean="0"/>
              <a:t>здоровью</a:t>
            </a:r>
            <a:r>
              <a:rPr lang="ru-RU" sz="2200" dirty="0"/>
              <a:t>.</a:t>
            </a:r>
            <a:r>
              <a:rPr lang="ru-RU" sz="2200" dirty="0" smtClean="0"/>
              <a:t> 2.Негативно влияют </a:t>
            </a:r>
            <a:r>
              <a:rPr lang="ru-RU" sz="2200" dirty="0"/>
              <a:t>на </a:t>
            </a:r>
            <a:r>
              <a:rPr lang="ru-RU" sz="2200" dirty="0" smtClean="0"/>
              <a:t>зрение, слух, 3.Нарушают сон, работу сердца. 5.Источники </a:t>
            </a:r>
            <a:r>
              <a:rPr lang="ru-RU" sz="2200" dirty="0"/>
              <a:t>микробов. 6. </a:t>
            </a:r>
            <a:r>
              <a:rPr lang="ru-RU" sz="2200" dirty="0" smtClean="0"/>
              <a:t>Отвлекают от занятий</a:t>
            </a:r>
            <a:r>
              <a:rPr lang="ru-RU" sz="2200" dirty="0"/>
              <a:t>. 7. </a:t>
            </a:r>
            <a:r>
              <a:rPr lang="ru-RU" sz="2200" dirty="0" smtClean="0"/>
              <a:t>Являются </a:t>
            </a:r>
            <a:r>
              <a:rPr lang="ru-RU" sz="2200" dirty="0"/>
              <a:t>причиной нападения, аварии. </a:t>
            </a:r>
            <a:r>
              <a:rPr lang="ru-RU" sz="2200" dirty="0" smtClean="0"/>
              <a:t>      8</a:t>
            </a:r>
            <a:r>
              <a:rPr lang="ru-RU" sz="2200" dirty="0"/>
              <a:t>. Нервные расстройства. 9. Денежные расходы на связь. </a:t>
            </a:r>
            <a:endParaRPr lang="ru-RU" sz="2200" dirty="0" smtClean="0"/>
          </a:p>
          <a:p>
            <a:pPr algn="just"/>
            <a:r>
              <a:rPr lang="ru-RU" sz="2200" dirty="0" smtClean="0"/>
              <a:t> </a:t>
            </a:r>
            <a:r>
              <a:rPr lang="ru-RU" sz="2200" dirty="0"/>
              <a:t>Необходимо знать правила пользования сотовым телефоном и не пренебрегать ими, чтобы уберечь свой организм от вредного </a:t>
            </a:r>
            <a:r>
              <a:rPr lang="ru-RU" sz="2200" dirty="0" smtClean="0"/>
              <a:t>воздействия.</a:t>
            </a:r>
            <a:endParaRPr lang="ru-RU" sz="2200" dirty="0"/>
          </a:p>
          <a:p>
            <a:pPr algn="just"/>
            <a:r>
              <a:rPr lang="ru-RU" sz="2200" b="1" dirty="0" smtClean="0">
                <a:solidFill>
                  <a:srgbClr val="C00000"/>
                </a:solidFill>
              </a:rPr>
              <a:t>При </a:t>
            </a:r>
            <a:r>
              <a:rPr lang="ru-RU" sz="2200" b="1" dirty="0">
                <a:solidFill>
                  <a:srgbClr val="C00000"/>
                </a:solidFill>
              </a:rPr>
              <a:t>разумном </a:t>
            </a:r>
            <a:r>
              <a:rPr lang="ru-RU" sz="2200" b="1" dirty="0" smtClean="0">
                <a:solidFill>
                  <a:srgbClr val="C00000"/>
                </a:solidFill>
              </a:rPr>
              <a:t>использовании сотовой связи можно свести </a:t>
            </a:r>
            <a:r>
              <a:rPr lang="ru-RU" sz="2200" b="1" dirty="0">
                <a:solidFill>
                  <a:srgbClr val="C00000"/>
                </a:solidFill>
              </a:rPr>
              <a:t>к минимуму негативное воздействие мобильного телефона. </a:t>
            </a:r>
            <a:endParaRPr lang="ru-RU" sz="2200" b="1" dirty="0" smtClean="0">
              <a:solidFill>
                <a:srgbClr val="C00000"/>
              </a:solidFill>
            </a:endParaRPr>
          </a:p>
          <a:p>
            <a:pPr algn="just"/>
            <a:endParaRPr lang="ru-RU" sz="2200" dirty="0"/>
          </a:p>
          <a:p>
            <a:endParaRPr lang="ru-RU" sz="2200" dirty="0"/>
          </a:p>
        </p:txBody>
      </p:sp>
      <p:pic>
        <p:nvPicPr>
          <p:cNvPr id="5" name="Picture 4" descr="http://www.mobilecityonline.com/images/products/Samsung_GT-I9300_Galaxy_S_III_SAMi9300BKEU_29365_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280" y="116632"/>
            <a:ext cx="1728192" cy="24482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31820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2968" cy="9361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i="1" dirty="0" smtClean="0"/>
              <a:t>Телефонный этикет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5400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/>
            <a:r>
              <a:rPr lang="ru-RU" sz="2800" dirty="0" smtClean="0"/>
              <a:t>Мы </a:t>
            </a:r>
            <a:r>
              <a:rPr lang="ru-RU" sz="2800" dirty="0" smtClean="0"/>
              <a:t>живем в обществе и необходимо уважать не </a:t>
            </a:r>
            <a:r>
              <a:rPr lang="ru-RU" sz="2800" dirty="0" smtClean="0"/>
              <a:t>только себя</a:t>
            </a:r>
            <a:r>
              <a:rPr lang="ru-RU" sz="2800" dirty="0" smtClean="0"/>
              <a:t>, но и других людей. Поэтому призываем всех пользователей сотовых телефонов: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Уважайте друг </a:t>
            </a:r>
            <a:r>
              <a:rPr lang="ru-RU" sz="2800" b="1" dirty="0" smtClean="0">
                <a:solidFill>
                  <a:srgbClr val="C00000"/>
                </a:solidFill>
              </a:rPr>
              <a:t>друга и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соблюдайте </a:t>
            </a:r>
            <a:r>
              <a:rPr lang="ru-RU" sz="2800" b="1" dirty="0" smtClean="0">
                <a:solidFill>
                  <a:srgbClr val="C00000"/>
                </a:solidFill>
              </a:rPr>
              <a:t>п</a:t>
            </a:r>
            <a:r>
              <a:rPr lang="ru-RU" sz="2800" b="1" dirty="0" smtClean="0">
                <a:solidFill>
                  <a:srgbClr val="C00000"/>
                </a:solidFill>
              </a:rPr>
              <a:t>ростые  правила  Этикета!</a:t>
            </a:r>
          </a:p>
          <a:p>
            <a:pPr marL="0" indent="0" algn="just">
              <a:buNone/>
            </a:pPr>
            <a:r>
              <a:rPr lang="ru-RU" sz="2800" b="1" i="1" dirty="0" smtClean="0">
                <a:solidFill>
                  <a:srgbClr val="C00000"/>
                </a:solidFill>
              </a:rPr>
              <a:t>  </a:t>
            </a:r>
            <a:r>
              <a:rPr lang="ru-RU" sz="28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</a:t>
            </a:r>
            <a:r>
              <a:rPr lang="ru-RU" sz="2600" dirty="0" smtClean="0"/>
              <a:t>выключайте </a:t>
            </a:r>
            <a:r>
              <a:rPr lang="ru-RU" sz="2600" dirty="0" smtClean="0"/>
              <a:t>личный мобильный телефон в тех </a:t>
            </a:r>
            <a:r>
              <a:rPr lang="ru-RU" sz="2600" dirty="0" smtClean="0"/>
              <a:t>                  случаях</a:t>
            </a:r>
            <a:r>
              <a:rPr lang="ru-RU" sz="2600" dirty="0" smtClean="0"/>
              <a:t>, когда использование </a:t>
            </a:r>
            <a:r>
              <a:rPr lang="ru-RU" sz="2600" dirty="0" smtClean="0"/>
              <a:t> мобильной связи </a:t>
            </a:r>
            <a:r>
              <a:rPr lang="ru-RU" sz="2600" dirty="0" smtClean="0"/>
              <a:t>может подвергнуть опасности жизнь других людей (летательные аппараты, </a:t>
            </a:r>
            <a:r>
              <a:rPr lang="ru-RU" sz="2600" dirty="0" smtClean="0"/>
              <a:t>    операционные </a:t>
            </a:r>
            <a:r>
              <a:rPr lang="ru-RU" sz="2600" dirty="0" smtClean="0"/>
              <a:t>медицинские комплексы и т.п.)</a:t>
            </a:r>
            <a:r>
              <a:rPr lang="ru-RU" sz="2600" b="1" i="1" dirty="0" smtClean="0"/>
              <a:t> </a:t>
            </a:r>
            <a:endParaRPr lang="ru-RU" sz="2600" dirty="0"/>
          </a:p>
          <a:p>
            <a:pPr algn="just">
              <a:buFontTx/>
              <a:buChar char="-"/>
            </a:pPr>
            <a:r>
              <a:rPr lang="ru-RU" sz="2600" dirty="0" smtClean="0"/>
              <a:t>воздерживайтесь </a:t>
            </a:r>
            <a:r>
              <a:rPr lang="ru-RU" sz="2600" dirty="0" smtClean="0"/>
              <a:t>от использования мобильного телефона во время управления </a:t>
            </a:r>
            <a:r>
              <a:rPr lang="ru-RU" sz="2600" dirty="0" smtClean="0"/>
              <a:t>транспортом,</a:t>
            </a:r>
          </a:p>
          <a:p>
            <a:pPr algn="just">
              <a:buFontTx/>
              <a:buChar char="-"/>
            </a:pPr>
            <a:r>
              <a:rPr lang="ru-RU" sz="2600" dirty="0" smtClean="0"/>
              <a:t>следуя </a:t>
            </a:r>
            <a:r>
              <a:rPr lang="ru-RU" sz="2600" dirty="0" smtClean="0"/>
              <a:t>элементарным нормам приличия, </a:t>
            </a:r>
            <a:r>
              <a:rPr lang="ru-RU" sz="2600" dirty="0" smtClean="0"/>
              <a:t>выключайте телефон </a:t>
            </a:r>
            <a:r>
              <a:rPr lang="ru-RU" sz="2600" dirty="0" smtClean="0"/>
              <a:t>или </a:t>
            </a:r>
            <a:r>
              <a:rPr lang="ru-RU" sz="2600" dirty="0" smtClean="0"/>
              <a:t>переводите </a:t>
            </a:r>
            <a:r>
              <a:rPr lang="ru-RU" sz="2600" dirty="0" smtClean="0"/>
              <a:t>его в беззвучный режим на </a:t>
            </a:r>
            <a:r>
              <a:rPr lang="ru-RU" sz="2600" dirty="0" smtClean="0"/>
              <a:t>уроках, спектаклях</a:t>
            </a:r>
            <a:r>
              <a:rPr lang="ru-RU" sz="2600" dirty="0" smtClean="0"/>
              <a:t>, киносеансах, концертах, в музеях и выставочных залах, во время церемоний и ритуалов.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03322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85010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Источники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496944" cy="5400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just"/>
            <a:r>
              <a:rPr lang="ru-RU" sz="7200" dirty="0" smtClean="0"/>
              <a:t>1</a:t>
            </a:r>
            <a:r>
              <a:rPr lang="ru-RU" sz="7200" dirty="0"/>
              <a:t>. «Древо познания» универсальный иллюстрированный справочник для всей семьи. МС ИСТ ЛИМИТЕД М. -2005. (раздел Наука и техника) </a:t>
            </a:r>
          </a:p>
          <a:p>
            <a:pPr algn="just"/>
            <a:r>
              <a:rPr lang="ru-RU" sz="7200" dirty="0"/>
              <a:t>2. Бабина Ю.В. Электромагнитные излучения: будем ли мы платить за их вредные воздействия? / Ю.В. Бабина // </a:t>
            </a:r>
            <a:r>
              <a:rPr lang="ru-RU" sz="7200" dirty="0" err="1"/>
              <a:t>Экосинформ</a:t>
            </a:r>
            <a:r>
              <a:rPr lang="ru-RU" sz="7200" dirty="0"/>
              <a:t>. – 2009. - № 12. </a:t>
            </a:r>
          </a:p>
          <a:p>
            <a:pPr algn="just"/>
            <a:r>
              <a:rPr lang="ru-RU" sz="7200" dirty="0"/>
              <a:t>3. Беляев Ю.В. Неврологический эффект и мобильные коммуникации. / Ю.В. Беляев // - М.: Мысль. - 2008. </a:t>
            </a:r>
          </a:p>
          <a:p>
            <a:pPr algn="just"/>
            <a:r>
              <a:rPr lang="ru-RU" sz="7200" dirty="0"/>
              <a:t>4. Зайцева В. «Дети и мобильник» / В. Зайцева // Журнал «Здоровье детей». - 2008. - №2.</a:t>
            </a:r>
          </a:p>
          <a:p>
            <a:pPr algn="just"/>
            <a:r>
              <a:rPr lang="ru-RU" sz="7200" dirty="0"/>
              <a:t> 5. Зайцева В. «Уровень безопасности/ В. Зайцева // Журнал «Здоровье детей». - 2008. - №1. </a:t>
            </a:r>
          </a:p>
          <a:p>
            <a:pPr algn="just"/>
            <a:r>
              <a:rPr lang="ru-RU" sz="7200" dirty="0"/>
              <a:t>6. Майер В.А. Мобильная связь и ее воздействие. / В.А. Майер // - СПб.: Знание. - 2009.</a:t>
            </a:r>
          </a:p>
          <a:p>
            <a:pPr algn="just"/>
            <a:r>
              <a:rPr lang="ru-RU" sz="7200" dirty="0"/>
              <a:t> 7. </a:t>
            </a:r>
            <a:r>
              <a:rPr lang="ru-RU" sz="7200" dirty="0" err="1"/>
              <a:t>Ратынский</a:t>
            </a:r>
            <a:r>
              <a:rPr lang="ru-RU" sz="7200" dirty="0"/>
              <a:t> М.А. Основы сотовой связи. / М.А. </a:t>
            </a:r>
            <a:r>
              <a:rPr lang="ru-RU" sz="7200" dirty="0" err="1"/>
              <a:t>Ратынский</a:t>
            </a:r>
            <a:r>
              <a:rPr lang="ru-RU" sz="7200" dirty="0"/>
              <a:t> // – М.: Радио и связь. – 2000. – 248 с. 8. </a:t>
            </a:r>
            <a:r>
              <a:rPr lang="ru-RU" sz="7200" dirty="0" err="1"/>
              <a:t>Сколотнев</a:t>
            </a:r>
            <a:r>
              <a:rPr lang="ru-RU" sz="7200" dirty="0"/>
              <a:t> И. Сотовый телефон: За и Против. /И. </a:t>
            </a:r>
            <a:r>
              <a:rPr lang="ru-RU" sz="7200" dirty="0" err="1"/>
              <a:t>Сколотнев</a:t>
            </a:r>
            <a:r>
              <a:rPr lang="ru-RU" sz="7200" dirty="0"/>
              <a:t>// газета “Биология”. – 2002. - №12,</a:t>
            </a:r>
          </a:p>
          <a:p>
            <a:r>
              <a:rPr lang="ru-RU" sz="7200" dirty="0" smtClean="0"/>
              <a:t> </a:t>
            </a:r>
            <a:r>
              <a:rPr lang="ru-RU" sz="7200" dirty="0"/>
              <a:t> 9. Интернет сайты</a:t>
            </a:r>
            <a:r>
              <a:rPr lang="ru-RU" sz="7200" dirty="0" smtClean="0"/>
              <a:t>:</a:t>
            </a:r>
            <a:r>
              <a:rPr lang="en-US" sz="7200" dirty="0" smtClean="0"/>
              <a:t> </a:t>
            </a:r>
            <a:r>
              <a:rPr lang="ru-RU" sz="7200" dirty="0"/>
              <a:t> </a:t>
            </a:r>
            <a:r>
              <a:rPr lang="en-US" sz="7200" u="sng" dirty="0" smtClean="0">
                <a:hlinkClick r:id="rId2"/>
              </a:rPr>
              <a:t>http</a:t>
            </a:r>
            <a:r>
              <a:rPr lang="en-US" sz="7200" u="sng" dirty="0">
                <a:hlinkClick r:id="rId2"/>
              </a:rPr>
              <a:t>://www.portal-slovo.ru/</a:t>
            </a:r>
            <a:endParaRPr lang="ru-RU" sz="7200" dirty="0"/>
          </a:p>
          <a:p>
            <a:r>
              <a:rPr lang="en-US" sz="7200" dirty="0"/>
              <a:t> </a:t>
            </a:r>
            <a:r>
              <a:rPr lang="en-US" sz="7200" dirty="0" smtClean="0"/>
              <a:t>1</a:t>
            </a:r>
            <a:r>
              <a:rPr lang="ru-RU" sz="7200" dirty="0" smtClean="0"/>
              <a:t>0</a:t>
            </a:r>
            <a:r>
              <a:rPr lang="en-US" sz="7200" dirty="0" smtClean="0"/>
              <a:t>. </a:t>
            </a:r>
            <a:r>
              <a:rPr lang="en-US" sz="7200" u="sng" dirty="0">
                <a:hlinkClick r:id="rId3"/>
              </a:rPr>
              <a:t>http</a:t>
            </a:r>
            <a:r>
              <a:rPr lang="ru-RU" sz="7200" u="sng" dirty="0">
                <a:hlinkClick r:id="rId3"/>
              </a:rPr>
              <a:t>://</a:t>
            </a:r>
            <a:r>
              <a:rPr lang="en-US" sz="7200" u="sng" dirty="0">
                <a:hlinkClick r:id="rId3"/>
              </a:rPr>
              <a:t>www</a:t>
            </a:r>
            <a:r>
              <a:rPr lang="ru-RU" sz="7200" u="sng" dirty="0">
                <a:hlinkClick r:id="rId3"/>
              </a:rPr>
              <a:t>.</a:t>
            </a:r>
            <a:r>
              <a:rPr lang="en-US" sz="7200" u="sng" dirty="0" err="1">
                <a:hlinkClick r:id="rId3"/>
              </a:rPr>
              <a:t>cnews</a:t>
            </a:r>
            <a:r>
              <a:rPr lang="ru-RU" sz="7200" u="sng" dirty="0">
                <a:hlinkClick r:id="rId3"/>
              </a:rPr>
              <a:t>.</a:t>
            </a:r>
            <a:r>
              <a:rPr lang="en-US" sz="7200" u="sng" dirty="0" err="1">
                <a:hlinkClick r:id="rId3"/>
              </a:rPr>
              <a:t>ru</a:t>
            </a:r>
            <a:r>
              <a:rPr lang="ru-RU" sz="7200" u="sng" dirty="0">
                <a:hlinkClick r:id="rId3"/>
              </a:rPr>
              <a:t>/</a:t>
            </a:r>
            <a:r>
              <a:rPr lang="en-US" sz="7200" u="sng" dirty="0">
                <a:hlinkClick r:id="rId3"/>
              </a:rPr>
              <a:t>news</a:t>
            </a:r>
            <a:r>
              <a:rPr lang="ru-RU" sz="7200" u="sng" dirty="0">
                <a:hlinkClick r:id="rId3"/>
              </a:rPr>
              <a:t>/</a:t>
            </a:r>
            <a:r>
              <a:rPr lang="en-US" sz="7200" u="sng" dirty="0">
                <a:hlinkClick r:id="rId3"/>
              </a:rPr>
              <a:t>top</a:t>
            </a:r>
            <a:r>
              <a:rPr lang="ru-RU" sz="7200" u="sng" dirty="0">
                <a:hlinkClick r:id="rId3"/>
              </a:rPr>
              <a:t>/</a:t>
            </a:r>
            <a:r>
              <a:rPr lang="en-US" sz="7200" u="sng" dirty="0">
                <a:hlinkClick r:id="rId3"/>
              </a:rPr>
              <a:t>index</a:t>
            </a:r>
            <a:r>
              <a:rPr lang="ru-RU" sz="7200" u="sng" dirty="0">
                <a:hlinkClick r:id="rId3"/>
              </a:rPr>
              <a:t>.</a:t>
            </a:r>
            <a:r>
              <a:rPr lang="en-US" sz="7200" u="sng" dirty="0" err="1">
                <a:hlinkClick r:id="rId3"/>
              </a:rPr>
              <a:t>shtml</a:t>
            </a:r>
            <a:endParaRPr lang="ru-RU" sz="7200" dirty="0"/>
          </a:p>
          <a:p>
            <a:r>
              <a:rPr lang="ru-RU" sz="7200" dirty="0"/>
              <a:t> </a:t>
            </a:r>
            <a:r>
              <a:rPr lang="ru-RU" sz="7200" dirty="0" smtClean="0"/>
              <a:t>11. </a:t>
            </a:r>
            <a:r>
              <a:rPr lang="en-US" sz="7200" u="sng" dirty="0">
                <a:hlinkClick r:id="rId2"/>
              </a:rPr>
              <a:t>http</a:t>
            </a:r>
            <a:r>
              <a:rPr lang="ru-RU" sz="7200" u="sng" dirty="0">
                <a:hlinkClick r:id="rId2"/>
              </a:rPr>
              <a:t>://</a:t>
            </a:r>
            <a:r>
              <a:rPr lang="en-US" sz="7200" u="sng" dirty="0">
                <a:hlinkClick r:id="rId2"/>
              </a:rPr>
              <a:t>www</a:t>
            </a:r>
            <a:r>
              <a:rPr lang="ru-RU" sz="7200" u="sng" dirty="0">
                <a:hlinkClick r:id="rId2"/>
              </a:rPr>
              <a:t>.</a:t>
            </a:r>
            <a:r>
              <a:rPr lang="en-US" sz="7200" u="sng" dirty="0">
                <a:hlinkClick r:id="rId2"/>
              </a:rPr>
              <a:t>portal</a:t>
            </a:r>
            <a:r>
              <a:rPr lang="ru-RU" sz="7200" u="sng" dirty="0">
                <a:hlinkClick r:id="rId2"/>
              </a:rPr>
              <a:t>-</a:t>
            </a:r>
            <a:r>
              <a:rPr lang="en-US" sz="7200" u="sng" dirty="0" err="1">
                <a:hlinkClick r:id="rId2"/>
              </a:rPr>
              <a:t>slovo</a:t>
            </a:r>
            <a:r>
              <a:rPr lang="ru-RU" sz="7200" u="sng" dirty="0">
                <a:hlinkClick r:id="rId2"/>
              </a:rPr>
              <a:t>.</a:t>
            </a:r>
            <a:r>
              <a:rPr lang="en-US" sz="7200" u="sng" dirty="0" err="1">
                <a:hlinkClick r:id="rId2"/>
              </a:rPr>
              <a:t>ru</a:t>
            </a:r>
            <a:r>
              <a:rPr lang="ru-RU" sz="7200" u="sng" dirty="0">
                <a:hlinkClick r:id="rId2"/>
              </a:rPr>
              <a:t>/</a:t>
            </a:r>
            <a:r>
              <a:rPr lang="ru-RU" sz="7200" dirty="0"/>
              <a:t>, </a:t>
            </a:r>
          </a:p>
          <a:p>
            <a:r>
              <a:rPr lang="en-US" sz="7200" dirty="0" smtClean="0"/>
              <a:t>1</a:t>
            </a:r>
            <a:r>
              <a:rPr lang="ru-RU" sz="7200" dirty="0" smtClean="0"/>
              <a:t>2</a:t>
            </a:r>
            <a:r>
              <a:rPr lang="en-US" sz="7200" dirty="0" smtClean="0"/>
              <a:t>. </a:t>
            </a:r>
            <a:r>
              <a:rPr lang="en-US" sz="7200" u="sng" dirty="0">
                <a:hlinkClick r:id="rId4"/>
              </a:rPr>
              <a:t>www.mednovosti.ru</a:t>
            </a:r>
            <a:r>
              <a:rPr lang="en-US" sz="7200" dirty="0"/>
              <a:t> </a:t>
            </a:r>
            <a:endParaRPr lang="ru-RU" sz="7200" dirty="0"/>
          </a:p>
          <a:p>
            <a:r>
              <a:rPr lang="ru-RU" sz="7200" dirty="0" smtClean="0"/>
              <a:t>13</a:t>
            </a:r>
            <a:r>
              <a:rPr lang="ru-RU" sz="7200" dirty="0" smtClean="0">
                <a:solidFill>
                  <a:schemeClr val="tx2"/>
                </a:solidFill>
              </a:rPr>
              <a:t>. </a:t>
            </a:r>
            <a:r>
              <a:rPr lang="en-US" sz="7200" u="sng" dirty="0" smtClean="0">
                <a:solidFill>
                  <a:srgbClr val="27107A"/>
                </a:solidFill>
                <a:hlinkClick r:id="rId5"/>
              </a:rPr>
              <a:t>http</a:t>
            </a:r>
            <a:r>
              <a:rPr lang="en-US" sz="7200" u="sng" dirty="0">
                <a:solidFill>
                  <a:srgbClr val="27107A"/>
                </a:solidFill>
                <a:hlinkClick r:id="rId5"/>
              </a:rPr>
              <a:t>://www.mobimag.ru</a:t>
            </a:r>
            <a:r>
              <a:rPr lang="en-US" sz="7200" dirty="0" smtClean="0">
                <a:hlinkClick r:id="rId5"/>
              </a:rPr>
              <a:t>/</a:t>
            </a:r>
            <a:r>
              <a:rPr lang="ru-RU" sz="7200" dirty="0" smtClean="0"/>
              <a:t> </a:t>
            </a:r>
            <a:r>
              <a:rPr lang="en-US" sz="7200" dirty="0" smtClean="0"/>
              <a:t>Articles/284/</a:t>
            </a:r>
            <a:r>
              <a:rPr lang="en-US" sz="7200" dirty="0" err="1" smtClean="0"/>
              <a:t>Vstrechayut_po_dizainuIstoriya_dizaina</a:t>
            </a:r>
            <a:r>
              <a:rPr lang="en-US" sz="7200" dirty="0"/>
              <a:t>_ sotovyh_telefonov.htm 06.01.2009</a:t>
            </a:r>
            <a:endParaRPr lang="ru-RU" sz="7200" dirty="0"/>
          </a:p>
          <a:p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856058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381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alt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В ходе изучения данной проблемы ставятся следующие задачи: 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2565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just">
              <a:lnSpc>
                <a:spcPct val="90000"/>
              </a:lnSpc>
            </a:pPr>
            <a:endParaRPr lang="ru-RU" alt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lnSpc>
                <a:spcPct val="90000"/>
              </a:lnSpc>
            </a:pP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Познакомиться со спектром воздействия сотового телефона на организм человека;</a:t>
            </a:r>
          </a:p>
          <a:p>
            <a:pPr algn="just">
              <a:lnSpc>
                <a:spcPct val="90000"/>
              </a:lnSpc>
            </a:pPr>
            <a:r>
              <a:rPr lang="ru-RU" dirty="0"/>
              <a:t>п</a:t>
            </a:r>
            <a:r>
              <a:rPr lang="ru-RU" dirty="0" smtClean="0"/>
              <a:t>ровести опрос среди учащихся и их родителей о использовании сотовой связью;</a:t>
            </a:r>
          </a:p>
          <a:p>
            <a:pPr algn="just">
              <a:lnSpc>
                <a:spcPct val="90000"/>
              </a:lnSpc>
            </a:pPr>
            <a:r>
              <a:rPr lang="ru-RU" dirty="0" smtClean="0"/>
              <a:t>проанализировать</a:t>
            </a:r>
            <a:r>
              <a:rPr lang="ru-RU" dirty="0"/>
              <a:t>, обобщить и сделать выводы из полученных </a:t>
            </a:r>
            <a:r>
              <a:rPr lang="ru-RU" dirty="0" smtClean="0"/>
              <a:t>данных 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 степени влияния сотового телефона на здоровье взрослого человека и подростка;</a:t>
            </a:r>
          </a:p>
          <a:p>
            <a:pPr>
              <a:lnSpc>
                <a:spcPct val="90000"/>
              </a:lnSpc>
            </a:pP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ассмотреть возможности  снижения отрицательного воздействия  сотового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телефона за счет  соблюдения правил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пользования  телефоном.</a:t>
            </a:r>
          </a:p>
          <a:p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Picture 6" descr="File057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7376">
            <a:off x="7542425" y="4402070"/>
            <a:ext cx="762536" cy="2224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9422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Методы работы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17403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Для решения поставленных задач использованы   методы: </a:t>
            </a:r>
          </a:p>
          <a:p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поисковый, </a:t>
            </a:r>
          </a:p>
          <a:p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изучение   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научных          </a:t>
            </a:r>
          </a:p>
          <a:p>
            <a:pPr marL="0" indent="0">
              <a:buNone/>
            </a:pP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источников, </a:t>
            </a:r>
          </a:p>
          <a:p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анкетный </a:t>
            </a:r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опрос </a:t>
            </a:r>
          </a:p>
          <a:p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нализ, сопоставление и </a:t>
            </a:r>
          </a:p>
          <a:p>
            <a:pPr marL="0" indent="0">
              <a:buNone/>
            </a:pP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сравнение  данных, </a:t>
            </a:r>
          </a:p>
          <a:p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обобщение </a:t>
            </a:r>
          </a:p>
          <a:p>
            <a:endParaRPr lang="ru-RU" altLang="ru-RU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10" descr="http://www.mforum.ru/cmsbin/2013/02/CES2013_03/07_full560x6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7156" y="2420888"/>
            <a:ext cx="3213316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6403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i="1" dirty="0"/>
              <a:t>Гипотеза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3285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/>
              <a:t>Мы </a:t>
            </a:r>
            <a:r>
              <a:rPr lang="ru-RU" sz="3600" b="1" dirty="0"/>
              <a:t>предполагаем, </a:t>
            </a: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dirty="0" smtClean="0"/>
              <a:t>что </a:t>
            </a:r>
            <a:r>
              <a:rPr lang="ru-RU" sz="3600" b="1" dirty="0"/>
              <a:t>мобильные телефоны </a:t>
            </a: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dirty="0" smtClean="0"/>
              <a:t>могут </a:t>
            </a:r>
            <a:r>
              <a:rPr lang="ru-RU" sz="3600" b="1" dirty="0"/>
              <a:t>оказывать </a:t>
            </a: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dirty="0" smtClean="0"/>
              <a:t>негативное </a:t>
            </a:r>
            <a:r>
              <a:rPr lang="ru-RU" sz="3600" b="1" dirty="0"/>
              <a:t>влияние на здоровье человека, </a:t>
            </a: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dirty="0" smtClean="0"/>
              <a:t>особенно </a:t>
            </a:r>
            <a:r>
              <a:rPr lang="ru-RU" sz="3600" b="1" dirty="0"/>
              <a:t>на организм ребёнка, </a:t>
            </a:r>
            <a:endParaRPr lang="ru-RU" sz="3600" b="1" dirty="0" smtClean="0"/>
          </a:p>
          <a:p>
            <a:pPr marL="0" indent="0" algn="ctr">
              <a:buNone/>
            </a:pPr>
            <a:r>
              <a:rPr lang="ru-RU" sz="3600" b="1" dirty="0" smtClean="0"/>
              <a:t>но </a:t>
            </a:r>
            <a:r>
              <a:rPr lang="ru-RU" sz="3600" b="1" dirty="0"/>
              <a:t>многие школьники не задумываются об этом</a:t>
            </a:r>
          </a:p>
          <a:p>
            <a:pPr algn="just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70356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i="1" dirty="0"/>
              <a:t>Ход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52565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just"/>
            <a:endParaRPr lang="ru-RU" sz="3800" b="1" dirty="0" smtClean="0"/>
          </a:p>
          <a:p>
            <a:pPr algn="just"/>
            <a:r>
              <a:rPr lang="ru-RU" sz="3800" b="1" dirty="0" smtClean="0"/>
              <a:t>На </a:t>
            </a:r>
            <a:r>
              <a:rPr lang="ru-RU" sz="3800" b="1" dirty="0"/>
              <a:t>1 этапе исследования мы изучили различные источники по теме. </a:t>
            </a:r>
            <a:endParaRPr lang="ru-RU" sz="3800" b="1" dirty="0" smtClean="0"/>
          </a:p>
          <a:p>
            <a:pPr algn="just"/>
            <a:r>
              <a:rPr lang="ru-RU" sz="3800" b="1" dirty="0" smtClean="0"/>
              <a:t>На </a:t>
            </a:r>
            <a:r>
              <a:rPr lang="ru-RU" sz="3800" b="1" dirty="0"/>
              <a:t>2 этапе мы решили выяснить, насколько мобильный телефон вошел в нашу </a:t>
            </a:r>
            <a:r>
              <a:rPr lang="ru-RU" sz="3800" b="1" dirty="0" smtClean="0"/>
              <a:t>жизнь</a:t>
            </a:r>
          </a:p>
          <a:p>
            <a:pPr algn="just"/>
            <a:r>
              <a:rPr lang="ru-RU" sz="3800" b="1" dirty="0" smtClean="0"/>
              <a:t>3. Провели опрос среди учеников и их родителей на тему: «Сотовые телефоны и здоровье человека». </a:t>
            </a:r>
          </a:p>
          <a:p>
            <a:pPr algn="just"/>
            <a:r>
              <a:rPr lang="ru-RU" sz="3800" b="1" dirty="0" smtClean="0"/>
              <a:t>Для </a:t>
            </a:r>
            <a:r>
              <a:rPr lang="ru-RU" sz="3800" b="1" dirty="0"/>
              <a:t>проведения исследования нами была составлена анкета </a:t>
            </a:r>
            <a:r>
              <a:rPr lang="ru-RU" sz="3800" b="1" dirty="0" smtClean="0"/>
              <a:t>(слайд 10). В </a:t>
            </a:r>
            <a:r>
              <a:rPr lang="ru-RU" sz="3800" b="1" dirty="0"/>
              <a:t>анкетировании приняли участие </a:t>
            </a:r>
            <a:r>
              <a:rPr lang="ru-RU" sz="3800" b="1" dirty="0" smtClean="0"/>
              <a:t>учащиеся и родители 5-9  классов </a:t>
            </a:r>
            <a:r>
              <a:rPr lang="ru-RU" sz="3800" b="1" dirty="0"/>
              <a:t>МБОУ </a:t>
            </a:r>
            <a:r>
              <a:rPr lang="ru-RU" sz="3800" b="1" dirty="0" err="1" smtClean="0"/>
              <a:t>Ельнинской</a:t>
            </a:r>
            <a:r>
              <a:rPr lang="ru-RU" sz="3800" b="1" dirty="0" smtClean="0"/>
              <a:t> СШ №2 им. </a:t>
            </a:r>
            <a:r>
              <a:rPr lang="ru-RU" sz="3800" b="1" dirty="0" err="1" smtClean="0"/>
              <a:t>К.И.Ракутина</a:t>
            </a:r>
            <a:r>
              <a:rPr lang="ru-RU" sz="3800" b="1" dirty="0" smtClean="0"/>
              <a:t>.</a:t>
            </a:r>
          </a:p>
          <a:p>
            <a:pPr algn="just"/>
            <a:r>
              <a:rPr lang="ru-RU" sz="3800" b="1" dirty="0" smtClean="0"/>
              <a:t>Проанализировали результаты анкетирования, сделали выводы</a:t>
            </a:r>
          </a:p>
          <a:p>
            <a:pPr algn="just"/>
            <a:r>
              <a:rPr lang="ru-RU" sz="3800" b="1" dirty="0" smtClean="0"/>
              <a:t>Предложили рекомендации по пользованию мобильной связью</a:t>
            </a:r>
          </a:p>
          <a:p>
            <a:pPr algn="just"/>
            <a:endParaRPr lang="ru-RU" b="1" dirty="0" smtClean="0"/>
          </a:p>
          <a:p>
            <a:pPr algn="just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34767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45160" cy="93610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/>
              <a:t>Телефон на службе человеку</a:t>
            </a:r>
          </a:p>
        </p:txBody>
      </p:sp>
      <p:pic>
        <p:nvPicPr>
          <p:cNvPr id="4" name="Picture 2" descr="O:\Проект по физике\картинки\25197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68760"/>
            <a:ext cx="1808521" cy="2664296"/>
          </a:xfrm>
          <a:prstGeom prst="rect">
            <a:avLst/>
          </a:prstGeom>
          <a:noFill/>
        </p:spPr>
      </p:pic>
      <p:pic>
        <p:nvPicPr>
          <p:cNvPr id="5" name="Picture 8" descr="O:\Проект по физике\картинки\94ed144357bfb974778cc55ba3081cce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9165" y="1268760"/>
            <a:ext cx="2316400" cy="3384376"/>
          </a:xfrm>
          <a:prstGeom prst="rect">
            <a:avLst/>
          </a:prstGeom>
          <a:noFill/>
        </p:spPr>
      </p:pic>
      <p:pic>
        <p:nvPicPr>
          <p:cNvPr id="6" name="Picture 2" descr="O:\Проект по физике\картинки\mobilnye_telefony_optom_17458589_1_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05565" y="1340768"/>
            <a:ext cx="4838435" cy="52565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pic>
        <p:nvPicPr>
          <p:cNvPr id="7" name="Picture 5" descr="O:\Проект по физике\картинки\small_mobidrive.ru-12088528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4005064"/>
            <a:ext cx="2088232" cy="2881033"/>
          </a:xfrm>
          <a:prstGeom prst="rect">
            <a:avLst/>
          </a:prstGeom>
          <a:noFill/>
        </p:spPr>
      </p:pic>
      <p:pic>
        <p:nvPicPr>
          <p:cNvPr id="9" name="Picture 6" descr="http://www.business-forum.ro/images/idoblog/upload/5218/Samsung-Galaxy-S4-ReleaseDate-Price-Specs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504" y="4005064"/>
            <a:ext cx="2520279" cy="2592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0966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40960" cy="88235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altLang="ru-RU" b="1" i="1" dirty="0" smtClean="0"/>
              <a:t>Преимущества мобильной связи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54726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alt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истое звучание речи, отсутствие посторонних шумов и эффекта металлического голоса; </a:t>
            </a:r>
          </a:p>
          <a:p>
            <a:pPr algn="just"/>
            <a:r>
              <a:rPr lang="ru-RU" dirty="0" smtClean="0"/>
              <a:t>расширяет </a:t>
            </a:r>
            <a:r>
              <a:rPr lang="ru-RU" dirty="0"/>
              <a:t>общение между людьми</a:t>
            </a:r>
            <a:r>
              <a:rPr lang="ru-RU" dirty="0" smtClean="0"/>
              <a:t>, б</a:t>
            </a:r>
            <a:r>
              <a:rPr lang="ru-RU" alt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ыстрая связь между родителями, детьми, родственниками:  скорость передачи данных может достигать 153 Кбит   в секунду.</a:t>
            </a:r>
          </a:p>
          <a:p>
            <a:r>
              <a:rPr lang="ru-RU" dirty="0" smtClean="0"/>
              <a:t>дает </a:t>
            </a:r>
            <a:r>
              <a:rPr lang="ru-RU" dirty="0"/>
              <a:t>возможность родителям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знать, где находится ребенок, </a:t>
            </a:r>
          </a:p>
          <a:p>
            <a:r>
              <a:rPr lang="ru-RU" dirty="0"/>
              <a:t>гарантирует </a:t>
            </a:r>
            <a:r>
              <a:rPr lang="ru-RU" dirty="0" smtClean="0"/>
              <a:t>безопасность </a:t>
            </a:r>
            <a:r>
              <a:rPr lang="ru-RU" dirty="0"/>
              <a:t>школьника: тревожные кнопки в МЧС, в </a:t>
            </a:r>
            <a:r>
              <a:rPr lang="ru-RU" dirty="0" smtClean="0"/>
              <a:t>милицию</a:t>
            </a:r>
            <a:r>
              <a:rPr lang="ru-RU" dirty="0" smtClean="0"/>
              <a:t>,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21088"/>
            <a:ext cx="2872944" cy="1231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0108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994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b="1" i="1" dirty="0"/>
              <a:t>Преимущества мобильной связи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3285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dirty="0" smtClean="0"/>
              <a:t>способствует </a:t>
            </a:r>
            <a:r>
              <a:rPr lang="ru-RU" dirty="0"/>
              <a:t>получению новой информации через </a:t>
            </a:r>
            <a:r>
              <a:rPr lang="ru-RU" dirty="0" smtClean="0"/>
              <a:t>Интернет, </a:t>
            </a:r>
            <a:endParaRPr lang="ru-RU" dirty="0" smtClean="0"/>
          </a:p>
          <a:p>
            <a:pPr algn="just"/>
            <a:r>
              <a:rPr lang="ru-RU" dirty="0"/>
              <a:t>мобильные телефоны это и компьютеры, и Интернет, спутниковое телевидение, всё это то, без чего невозможна информационная эпоха – ее непременное </a:t>
            </a:r>
            <a:r>
              <a:rPr lang="ru-RU" dirty="0" smtClean="0"/>
              <a:t>условие, </a:t>
            </a:r>
          </a:p>
          <a:p>
            <a:pPr algn="just"/>
            <a:r>
              <a:rPr lang="ru-RU" dirty="0" smtClean="0"/>
              <a:t>телефон </a:t>
            </a:r>
            <a:r>
              <a:rPr lang="ru-RU" dirty="0"/>
              <a:t>оснащен: </a:t>
            </a:r>
            <a:r>
              <a:rPr lang="ru-RU" dirty="0" smtClean="0"/>
              <a:t>календарём, функцией напоминания, </a:t>
            </a:r>
            <a:r>
              <a:rPr lang="ru-RU" dirty="0"/>
              <a:t>калькулятором, будильником, часами, фонариком, фотокамерой, которые можно в нужное время использовать. </a:t>
            </a: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36357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1829</Words>
  <Application>Microsoft Office PowerPoint</Application>
  <PresentationFormat>Экран (4:3)</PresentationFormat>
  <Paragraphs>189</Paragraphs>
  <Slides>24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Цель проекта</vt:lpstr>
      <vt:lpstr>В ходе изучения данной проблемы ставятся следующие задачи: </vt:lpstr>
      <vt:lpstr>Методы работы</vt:lpstr>
      <vt:lpstr>Гипотеза</vt:lpstr>
      <vt:lpstr>Ход исследования</vt:lpstr>
      <vt:lpstr>Телефон на службе человеку</vt:lpstr>
      <vt:lpstr>Преимущества мобильной связи</vt:lpstr>
      <vt:lpstr>Преимущества мобильной связи</vt:lpstr>
      <vt:lpstr>Вопросы для анкетирования</vt:lpstr>
      <vt:lpstr>Результаты анкетирования</vt:lpstr>
      <vt:lpstr>Результаты анкетирования</vt:lpstr>
      <vt:lpstr>Результаты анкетирования</vt:lpstr>
      <vt:lpstr>Результаты анкетирования</vt:lpstr>
      <vt:lpstr>Результаты анкетирования</vt:lpstr>
      <vt:lpstr>Результаты анкетирования</vt:lpstr>
      <vt:lpstr>Предостережения ученых</vt:lpstr>
      <vt:lpstr>Предостережения ученых</vt:lpstr>
      <vt:lpstr>Предостережения ученых</vt:lpstr>
      <vt:lpstr>Предостережения ученых</vt:lpstr>
      <vt:lpstr>Предостережения ученых</vt:lpstr>
      <vt:lpstr>Выводы</vt:lpstr>
      <vt:lpstr>Телефонный этикет</vt:lpstr>
      <vt:lpstr>Источники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Галя</dc:creator>
  <cp:lastModifiedBy>Галя</cp:lastModifiedBy>
  <cp:revision>66</cp:revision>
  <dcterms:created xsi:type="dcterms:W3CDTF">2017-05-02T18:38:20Z</dcterms:created>
  <dcterms:modified xsi:type="dcterms:W3CDTF">2020-01-03T13:44:26Z</dcterms:modified>
</cp:coreProperties>
</file>