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8" r:id="rId3"/>
    <p:sldId id="264" r:id="rId4"/>
    <p:sldId id="263" r:id="rId5"/>
    <p:sldId id="262" r:id="rId6"/>
    <p:sldId id="261" r:id="rId7"/>
    <p:sldId id="260" r:id="rId8"/>
    <p:sldId id="259" r:id="rId9"/>
    <p:sldId id="267" r:id="rId10"/>
    <p:sldId id="268" r:id="rId11"/>
    <p:sldId id="269" r:id="rId12"/>
    <p:sldId id="270" r:id="rId13"/>
    <p:sldId id="271" r:id="rId14"/>
    <p:sldId id="274" r:id="rId15"/>
    <p:sldId id="275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9248A7-EC8A-437D-8000-BA2ED7E98EAC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26A77-55E2-4314-8DCA-FFABCF3EB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C0D6B-CFCD-490F-8004-92A76FAEFE6E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98956-C12C-4150-900D-856381BEF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17DB2-B5A6-4B5B-B757-E7A54CE4A938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49920A-B00E-4F38-8446-46E0F8AE4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FF0FC-E3D4-4682-B4AC-EE30A6EECE58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AD25BB-DD55-4135-96C9-931E6A028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D3C2-2009-4D2B-9D9D-98B2CCA5AFC8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195D8-0413-483D-A6E0-41F27A0AC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79DC8-78DF-4493-A800-580762AA5ACA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8B40D-CBB6-4459-A0DE-0F059F7878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BE101-778B-460A-B0EB-F53980088BDB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93DA2-C12F-4033-AF19-A7468603C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794DF-6B9C-4B30-81D9-6CE4FBB3845F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E94FE-B2B4-497E-97E5-336C23AE9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7352-10B3-47F0-939D-B266ABC925E9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BAA5A7-84B5-4A97-A94E-5D636B95F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DE651-C1CC-4420-BC00-F7CBB3142FBF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20AAC-C6E1-4391-BCC5-E06C47D37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4111B-3735-4CA4-82FD-D8FEFC755D2B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2FDE9-4789-4464-BD67-6A8577D9E8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1397541-EBA0-4E7A-8993-EB9499230B9D}" type="datetimeFigureOut">
              <a:rPr lang="ru-RU"/>
              <a:pPr>
                <a:defRPr/>
              </a:pPr>
              <a:t>04.01.2020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181D0E-8C02-447E-AC56-311803D9B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1" r:id="rId4"/>
    <p:sldLayoutId id="2147483675" r:id="rId5"/>
    <p:sldLayoutId id="2147483670" r:id="rId6"/>
    <p:sldLayoutId id="2147483676" r:id="rId7"/>
    <p:sldLayoutId id="2147483677" r:id="rId8"/>
    <p:sldLayoutId id="2147483678" r:id="rId9"/>
    <p:sldLayoutId id="2147483669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28670"/>
            <a:ext cx="9144000" cy="14700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/>
              <a:t>Презентация </a:t>
            </a:r>
            <a:br>
              <a:rPr lang="ru-RU" sz="6000" dirty="0" smtClean="0"/>
            </a:br>
            <a:r>
              <a:rPr lang="ru-RU" sz="6000" dirty="0" smtClean="0"/>
              <a:t>на тему «Соцветия»</a:t>
            </a:r>
            <a:endParaRPr lang="ru-RU" sz="6000" dirty="0"/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3886200"/>
            <a:ext cx="7488238" cy="1752600"/>
          </a:xfrm>
        </p:spPr>
        <p:txBody>
          <a:bodyPr/>
          <a:lstStyle/>
          <a:p>
            <a:pPr algn="ctr" eaLnBrk="1" hangingPunct="1"/>
            <a:r>
              <a:rPr lang="ru-RU" smtClean="0">
                <a:solidFill>
                  <a:schemeClr val="tx1"/>
                </a:solidFill>
                <a:latin typeface="Arial" charset="0"/>
              </a:rPr>
              <a:t>Работа </a:t>
            </a:r>
            <a:r>
              <a:rPr lang="ru-RU" smtClean="0">
                <a:solidFill>
                  <a:schemeClr val="tx1"/>
                </a:solidFill>
              </a:rPr>
              <a:t>ученик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а</a:t>
            </a:r>
            <a:r>
              <a:rPr lang="ru-RU" smtClean="0">
                <a:solidFill>
                  <a:schemeClr val="tx1"/>
                </a:solidFill>
              </a:rPr>
              <a:t> 6 класса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 </a:t>
            </a:r>
          </a:p>
          <a:p>
            <a:pPr algn="ctr" eaLnBrk="1" hangingPunct="1"/>
            <a:r>
              <a:rPr lang="ru-RU" smtClean="0">
                <a:solidFill>
                  <a:schemeClr val="tx1"/>
                </a:solidFill>
                <a:latin typeface="Arial" charset="0"/>
              </a:rPr>
              <a:t>Кариан – Строгановского филиала</a:t>
            </a:r>
            <a:r>
              <a:rPr lang="ru-RU" smtClean="0">
                <a:solidFill>
                  <a:schemeClr val="tx1"/>
                </a:solidFill>
              </a:rPr>
              <a:t> </a:t>
            </a:r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algn="ctr" eaLnBrk="1" hangingPunct="1"/>
            <a:r>
              <a:rPr lang="ru-RU" smtClean="0">
                <a:solidFill>
                  <a:schemeClr val="tx1"/>
                </a:solidFill>
                <a:latin typeface="Arial" charset="0"/>
              </a:rPr>
              <a:t>МБОУ «Знаменская СОШ»</a:t>
            </a:r>
          </a:p>
          <a:p>
            <a:pPr algn="ctr" eaLnBrk="1" hangingPunct="1"/>
            <a:r>
              <a:rPr lang="ru-RU" smtClean="0">
                <a:solidFill>
                  <a:schemeClr val="tx1"/>
                </a:solidFill>
              </a:rPr>
              <a:t>Отдельнов</a:t>
            </a:r>
            <a:r>
              <a:rPr lang="ru-RU" smtClean="0">
                <a:solidFill>
                  <a:schemeClr val="tx1"/>
                </a:solidFill>
                <a:latin typeface="Arial" charset="0"/>
              </a:rPr>
              <a:t>а Максима</a:t>
            </a:r>
          </a:p>
          <a:p>
            <a:pPr algn="ctr" eaLnBrk="1" hangingPunct="1"/>
            <a:endParaRPr lang="ru-RU" smtClean="0">
              <a:solidFill>
                <a:schemeClr val="tx1"/>
              </a:solidFill>
              <a:latin typeface="Arial" charset="0"/>
            </a:endParaRPr>
          </a:p>
          <a:p>
            <a:pPr eaLnBrk="1" hangingPunct="1"/>
            <a:endParaRPr lang="ru-RU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http://dic.academic.ru/pictures/wiki/files/49/112px-plui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1928813"/>
            <a:ext cx="2643187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4" descr="https://st8.gismeteo.ru/static/news/img/src/11785/429c93a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928813"/>
            <a:ext cx="5643563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2286000" y="571500"/>
            <a:ext cx="5214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метелка (сложная кисть):</a:t>
            </a:r>
          </a:p>
        </p:txBody>
      </p:sp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500063" y="6000750"/>
            <a:ext cx="2571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метелка</a:t>
            </a:r>
          </a:p>
        </p:txBody>
      </p:sp>
      <p:sp>
        <p:nvSpPr>
          <p:cNvPr id="22533" name="TextBox 5"/>
          <p:cNvSpPr txBox="1">
            <a:spLocks noChangeArrowheads="1"/>
          </p:cNvSpPr>
          <p:nvPr/>
        </p:nvSpPr>
        <p:spPr bwMode="auto">
          <a:xfrm>
            <a:off x="3500438" y="6000750"/>
            <a:ext cx="5143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метелка (сирень)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dic.academic.ru/pictures/wiki/files/49/120px-hoofdj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643063"/>
            <a:ext cx="3286125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8" descr="http://img-2006-08.photosight.ru/01/156679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1785938"/>
            <a:ext cx="472916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Box 5"/>
          <p:cNvSpPr txBox="1">
            <a:spLocks noChangeArrowheads="1"/>
          </p:cNvSpPr>
          <p:nvPr/>
        </p:nvSpPr>
        <p:spPr bwMode="auto">
          <a:xfrm>
            <a:off x="2857500" y="928688"/>
            <a:ext cx="44338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корзинка:</a:t>
            </a:r>
          </a:p>
        </p:txBody>
      </p:sp>
      <p:sp>
        <p:nvSpPr>
          <p:cNvPr id="23556" name="TextBox 6"/>
          <p:cNvSpPr txBox="1">
            <a:spLocks noChangeArrowheads="1"/>
          </p:cNvSpPr>
          <p:nvPr/>
        </p:nvSpPr>
        <p:spPr bwMode="auto">
          <a:xfrm>
            <a:off x="428625" y="6072188"/>
            <a:ext cx="3000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корзинка</a:t>
            </a:r>
          </a:p>
        </p:txBody>
      </p:sp>
      <p:sp>
        <p:nvSpPr>
          <p:cNvPr id="23557" name="TextBox 7"/>
          <p:cNvSpPr txBox="1">
            <a:spLocks noChangeArrowheads="1"/>
          </p:cNvSpPr>
          <p:nvPr/>
        </p:nvSpPr>
        <p:spPr bwMode="auto">
          <a:xfrm>
            <a:off x="3857625" y="6000750"/>
            <a:ext cx="5503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корзинка (ромашка)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www.studfiles.ru/html/2706/22/html_6s7UaoJP3H.qsaq/htmlconvd-nrxSgH_html_20b4bd2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928813"/>
            <a:ext cx="264318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4" descr="http://xrust.ru/uploads/posts/2016-01/1453738410_ukro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2000250"/>
            <a:ext cx="4786313" cy="392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1428750" y="857250"/>
            <a:ext cx="657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сложный зонтик:</a:t>
            </a: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142875" y="6143625"/>
            <a:ext cx="321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сложный зонтик</a:t>
            </a: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214688" y="6215063"/>
            <a:ext cx="6899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сложный зонтик (укроп)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www.studfiles.ru/html/2706/22/html_6s7UaoJP3H.qsaq/htmlconvd-nrxSgH_html_m7ec062b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857375"/>
            <a:ext cx="21431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8" descr="http://fotohood.ru/images/812814_kartinka-pshenic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50" y="1785938"/>
            <a:ext cx="4786313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7"/>
          <p:cNvSpPr txBox="1">
            <a:spLocks noChangeArrowheads="1"/>
          </p:cNvSpPr>
          <p:nvPr/>
        </p:nvSpPr>
        <p:spPr bwMode="auto">
          <a:xfrm>
            <a:off x="1571625" y="857250"/>
            <a:ext cx="60721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сложный колос:</a:t>
            </a:r>
          </a:p>
        </p:txBody>
      </p:sp>
      <p:sp>
        <p:nvSpPr>
          <p:cNvPr id="25604" name="TextBox 8"/>
          <p:cNvSpPr txBox="1">
            <a:spLocks noChangeArrowheads="1"/>
          </p:cNvSpPr>
          <p:nvPr/>
        </p:nvSpPr>
        <p:spPr bwMode="auto">
          <a:xfrm>
            <a:off x="500063" y="5929313"/>
            <a:ext cx="3000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</a:t>
            </a:r>
          </a:p>
          <a:p>
            <a:r>
              <a:rPr lang="ru-RU">
                <a:latin typeface="Franklin Gothic Book" pitchFamily="34" charset="0"/>
              </a:rPr>
              <a:t>сложный  колос</a:t>
            </a:r>
          </a:p>
        </p:txBody>
      </p:sp>
      <p:sp>
        <p:nvSpPr>
          <p:cNvPr id="25605" name="TextBox 9"/>
          <p:cNvSpPr txBox="1">
            <a:spLocks noChangeArrowheads="1"/>
          </p:cNvSpPr>
          <p:nvPr/>
        </p:nvSpPr>
        <p:spPr bwMode="auto">
          <a:xfrm>
            <a:off x="3429000" y="5929313"/>
            <a:ext cx="55721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сложный колос (пшеница)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www.studfiles.ru/html/2706/22/html_6s7UaoJP3H.qsaq/htmlconvd-nrxSgH_html_mf0ebd2a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357313"/>
            <a:ext cx="300037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4" descr="https://im3-tub-ru.yandex.net/i?id=1121fe5b06b7fb27c378387c54b2f4a6&amp;n=33&amp;h=215&amp;w=2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1571625"/>
            <a:ext cx="44291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2428875" y="500063"/>
            <a:ext cx="46434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щиток:</a:t>
            </a:r>
          </a:p>
        </p:txBody>
      </p:sp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142875" y="6286500"/>
            <a:ext cx="2714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щиток</a:t>
            </a:r>
          </a:p>
        </p:txBody>
      </p:sp>
      <p:sp>
        <p:nvSpPr>
          <p:cNvPr id="26629" name="TextBox 5"/>
          <p:cNvSpPr txBox="1">
            <a:spLocks noChangeArrowheads="1"/>
          </p:cNvSpPr>
          <p:nvPr/>
        </p:nvSpPr>
        <p:spPr bwMode="auto">
          <a:xfrm>
            <a:off x="3214688" y="6286500"/>
            <a:ext cx="71262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щиток (тысячелистник)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428625" y="1214438"/>
            <a:ext cx="8358188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800">
                <a:latin typeface="Franklin Gothic Book" pitchFamily="34" charset="0"/>
              </a:rPr>
              <a:t>Возникновение соцветий имеет важное биологическое значение, поскольку обеспечивает большую вероятность опыления; маленькие, часто невзрачные цветки в группах становятся более заметными для насекомых-опылителей. У ветроопыляемых растений в соцветиях, находящихся обычно на концах ветвей и не прикрытых листьями, лучше происходит отдача и улавливание пыльцы, разносимой воздушными потоками</a:t>
            </a:r>
            <a:r>
              <a:rPr lang="ru-RU"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2286000" y="2967038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https://ru.wikipedia.org/wiki/</a:t>
            </a:r>
            <a:r>
              <a:rPr lang="ru-RU">
                <a:latin typeface="Franklin Gothic Book" pitchFamily="34" charset="0"/>
              </a:rPr>
              <a:t>Соцветие</a:t>
            </a:r>
          </a:p>
          <a:p>
            <a:r>
              <a:rPr lang="en-US">
                <a:latin typeface="Franklin Gothic Book" pitchFamily="34" charset="0"/>
              </a:rPr>
              <a:t>http://dic.academic.ru/dic.nsf/ruwiki/922493</a:t>
            </a:r>
          </a:p>
          <a:p>
            <a:r>
              <a:rPr lang="en-US">
                <a:latin typeface="Franklin Gothic Book" pitchFamily="34" charset="0"/>
              </a:rPr>
              <a:t>https://yandex.ru/images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28674" name="Прямоугольник 2"/>
          <p:cNvSpPr>
            <a:spLocks noChangeArrowheads="1"/>
          </p:cNvSpPr>
          <p:nvPr/>
        </p:nvSpPr>
        <p:spPr bwMode="auto">
          <a:xfrm>
            <a:off x="2286000" y="3786188"/>
            <a:ext cx="4357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http://www.studfiles.ru/preview/2959368/</a:t>
            </a:r>
            <a:endParaRPr lang="ru-RU">
              <a:latin typeface="Franklin Gothic Book" pitchFamily="34" charset="0"/>
            </a:endParaRP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928688" y="1285875"/>
            <a:ext cx="7874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Информационные ресурсы:</a:t>
            </a:r>
          </a:p>
        </p:txBody>
      </p:sp>
      <p:sp>
        <p:nvSpPr>
          <p:cNvPr id="28676" name="Прямоугольник 4"/>
          <p:cNvSpPr>
            <a:spLocks noChangeArrowheads="1"/>
          </p:cNvSpPr>
          <p:nvPr/>
        </p:nvSpPr>
        <p:spPr bwMode="auto">
          <a:xfrm>
            <a:off x="2286000" y="4071938"/>
            <a:ext cx="4572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http://jbio.ru/socvetiya-ix-biologicheskoe-znachenie</a:t>
            </a:r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extBox 1"/>
          <p:cNvSpPr txBox="1">
            <a:spLocks noChangeArrowheads="1"/>
          </p:cNvSpPr>
          <p:nvPr/>
        </p:nvSpPr>
        <p:spPr bwMode="auto">
          <a:xfrm>
            <a:off x="1428750" y="3000375"/>
            <a:ext cx="6883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>
                <a:solidFill>
                  <a:srgbClr val="FF6600"/>
                </a:solidFill>
                <a:latin typeface="Franklin Gothic Book" pitchFamily="34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1"/>
          <p:cNvSpPr>
            <a:spLocks noChangeArrowheads="1"/>
          </p:cNvSpPr>
          <p:nvPr/>
        </p:nvSpPr>
        <p:spPr bwMode="auto">
          <a:xfrm>
            <a:off x="285750" y="1071563"/>
            <a:ext cx="8858250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Franklin Gothic Book" pitchFamily="34" charset="0"/>
              </a:rPr>
              <a:t>Соцве́тие</a:t>
            </a:r>
            <a:r>
              <a:rPr lang="ru-RU" sz="3200">
                <a:latin typeface="Franklin Gothic Book" pitchFamily="34" charset="0"/>
              </a:rPr>
              <a:t> — часть системы побегов покрытосеменного растения, несущая цветки и в связи с этим разнообразно видоизменённая. Соцветия обычно более или менее четко отграничены от вегетативной части растения.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357188" y="4429125"/>
            <a:ext cx="85010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Franklin Gothic Book" pitchFamily="34" charset="0"/>
              </a:rPr>
              <a:t>Соцветия различаются на простые и сложные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1"/>
          <p:cNvSpPr txBox="1">
            <a:spLocks noChangeArrowheads="1"/>
          </p:cNvSpPr>
          <p:nvPr/>
        </p:nvSpPr>
        <p:spPr bwMode="auto">
          <a:xfrm>
            <a:off x="142875" y="4286250"/>
            <a:ext cx="87868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latin typeface="Franklin Gothic Book" pitchFamily="34" charset="0"/>
              </a:rPr>
              <a:t>К простым соцветиям относятся:  кисть, простой зонтик, початок, головка, колос. </a:t>
            </a:r>
          </a:p>
        </p:txBody>
      </p:sp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0" y="1000125"/>
            <a:ext cx="9144000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Franklin Gothic Book" pitchFamily="34" charset="0"/>
              </a:rPr>
              <a:t>Простые соцветия</a:t>
            </a:r>
            <a:r>
              <a:rPr lang="ru-RU" sz="3600">
                <a:latin typeface="Franklin Gothic Book" pitchFamily="34" charset="0"/>
              </a:rPr>
              <a:t>— соцветия, в которых на главной оси </a:t>
            </a:r>
          </a:p>
          <a:p>
            <a:pPr algn="ctr"/>
            <a:r>
              <a:rPr lang="ru-RU" sz="3600">
                <a:latin typeface="Franklin Gothic Book" pitchFamily="34" charset="0"/>
              </a:rPr>
              <a:t>располагаются одиночные цветки и, </a:t>
            </a:r>
          </a:p>
          <a:p>
            <a:pPr algn="ctr"/>
            <a:r>
              <a:rPr lang="ru-RU" sz="3600">
                <a:latin typeface="Franklin Gothic Book" pitchFamily="34" charset="0"/>
              </a:rPr>
              <a:t>таким образом, ветвление не превышает </a:t>
            </a:r>
            <a:endParaRPr lang="ru-RU" sz="3600"/>
          </a:p>
          <a:p>
            <a:pPr algn="ctr"/>
            <a:r>
              <a:rPr lang="ru-RU" sz="3600">
                <a:latin typeface="Franklin Gothic Book" pitchFamily="34" charset="0"/>
              </a:rPr>
              <a:t>двух порядков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http://dic.academic.ru/pictures/wiki/files/53/55px-tro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813" y="1500188"/>
            <a:ext cx="3500437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 descr="http://photoiskusstvo.info/wp-content/uploads/sites/11/2016/04/Charming-Lily-of-the-valley-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14500"/>
            <a:ext cx="44577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2857500" y="571500"/>
            <a:ext cx="407193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кисть:</a:t>
            </a:r>
          </a:p>
        </p:txBody>
      </p:sp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928688" y="6357938"/>
            <a:ext cx="2312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кисть</a:t>
            </a:r>
          </a:p>
        </p:txBody>
      </p:sp>
      <p:sp>
        <p:nvSpPr>
          <p:cNvPr id="16389" name="TextBox 7"/>
          <p:cNvSpPr txBox="1">
            <a:spLocks noChangeArrowheads="1"/>
          </p:cNvSpPr>
          <p:nvPr/>
        </p:nvSpPr>
        <p:spPr bwMode="auto">
          <a:xfrm>
            <a:off x="4000500" y="6286500"/>
            <a:ext cx="5143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кисть(ландыш)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http://dic.academic.ru/pictures/wiki/files/56/88px-scher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285875"/>
            <a:ext cx="3143250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4" descr="http://shostka.ua/wp-content/uploads/2016/03/primula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1857375"/>
            <a:ext cx="4357687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928813" y="500063"/>
            <a:ext cx="70707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простой зонтик:</a:t>
            </a: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57188" y="6357938"/>
            <a:ext cx="3429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простой зонтик</a:t>
            </a: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3786188" y="6286500"/>
            <a:ext cx="5991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зонтик (примула)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http://dic.academic.ru/pictures/wiki/files/54/65px-kol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571625"/>
            <a:ext cx="257175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6" descr="http://cdn01.ru/files/users/images/0b/ce/0bcec76acc008296f38f35e19e6579d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75" y="1928813"/>
            <a:ext cx="5000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Box 4"/>
          <p:cNvSpPr txBox="1">
            <a:spLocks noChangeArrowheads="1"/>
          </p:cNvSpPr>
          <p:nvPr/>
        </p:nvSpPr>
        <p:spPr bwMode="auto">
          <a:xfrm>
            <a:off x="2571750" y="785813"/>
            <a:ext cx="50276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початок:</a:t>
            </a:r>
          </a:p>
        </p:txBody>
      </p:sp>
      <p:sp>
        <p:nvSpPr>
          <p:cNvPr id="18436" name="TextBox 5"/>
          <p:cNvSpPr txBox="1">
            <a:spLocks noChangeArrowheads="1"/>
          </p:cNvSpPr>
          <p:nvPr/>
        </p:nvSpPr>
        <p:spPr bwMode="auto">
          <a:xfrm>
            <a:off x="642938" y="6143625"/>
            <a:ext cx="26431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початок</a:t>
            </a:r>
          </a:p>
        </p:txBody>
      </p:sp>
      <p:sp>
        <p:nvSpPr>
          <p:cNvPr id="18437" name="TextBox 6"/>
          <p:cNvSpPr txBox="1">
            <a:spLocks noChangeArrowheads="1"/>
          </p:cNvSpPr>
          <p:nvPr/>
        </p:nvSpPr>
        <p:spPr bwMode="auto">
          <a:xfrm>
            <a:off x="3643313" y="6143625"/>
            <a:ext cx="591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початок (белокрыльник)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dic.academic.ru/pictures/wiki/files/53/55px-a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2000250"/>
            <a:ext cx="257175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4" descr="http://mtdata.ru/u25/photoDD10/20403222421-0/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25" y="1857375"/>
            <a:ext cx="51435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Box 3"/>
          <p:cNvSpPr txBox="1">
            <a:spLocks noChangeArrowheads="1"/>
          </p:cNvSpPr>
          <p:nvPr/>
        </p:nvSpPr>
        <p:spPr bwMode="auto">
          <a:xfrm>
            <a:off x="2928938" y="928688"/>
            <a:ext cx="38068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колос:</a:t>
            </a:r>
          </a:p>
        </p:txBody>
      </p:sp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642938" y="6143625"/>
            <a:ext cx="2357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колос</a:t>
            </a:r>
          </a:p>
        </p:txBody>
      </p:sp>
      <p:sp>
        <p:nvSpPr>
          <p:cNvPr id="19461" name="TextBox 6"/>
          <p:cNvSpPr txBox="1">
            <a:spLocks noChangeArrowheads="1"/>
          </p:cNvSpPr>
          <p:nvPr/>
        </p:nvSpPr>
        <p:spPr bwMode="auto">
          <a:xfrm>
            <a:off x="3357563" y="6143625"/>
            <a:ext cx="5214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колос (подорожник)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s://55341418bc55394fbe0f-65d6d0e87ce8126fb80e16752287ad6c.ssl.cf1.rackcdn.com/f5f809cc-b77b-11e3-8613-08606e697fd7/thum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643063"/>
            <a:ext cx="2643188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4" descr="Rotklee Trifolium praten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357438"/>
            <a:ext cx="3214688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Box 4"/>
          <p:cNvSpPr txBox="1">
            <a:spLocks noChangeArrowheads="1"/>
          </p:cNvSpPr>
          <p:nvPr/>
        </p:nvSpPr>
        <p:spPr bwMode="auto">
          <a:xfrm>
            <a:off x="3071813" y="1143000"/>
            <a:ext cx="3779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Franklin Gothic Book" pitchFamily="34" charset="0"/>
              </a:rPr>
              <a:t>Соцветие головка:</a:t>
            </a:r>
          </a:p>
        </p:txBody>
      </p:sp>
      <p:sp>
        <p:nvSpPr>
          <p:cNvPr id="20484" name="TextBox 5"/>
          <p:cNvSpPr txBox="1">
            <a:spLocks noChangeArrowheads="1"/>
          </p:cNvSpPr>
          <p:nvPr/>
        </p:nvSpPr>
        <p:spPr bwMode="auto">
          <a:xfrm>
            <a:off x="428625" y="6072188"/>
            <a:ext cx="2643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Схема соцветия головка</a:t>
            </a:r>
          </a:p>
        </p:txBody>
      </p:sp>
      <p:sp>
        <p:nvSpPr>
          <p:cNvPr id="20485" name="TextBox 6"/>
          <p:cNvSpPr txBox="1">
            <a:spLocks noChangeArrowheads="1"/>
          </p:cNvSpPr>
          <p:nvPr/>
        </p:nvSpPr>
        <p:spPr bwMode="auto">
          <a:xfrm>
            <a:off x="3708400" y="6000750"/>
            <a:ext cx="543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Пример растения с соцветием головка (клевер)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рямоугольник 1"/>
          <p:cNvSpPr>
            <a:spLocks noChangeArrowheads="1"/>
          </p:cNvSpPr>
          <p:nvPr/>
        </p:nvSpPr>
        <p:spPr bwMode="auto">
          <a:xfrm>
            <a:off x="214313" y="428625"/>
            <a:ext cx="8643937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latin typeface="Franklin Gothic Book" pitchFamily="34" charset="0"/>
              </a:rPr>
              <a:t>Сложные соцветия</a:t>
            </a:r>
            <a:r>
              <a:rPr lang="ru-RU" sz="3600">
                <a:latin typeface="Franklin Gothic Book" pitchFamily="34" charset="0"/>
              </a:rPr>
              <a:t> — </a:t>
            </a:r>
            <a:r>
              <a:rPr lang="ru-RU" sz="3200">
                <a:latin typeface="Franklin Gothic Book" pitchFamily="34" charset="0"/>
              </a:rPr>
              <a:t>соцветия, в которых на главной оси </a:t>
            </a:r>
          </a:p>
          <a:p>
            <a:pPr algn="ctr"/>
            <a:r>
              <a:rPr lang="ru-RU" sz="3200">
                <a:latin typeface="Franklin Gothic Book" pitchFamily="34" charset="0"/>
              </a:rPr>
              <a:t>располагаются частные (</a:t>
            </a:r>
            <a:r>
              <a:rPr lang="ru-RU" sz="3200" i="1">
                <a:latin typeface="Franklin Gothic Book" pitchFamily="34" charset="0"/>
              </a:rPr>
              <a:t>парциальные</a:t>
            </a:r>
            <a:r>
              <a:rPr lang="ru-RU" sz="3200">
                <a:latin typeface="Franklin Gothic Book" pitchFamily="34" charset="0"/>
              </a:rPr>
              <a:t>) соцветия, то есть ветвление  достигает трёх, </a:t>
            </a:r>
          </a:p>
          <a:p>
            <a:pPr algn="ctr"/>
            <a:r>
              <a:rPr lang="ru-RU" sz="3200">
                <a:latin typeface="Franklin Gothic Book" pitchFamily="34" charset="0"/>
              </a:rPr>
              <a:t>четырёх и более порядков </a:t>
            </a:r>
          </a:p>
          <a:p>
            <a:pPr algn="ctr"/>
            <a:endParaRPr lang="ru-RU" sz="3600">
              <a:latin typeface="Franklin Gothic Book" pitchFamily="34" charset="0"/>
            </a:endParaRPr>
          </a:p>
          <a:p>
            <a:pPr algn="ctr"/>
            <a:r>
              <a:rPr lang="ru-RU" sz="3600">
                <a:latin typeface="Franklin Gothic Book" pitchFamily="34" charset="0"/>
              </a:rPr>
              <a:t>К сложным соцветиям относятся: метелка(сложная кисть), сложный зонтик, корзинка, сложный колос, щиток.</a:t>
            </a:r>
          </a:p>
          <a:p>
            <a:endParaRPr lang="ru-RU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169</TotalTime>
  <Words>286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9</vt:i4>
      </vt:variant>
      <vt:variant>
        <vt:lpstr>Заголовки слайдов</vt:lpstr>
      </vt:variant>
      <vt:variant>
        <vt:i4>17</vt:i4>
      </vt:variant>
    </vt:vector>
  </HeadingPairs>
  <TitlesOfParts>
    <vt:vector size="31" baseType="lpstr">
      <vt:lpstr>Arial</vt:lpstr>
      <vt:lpstr>Franklin Gothic Medium</vt:lpstr>
      <vt:lpstr>Franklin Gothic Book</vt:lpstr>
      <vt:lpstr>Wingdings 2</vt:lpstr>
      <vt:lpstr>Calibri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на тему «Соцветия»</dc:title>
  <dc:creator>User</dc:creator>
  <cp:lastModifiedBy>User</cp:lastModifiedBy>
  <cp:revision>19</cp:revision>
  <dcterms:created xsi:type="dcterms:W3CDTF">2016-12-17T11:25:42Z</dcterms:created>
  <dcterms:modified xsi:type="dcterms:W3CDTF">2020-01-04T13:59:49Z</dcterms:modified>
</cp:coreProperties>
</file>