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FF"/>
    <a:srgbClr val="FFFFCC"/>
    <a:srgbClr val="FFFFFF"/>
    <a:srgbClr val="69CDFF"/>
    <a:srgbClr val="66CCFF"/>
    <a:srgbClr val="66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9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51FE00-B8A4-41F3-84D6-569534AED8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F05D7C-CCE9-4C8E-8A81-44CC044DAF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C613DB-1C2B-4BF1-93D0-DEEF924F81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1613C9-E8A7-4060-BEC1-86329423EB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1EE23A-DB87-43D8-AA11-F065836F43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134F17-C631-4DFC-B37F-11AFC12428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D67551-1455-4C3F-9213-52CCD2F38D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7E52A8-7A7D-4EA3-BC75-BDC155128C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82FF76-6DA6-49D5-BAD3-9D96473038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1B2F5F-200E-41E9-AFEF-0C9E43A7B0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556BDC-FC13-4B5C-A89C-46F85286A1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DE705163-0F93-4C00-BDEA-328C8DB2D8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circl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9.notebook" TargetMode="External"/><Relationship Id="rId3" Type="http://schemas.openxmlformats.org/officeDocument/2006/relationships/hyperlink" Target="15.notebook" TargetMode="External"/><Relationship Id="rId7" Type="http://schemas.openxmlformats.org/officeDocument/2006/relationships/hyperlink" Target="7.notebook" TargetMode="External"/><Relationship Id="rId2" Type="http://schemas.openxmlformats.org/officeDocument/2006/relationships/hyperlink" Target="17.notebook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4.notebook" TargetMode="External"/><Relationship Id="rId5" Type="http://schemas.openxmlformats.org/officeDocument/2006/relationships/hyperlink" Target="11.notebook" TargetMode="External"/><Relationship Id="rId10" Type="http://schemas.openxmlformats.org/officeDocument/2006/relationships/image" Target="../media/image5.gif"/><Relationship Id="rId4" Type="http://schemas.openxmlformats.org/officeDocument/2006/relationships/hyperlink" Target="&#1044;&#1059;&#1069;&#1051;&#1068;.notebook" TargetMode="External"/><Relationship Id="rId9" Type="http://schemas.openxmlformats.org/officeDocument/2006/relationships/hyperlink" Target="8.notebook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765175"/>
            <a:ext cx="7772400" cy="1470025"/>
          </a:xfrm>
        </p:spPr>
        <p:txBody>
          <a:bodyPr/>
          <a:lstStyle/>
          <a:p>
            <a:pPr eaLnBrk="1" hangingPunct="1">
              <a:defRPr/>
            </a:pPr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УРОК-ПУТЕШЕСТВИЕ ПО СТРАНЕ ТЕРРА ЛИГВА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003800" y="4508500"/>
            <a:ext cx="3881438" cy="1752600"/>
          </a:xfrm>
        </p:spPr>
        <p:txBody>
          <a:bodyPr/>
          <a:lstStyle/>
          <a:p>
            <a:pPr algn="r" eaLnBrk="1" hangingPunct="1">
              <a:lnSpc>
                <a:spcPct val="80000"/>
              </a:lnSpc>
              <a:defRPr/>
            </a:pPr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СОСТАВИТЕЛЬ: Самсонова В.Б.</a:t>
            </a:r>
          </a:p>
          <a:p>
            <a:pPr algn="r" eaLnBrk="1" hangingPunct="1">
              <a:lnSpc>
                <a:spcPct val="80000"/>
              </a:lnSpc>
              <a:defRPr/>
            </a:pPr>
            <a:r>
              <a:rPr lang="ru-RU" sz="2000" b="1" i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у</a:t>
            </a:r>
            <a:r>
              <a:rPr lang="ru-RU" sz="2000" b="1" i="1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читель </a:t>
            </a:r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русского языка </a:t>
            </a:r>
            <a:endParaRPr lang="ru-RU" sz="2000" b="1" i="1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</a:endParaRPr>
          </a:p>
        </p:txBody>
      </p:sp>
      <p:pic>
        <p:nvPicPr>
          <p:cNvPr id="2052" name="Picture 4" descr="ship4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3357563"/>
            <a:ext cx="3384550" cy="2449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0" dur="20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5" dur="2000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1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333375"/>
            <a:ext cx="6121400" cy="941388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ПРЕДМЕТ: РУССКИЙ ЯЗЫК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УРОК ОБОБЩЕНИЯ И СИСТЕМАТИЗАЦИИ МАТЕРИАЛА</a:t>
            </a:r>
          </a:p>
          <a:p>
            <a:pPr eaLnBrk="1" hangingPunct="1">
              <a:buFontTx/>
              <a:buNone/>
              <a:defRPr/>
            </a:pPr>
            <a:endParaRPr lang="ru-RU" sz="2800" b="1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 eaLnBrk="1" hangingPunct="1">
              <a:buFontTx/>
              <a:buNone/>
              <a:defRPr/>
            </a:pP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УЧАСТНИКИ: УЧЕНИКИ 5 КЛАССА</a:t>
            </a:r>
          </a:p>
          <a:p>
            <a:pPr eaLnBrk="1" hangingPunct="1">
              <a:buFontTx/>
              <a:buNone/>
              <a:defRPr/>
            </a:pPr>
            <a:endParaRPr lang="ru-RU" sz="2800" b="1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 eaLnBrk="1" hangingPunct="1">
              <a:buFontTx/>
              <a:buNone/>
              <a:defRPr/>
            </a:pP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ВРЕМЯ ПРОВЕДЕНИЯ: 2 ЧАСА</a:t>
            </a:r>
          </a:p>
        </p:txBody>
      </p:sp>
      <p:pic>
        <p:nvPicPr>
          <p:cNvPr id="3077" name="Picture 5" descr="ship7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56325" y="4005263"/>
            <a:ext cx="2627313" cy="262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0" dur="20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3" dur="20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6" dur="2000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549275"/>
            <a:ext cx="8229600" cy="5576888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Цели:</a:t>
            </a:r>
            <a:r>
              <a:rPr lang="ru-RU" sz="18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инициировать потребность учащихся</a:t>
            </a:r>
            <a:r>
              <a:rPr lang="ru-RU" sz="18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</a:t>
            </a:r>
            <a:r>
              <a:rPr lang="ru-RU" sz="1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включаться  в продуктивную деятельность, направленную  на раскрытие и реализацию способностей ребенка и обеспечить диалог опытов ребенка (</a:t>
            </a:r>
            <a:r>
              <a:rPr lang="ru-RU" sz="1800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знаниевого</a:t>
            </a:r>
            <a:r>
              <a:rPr lang="ru-RU" sz="1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, ценностного, </a:t>
            </a:r>
            <a:r>
              <a:rPr lang="ru-RU" sz="1800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отношенческо</a:t>
            </a:r>
            <a:r>
              <a:rPr lang="ru-RU" sz="1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 – </a:t>
            </a:r>
            <a:r>
              <a:rPr lang="ru-RU" sz="1800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деятельностного</a:t>
            </a:r>
            <a:r>
              <a:rPr lang="ru-RU" sz="1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, рефлексивного и т.д.);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содействовать раскрытию и развитию индивидуальных познавательных, рефлексивных, критических процессов и интересов, творческой инициативы, мотивов к деятельности;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активизировать  коммуникативно-ценностное отношение к  родной культуре, умение видеть прекрасное, осознавать  его роль в жизни общества.</a:t>
            </a:r>
            <a:endParaRPr lang="ru-RU" sz="1800" b="1" i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Задачи:</a:t>
            </a:r>
            <a:endParaRPr lang="ru-RU" sz="2400" dirty="0" smtClean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</a:endParaRPr>
          </a:p>
          <a:p>
            <a:pPr eaLnBrk="1" hangingPunct="1">
              <a:lnSpc>
                <a:spcPct val="80000"/>
              </a:lnSpc>
              <a:buFontTx/>
              <a:buAutoNum type="arabicPeriod"/>
              <a:defRPr/>
            </a:pPr>
            <a:r>
              <a:rPr lang="ru-RU" sz="1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Обеспечить восприятие содержания  темы урока на основе личностно-ориентированных технологий.</a:t>
            </a:r>
          </a:p>
          <a:p>
            <a:pPr eaLnBrk="1" hangingPunct="1">
              <a:lnSpc>
                <a:spcPct val="80000"/>
              </a:lnSpc>
              <a:buFontTx/>
              <a:buAutoNum type="arabicPeriod"/>
              <a:defRPr/>
            </a:pPr>
            <a:r>
              <a:rPr lang="ru-RU" sz="1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Создать диалоговую среду,  инициирующую потребность и мотив включаться в предлагаемую деятельность.</a:t>
            </a:r>
          </a:p>
          <a:p>
            <a:pPr eaLnBrk="1" hangingPunct="1">
              <a:lnSpc>
                <a:spcPct val="80000"/>
              </a:lnSpc>
              <a:buFontTx/>
              <a:buAutoNum type="arabicPeriod"/>
              <a:defRPr/>
            </a:pPr>
            <a:r>
              <a:rPr lang="ru-RU" sz="1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Стимулировать познавательную активность учащихся.</a:t>
            </a:r>
          </a:p>
          <a:p>
            <a:pPr eaLnBrk="1" hangingPunct="1">
              <a:lnSpc>
                <a:spcPct val="80000"/>
              </a:lnSpc>
              <a:buFontTx/>
              <a:buAutoNum type="arabicPeriod"/>
              <a:defRPr/>
            </a:pPr>
            <a:r>
              <a:rPr lang="ru-RU" sz="1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Учить работать со словарями.</a:t>
            </a:r>
          </a:p>
          <a:p>
            <a:pPr eaLnBrk="1" hangingPunct="1">
              <a:lnSpc>
                <a:spcPct val="80000"/>
              </a:lnSpc>
              <a:buFontTx/>
              <a:buAutoNum type="arabicPeriod"/>
              <a:defRPr/>
            </a:pPr>
            <a:r>
              <a:rPr lang="ru-RU" sz="18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Систематизировать знания обучающихся, полученные  в 5 классе.</a:t>
            </a:r>
          </a:p>
        </p:txBody>
      </p:sp>
      <p:pic>
        <p:nvPicPr>
          <p:cNvPr id="2" name="Picture 4" descr="ship2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27763" y="5765800"/>
            <a:ext cx="2736850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4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4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40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40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4" dur="2000"/>
                                        <p:tgtEl>
                                          <p:spTgt spid="40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b="1" smtClean="0">
                <a:solidFill>
                  <a:srgbClr val="99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ВИДЫ ДЕЯТЕЛЬНОСТИ НА УРОКЕ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800" b="1" smtClean="0">
                <a:solidFill>
                  <a:srgbClr val="9966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ГРУППОВАЯ РАБОТА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800" b="1" smtClean="0">
                <a:solidFill>
                  <a:srgbClr val="99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hlinkClick r:id="rId2" action="ppaction://hlinkfile"/>
              </a:rPr>
              <a:t>СТИЛИСТИЧЕСКИЙ ЭКСПЕРИМЕНТ</a:t>
            </a:r>
            <a:endParaRPr lang="ru-RU" sz="2800" b="1" smtClean="0">
              <a:solidFill>
                <a:srgbClr val="9966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ru-RU" sz="2800" b="1" smtClean="0">
                <a:solidFill>
                  <a:srgbClr val="99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hlinkClick r:id="rId3" action="ppaction://hlinkfile"/>
              </a:rPr>
              <a:t>ИГРА-КРОССВОРД</a:t>
            </a:r>
            <a:endParaRPr lang="ru-RU" sz="2800" b="1" smtClean="0">
              <a:solidFill>
                <a:srgbClr val="9966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ru-RU" sz="2800" b="1" smtClean="0">
                <a:solidFill>
                  <a:srgbClr val="99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hlinkClick r:id="rId4" action="ppaction://hlinkfile"/>
              </a:rPr>
              <a:t>ОРФОГРАФИЧЕСКАЯ ДУЭЛЬ</a:t>
            </a:r>
            <a:endParaRPr lang="ru-RU" sz="2800" b="1" smtClean="0">
              <a:solidFill>
                <a:srgbClr val="9966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ru-RU" sz="2800" b="1" smtClean="0">
                <a:solidFill>
                  <a:srgbClr val="99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hlinkClick r:id="rId5" action="ppaction://hlinkfile"/>
              </a:rPr>
              <a:t>ИГРА-КОНСТРУКТОР</a:t>
            </a:r>
            <a:endParaRPr lang="ru-RU" sz="2800" b="1" smtClean="0">
              <a:solidFill>
                <a:srgbClr val="9966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ru-RU" sz="2800" b="1" smtClean="0">
                <a:solidFill>
                  <a:srgbClr val="99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hlinkClick r:id="rId6" action="ppaction://hlinkfile"/>
              </a:rPr>
              <a:t>ИГРА-ФАНТАЗИЯ</a:t>
            </a:r>
            <a:endParaRPr lang="ru-RU" sz="2800" b="1" smtClean="0">
              <a:solidFill>
                <a:srgbClr val="9966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ru-RU" sz="2800" b="1" smtClean="0">
                <a:solidFill>
                  <a:srgbClr val="99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hlinkClick r:id="rId7" action="ppaction://hlinkfile"/>
              </a:rPr>
              <a:t>РАБОТА СО СЛОВАРЕМ</a:t>
            </a:r>
            <a:endParaRPr lang="ru-RU" sz="2800" b="1" smtClean="0">
              <a:solidFill>
                <a:srgbClr val="9966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ru-RU" sz="2800" b="1" smtClean="0">
                <a:solidFill>
                  <a:srgbClr val="99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hlinkClick r:id="rId8" action="ppaction://hlinkfile"/>
              </a:rPr>
              <a:t>ПУТЕШЕСТВИЕ</a:t>
            </a:r>
            <a:endParaRPr lang="ru-RU" sz="2800" b="1" smtClean="0">
              <a:solidFill>
                <a:srgbClr val="9966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ru-RU" sz="2800" b="1" smtClean="0">
                <a:solidFill>
                  <a:srgbClr val="9966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hlinkClick r:id="rId9" action="ppaction://hlinkfile"/>
              </a:rPr>
              <a:t>СОРЕВНОВАНИЕ</a:t>
            </a:r>
            <a:endParaRPr lang="ru-RU" sz="2800" b="1" smtClean="0">
              <a:solidFill>
                <a:srgbClr val="9966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5124" name="Picture 4" descr="ship10"/>
          <p:cNvPicPr>
            <a:picLocks noChangeAspect="1" noChangeArrowheads="1" noCrop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300788" y="3933825"/>
            <a:ext cx="2700337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4" dur="2000"/>
                                        <p:tgtEl>
                                          <p:spTgt spid="51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512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b="1" i="1" smtClean="0">
                <a:solidFill>
                  <a:srgbClr val="9966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ИСПОЛЬЗОВАННАЯ ЛИТЕРАТУРА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УЧЕБНИК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«РУССКИЙ ЯЗЫК.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5 КЛАСС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» </a:t>
            </a:r>
          </a:p>
          <a:p>
            <a:pPr eaLnBrk="1" hangingPunct="1">
              <a:defRPr/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МЕТОДИЧЕСКИЕ РЕКОМЕНДАЦИИ К УЧЕБНИКУ «РУССКИЙ ЯЗЫК.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5КЛАСС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»</a:t>
            </a:r>
            <a:endParaRPr lang="ru-RU" sz="20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eaLnBrk="1" hangingPunct="1">
              <a:defRPr/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РУССКИЙ ЯЗЫК В ИГРАХ И ЗАДАНИЯХ. А.А. СОЛОВЬЕВА, М., «ИНТЕЛЛЕКТ-ЦЕНТР»</a:t>
            </a:r>
          </a:p>
          <a:p>
            <a:pPr eaLnBrk="1" hangingPunct="1">
              <a:defRPr/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ВИРТУАЛЬНАЯ ШКОЛА КИРИЛЛА И МЕФОДИЯ</a:t>
            </a:r>
          </a:p>
        </p:txBody>
      </p:sp>
      <p:pic>
        <p:nvPicPr>
          <p:cNvPr id="6148" name="Picture 4" descr="ship6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77050" y="4581525"/>
            <a:ext cx="1887538" cy="188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209</Words>
  <Application>Microsoft Office PowerPoint</Application>
  <PresentationFormat>Экран (4:3)</PresentationFormat>
  <Paragraphs>34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Calibri</vt:lpstr>
      <vt:lpstr>Comic Sans MS</vt:lpstr>
      <vt:lpstr>Arial Black</vt:lpstr>
      <vt:lpstr>Оформление по умолчанию</vt:lpstr>
      <vt:lpstr>УРОК-ПУТЕШЕСТВИЕ ПО СТРАНЕ ТЕРРА ЛИГВА</vt:lpstr>
      <vt:lpstr>ПРЕДМЕТ: РУССКИЙ ЯЗЫК</vt:lpstr>
      <vt:lpstr>Слайд 3</vt:lpstr>
      <vt:lpstr>ВИДЫ ДЕЯТЕЛЬНОСТИ НА УРОКЕ</vt:lpstr>
      <vt:lpstr>ИСПОЛЬЗОВАННАЯ ЛИТЕРАТУРА</vt:lpstr>
    </vt:vector>
  </TitlesOfParts>
  <Company>WareZ Provider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УРОК-ПУТЕШЕСТВИЕ ПО СТРАНЕ ТЕРРА ЛИГВА</dc:title>
  <dc:creator>www.иришка.RU</dc:creator>
  <cp:lastModifiedBy>direktor1</cp:lastModifiedBy>
  <cp:revision>7</cp:revision>
  <dcterms:created xsi:type="dcterms:W3CDTF">2010-02-25T20:34:39Z</dcterms:created>
  <dcterms:modified xsi:type="dcterms:W3CDTF">2015-10-08T21:00:06Z</dcterms:modified>
</cp:coreProperties>
</file>