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9" r:id="rId4"/>
    <p:sldId id="260" r:id="rId5"/>
    <p:sldId id="261" r:id="rId6"/>
    <p:sldId id="262" r:id="rId7"/>
    <p:sldId id="263" r:id="rId8"/>
    <p:sldId id="264" r:id="rId9"/>
    <p:sldId id="265" r:id="rId10"/>
    <p:sldId id="266" r:id="rId11"/>
    <p:sldId id="268" r:id="rId12"/>
    <p:sldId id="269" r:id="rId13"/>
    <p:sldId id="271" r:id="rId14"/>
    <p:sldId id="272" r:id="rId15"/>
    <p:sldId id="273" r:id="rId16"/>
    <p:sldId id="274" r:id="rId17"/>
    <p:sldId id="275" r:id="rId18"/>
    <p:sldId id="276" r:id="rId19"/>
    <p:sldId id="278" r:id="rId20"/>
    <p:sldId id="279" r:id="rId21"/>
    <p:sldId id="280" r:id="rId22"/>
    <p:sldId id="281" r:id="rId23"/>
    <p:sldId id="282" r:id="rId24"/>
    <p:sldId id="283" r:id="rId25"/>
    <p:sldId id="284" r:id="rId26"/>
    <p:sldId id="285" r:id="rId27"/>
    <p:sldId id="286" r:id="rId28"/>
    <p:sldId id="287"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6" r:id="rId47"/>
    <p:sldId id="307" r:id="rId48"/>
    <p:sldId id="308" r:id="rId49"/>
    <p:sldId id="309" r:id="rId50"/>
    <p:sldId id="310" r:id="rId51"/>
    <p:sldId id="311" r:id="rId5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761" autoAdjust="0"/>
  </p:normalViewPr>
  <p:slideViewPr>
    <p:cSldViewPr>
      <p:cViewPr varScale="1">
        <p:scale>
          <a:sx n="67" d="100"/>
          <a:sy n="67" d="100"/>
        </p:scale>
        <p:origin x="-570"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6841917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10268098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168600575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16210695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2100819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FB875B76-1F4B-45A9-88D0-15220F5F594B}"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40860216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FB875B76-1F4B-45A9-88D0-15220F5F594B}" type="datetimeFigureOut">
              <a:rPr lang="ru-RU" smtClean="0"/>
              <a:t>05.01.2020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27799383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FB875B76-1F4B-45A9-88D0-15220F5F594B}" type="datetimeFigureOut">
              <a:rPr lang="ru-RU" smtClean="0"/>
              <a:t>05.01.2020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26404603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FB875B76-1F4B-45A9-88D0-15220F5F594B}" type="datetimeFigureOut">
              <a:rPr lang="ru-RU" smtClean="0"/>
              <a:t>05.01.2020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29738626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B875B76-1F4B-45A9-88D0-15220F5F594B}"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24370008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FB875B76-1F4B-45A9-88D0-15220F5F594B}" type="datetimeFigureOut">
              <a:rPr lang="ru-RU" smtClean="0"/>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8484593-3457-4F56-87D4-90B6FBA38D9C}" type="slidenum">
              <a:rPr lang="ru-RU" smtClean="0"/>
              <a:t>‹#›</a:t>
            </a:fld>
            <a:endParaRPr lang="ru-RU"/>
          </a:p>
        </p:txBody>
      </p:sp>
    </p:spTree>
    <p:extLst>
      <p:ext uri="{BB962C8B-B14F-4D97-AF65-F5344CB8AC3E}">
        <p14:creationId xmlns:p14="http://schemas.microsoft.com/office/powerpoint/2010/main" val="37392806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875B76-1F4B-45A9-88D0-15220F5F594B}" type="datetimeFigureOut">
              <a:rPr lang="ru-RU" smtClean="0"/>
              <a:t>05.01.2020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8484593-3457-4F56-87D4-90B6FBA38D9C}" type="slidenum">
              <a:rPr lang="ru-RU" smtClean="0"/>
              <a:t>‹#›</a:t>
            </a:fld>
            <a:endParaRPr lang="ru-RU"/>
          </a:p>
        </p:txBody>
      </p:sp>
    </p:spTree>
    <p:extLst>
      <p:ext uri="{BB962C8B-B14F-4D97-AF65-F5344CB8AC3E}">
        <p14:creationId xmlns:p14="http://schemas.microsoft.com/office/powerpoint/2010/main" val="34812958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gi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0.gif"/><Relationship Id="rId2" Type="http://schemas.openxmlformats.org/officeDocument/2006/relationships/image" Target="../media/image29.gif"/><Relationship Id="rId1" Type="http://schemas.openxmlformats.org/officeDocument/2006/relationships/slideLayout" Target="../slideLayouts/slideLayout2.xml"/><Relationship Id="rId4" Type="http://schemas.openxmlformats.org/officeDocument/2006/relationships/image" Target="../media/image31.jpe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6.gif"/><Relationship Id="rId2" Type="http://schemas.openxmlformats.org/officeDocument/2006/relationships/image" Target="../media/image35.gif"/><Relationship Id="rId1" Type="http://schemas.openxmlformats.org/officeDocument/2006/relationships/slideLayout" Target="../slideLayouts/slideLayout2.xml"/><Relationship Id="rId6" Type="http://schemas.openxmlformats.org/officeDocument/2006/relationships/image" Target="../media/image39.jpeg"/><Relationship Id="rId5" Type="http://schemas.openxmlformats.org/officeDocument/2006/relationships/image" Target="../media/image38.gif"/><Relationship Id="rId4" Type="http://schemas.openxmlformats.org/officeDocument/2006/relationships/image" Target="../media/image37.gif"/></Relationships>
</file>

<file path=ppt/slides/_rels/slide37.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7" Type="http://schemas.openxmlformats.org/officeDocument/2006/relationships/image" Target="../media/image13.jpeg"/><Relationship Id="rId2" Type="http://schemas.openxmlformats.org/officeDocument/2006/relationships/image" Target="../media/image8.jpe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76809" y="476672"/>
            <a:ext cx="7772400" cy="3168352"/>
          </a:xfrm>
        </p:spPr>
        <p:txBody>
          <a:bodyPr/>
          <a:lstStyle/>
          <a:p>
            <a:endParaRPr lang="ru-RU" dirty="0"/>
          </a:p>
        </p:txBody>
      </p:sp>
      <p:sp>
        <p:nvSpPr>
          <p:cNvPr id="3" name="Подзаголовок 2"/>
          <p:cNvSpPr>
            <a:spLocks noGrp="1"/>
          </p:cNvSpPr>
          <p:nvPr>
            <p:ph type="subTitle" idx="1"/>
          </p:nvPr>
        </p:nvSpPr>
        <p:spPr>
          <a:xfrm>
            <a:off x="179512" y="4797152"/>
            <a:ext cx="8784976" cy="1656184"/>
          </a:xfrm>
        </p:spPr>
        <p:txBody>
          <a:bodyPr>
            <a:normAutofit/>
          </a:bodyPr>
          <a:lstStyle/>
          <a:p>
            <a:r>
              <a:rPr lang="ru-RU" sz="2000" b="1" dirty="0" smtClean="0">
                <a:solidFill>
                  <a:schemeClr val="tx1"/>
                </a:solidFill>
                <a:latin typeface="Arial Narrow" panose="020B0606020202030204" pitchFamily="34" charset="0"/>
              </a:rPr>
              <a:t>Водитель транспортного средства </a:t>
            </a:r>
          </a:p>
          <a:p>
            <a:r>
              <a:rPr lang="ru-RU" sz="2400" b="1" dirty="0" smtClean="0">
                <a:solidFill>
                  <a:srgbClr val="C00000"/>
                </a:solidFill>
                <a:latin typeface="Arial Narrow" panose="020B0606020202030204" pitchFamily="34" charset="0"/>
              </a:rPr>
              <a:t>обязан уступить дорогу пешеходам, переходящим проезжую часть по нерегулируемому пешеходному переходу</a:t>
            </a:r>
            <a:endParaRPr lang="ru-RU" sz="2400" b="1" dirty="0">
              <a:solidFill>
                <a:srgbClr val="C00000"/>
              </a:solidFill>
              <a:latin typeface="Arial Narrow" panose="020B0606020202030204" pitchFamily="34" charset="0"/>
            </a:endParaRPr>
          </a:p>
        </p:txBody>
      </p:sp>
      <p:pic>
        <p:nvPicPr>
          <p:cNvPr id="1026" name="Picture 2" descr="C:\Users\ДНС\Desktop\БИЛЕТЫ ПДД\ПЕШ1.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188640"/>
            <a:ext cx="8712968"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283640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94522"/>
          </a:xfrm>
        </p:spPr>
        <p:txBody>
          <a:bodyPr/>
          <a:lstStyle/>
          <a:p>
            <a:endParaRPr lang="ru-RU" dirty="0"/>
          </a:p>
        </p:txBody>
      </p:sp>
      <p:sp>
        <p:nvSpPr>
          <p:cNvPr id="3" name="Объект 2"/>
          <p:cNvSpPr>
            <a:spLocks noGrp="1"/>
          </p:cNvSpPr>
          <p:nvPr>
            <p:ph idx="1"/>
          </p:nvPr>
        </p:nvSpPr>
        <p:spPr>
          <a:xfrm>
            <a:off x="457200" y="5085184"/>
            <a:ext cx="8229600" cy="1440160"/>
          </a:xfrm>
        </p:spPr>
        <p:txBody>
          <a:bodyPr>
            <a:normAutofit/>
          </a:bodyPr>
          <a:lstStyle/>
          <a:p>
            <a:pPr marL="0" indent="0" algn="ctr">
              <a:buNone/>
            </a:pPr>
            <a:r>
              <a:rPr lang="ru-RU" sz="2400" b="1" dirty="0" smtClean="0">
                <a:solidFill>
                  <a:srgbClr val="C00000"/>
                </a:solidFill>
                <a:latin typeface="Arial Narrow" panose="020B0606020202030204" pitchFamily="34" charset="0"/>
              </a:rPr>
              <a:t>Запрещается выезжать на переезд:</a:t>
            </a:r>
          </a:p>
          <a:p>
            <a:pPr algn="ctr">
              <a:buFontTx/>
              <a:buChar char="-"/>
            </a:pPr>
            <a:r>
              <a:rPr lang="ru-RU" sz="2000" b="1" dirty="0" smtClean="0">
                <a:latin typeface="Arial Narrow" panose="020B0606020202030204" pitchFamily="34" charset="0"/>
              </a:rPr>
              <a:t>при закрытом или начинающем закрываться шлагбауме</a:t>
            </a:r>
          </a:p>
          <a:p>
            <a:pPr marL="0" indent="0" algn="ctr">
              <a:buNone/>
            </a:pPr>
            <a:r>
              <a:rPr lang="ru-RU" sz="2000" b="1" dirty="0" smtClean="0">
                <a:latin typeface="Arial Narrow" panose="020B0606020202030204" pitchFamily="34" charset="0"/>
              </a:rPr>
              <a:t>(независимо от сигнала светофора)</a:t>
            </a:r>
            <a:endParaRPr lang="ru-RU" sz="2000" b="1" dirty="0">
              <a:latin typeface="Arial Narrow" panose="020B0606020202030204" pitchFamily="34" charset="0"/>
            </a:endParaRPr>
          </a:p>
        </p:txBody>
      </p:sp>
      <p:pic>
        <p:nvPicPr>
          <p:cNvPr id="10242" name="Picture 2" descr="C:\Users\ДНС\Desktop\БИЛЕТЫ ПДД\ЖД3.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32408" y="288852"/>
            <a:ext cx="8267759" cy="45803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3064982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78498"/>
          </a:xfrm>
        </p:spPr>
        <p:txBody>
          <a:bodyPr/>
          <a:lstStyle/>
          <a:p>
            <a:endParaRPr lang="ru-RU" dirty="0"/>
          </a:p>
        </p:txBody>
      </p:sp>
      <p:sp>
        <p:nvSpPr>
          <p:cNvPr id="3" name="Объект 2"/>
          <p:cNvSpPr>
            <a:spLocks noGrp="1"/>
          </p:cNvSpPr>
          <p:nvPr>
            <p:ph idx="1"/>
          </p:nvPr>
        </p:nvSpPr>
        <p:spPr>
          <a:xfrm>
            <a:off x="457200" y="4725144"/>
            <a:ext cx="8229600" cy="1800200"/>
          </a:xfrm>
        </p:spPr>
        <p:txBody>
          <a:bodyPr>
            <a:normAutofit/>
          </a:bodyPr>
          <a:lstStyle/>
          <a:p>
            <a:pPr marL="0" indent="0" algn="ctr">
              <a:buNone/>
            </a:pPr>
            <a:r>
              <a:rPr lang="ru-RU" sz="2400" b="1" dirty="0" smtClean="0">
                <a:solidFill>
                  <a:srgbClr val="C00000"/>
                </a:solidFill>
                <a:latin typeface="Arial Narrow" panose="020B0606020202030204" pitchFamily="34" charset="0"/>
              </a:rPr>
              <a:t>Запрещается выезжать на переезд:</a:t>
            </a:r>
          </a:p>
          <a:p>
            <a:pPr marL="0" indent="0" algn="ctr">
              <a:buNone/>
            </a:pPr>
            <a:r>
              <a:rPr lang="ru-RU" sz="2000" b="1" dirty="0" smtClean="0">
                <a:latin typeface="Arial Narrow" panose="020B0606020202030204" pitchFamily="34" charset="0"/>
              </a:rPr>
              <a:t>- при запрещающем сигнале дежурного по переезду (дежурный обращен к водителю грудью или спиной или с поднятым над головой жезлом, красным фонарем или флажком, либо с вытянутыми в сторону руками)</a:t>
            </a:r>
          </a:p>
          <a:p>
            <a:pPr algn="ctr"/>
            <a:endParaRPr lang="ru-RU" sz="2400" dirty="0"/>
          </a:p>
        </p:txBody>
      </p:sp>
      <p:pic>
        <p:nvPicPr>
          <p:cNvPr id="12290" name="Picture 2" descr="C:\Users\ДНС\Desktop\БИЛЕТЫ ПДД\ЖД5.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47536" y="260648"/>
            <a:ext cx="8300928" cy="43924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758809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594522"/>
          </a:xfrm>
        </p:spPr>
        <p:txBody>
          <a:bodyPr/>
          <a:lstStyle/>
          <a:p>
            <a:endParaRPr lang="ru-RU" dirty="0"/>
          </a:p>
        </p:txBody>
      </p:sp>
      <p:sp>
        <p:nvSpPr>
          <p:cNvPr id="3" name="Объект 2"/>
          <p:cNvSpPr>
            <a:spLocks noGrp="1"/>
          </p:cNvSpPr>
          <p:nvPr>
            <p:ph idx="1"/>
          </p:nvPr>
        </p:nvSpPr>
        <p:spPr>
          <a:xfrm>
            <a:off x="457200" y="4941168"/>
            <a:ext cx="8229600" cy="1584176"/>
          </a:xfrm>
        </p:spPr>
        <p:txBody>
          <a:bodyPr>
            <a:normAutofit/>
          </a:bodyPr>
          <a:lstStyle/>
          <a:p>
            <a:pPr marL="0" indent="0" algn="ctr">
              <a:buNone/>
            </a:pPr>
            <a:r>
              <a:rPr lang="ru-RU" sz="2400" b="1" dirty="0" smtClean="0">
                <a:solidFill>
                  <a:srgbClr val="C00000"/>
                </a:solidFill>
                <a:latin typeface="Arial Narrow" panose="020B0606020202030204" pitchFamily="34" charset="0"/>
              </a:rPr>
              <a:t>Запрещается выезжать на переезд:</a:t>
            </a:r>
          </a:p>
          <a:p>
            <a:pPr marL="0" indent="0" algn="ctr">
              <a:buNone/>
            </a:pPr>
            <a:r>
              <a:rPr lang="ru-RU" sz="2000" dirty="0" smtClean="0">
                <a:latin typeface="Arial Narrow" panose="020B0606020202030204" pitchFamily="34" charset="0"/>
              </a:rPr>
              <a:t>- </a:t>
            </a:r>
            <a:r>
              <a:rPr lang="ru-RU" sz="2000" b="1" dirty="0">
                <a:latin typeface="Arial Narrow" panose="020B0606020202030204" pitchFamily="34" charset="0"/>
              </a:rPr>
              <a:t>е</a:t>
            </a:r>
            <a:r>
              <a:rPr lang="ru-RU" sz="2000" b="1" dirty="0" smtClean="0">
                <a:latin typeface="Arial Narrow" panose="020B0606020202030204" pitchFamily="34" charset="0"/>
              </a:rPr>
              <a:t>сли за переездом образовался затор, который вынудит водителя остановиться на переезде</a:t>
            </a:r>
            <a:endParaRPr lang="ru-RU" sz="2000" dirty="0">
              <a:latin typeface="Arial Narrow" panose="020B0606020202030204" pitchFamily="34" charset="0"/>
            </a:endParaRPr>
          </a:p>
        </p:txBody>
      </p:sp>
      <p:pic>
        <p:nvPicPr>
          <p:cNvPr id="13314" name="Picture 2" descr="C:\Users\ДНС\Desktop\БИЛЕТЫ ПДД\ЖД12.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255733"/>
            <a:ext cx="8496944" cy="46134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197692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1" y="313509"/>
            <a:ext cx="6645015" cy="4450506"/>
          </a:xfrm>
        </p:spPr>
        <p:txBody>
          <a:bodyPr/>
          <a:lstStyle/>
          <a:p>
            <a:endParaRPr lang="ru-RU" dirty="0"/>
          </a:p>
        </p:txBody>
      </p:sp>
      <p:sp>
        <p:nvSpPr>
          <p:cNvPr id="3" name="Объект 2"/>
          <p:cNvSpPr>
            <a:spLocks noGrp="1"/>
          </p:cNvSpPr>
          <p:nvPr>
            <p:ph idx="1"/>
          </p:nvPr>
        </p:nvSpPr>
        <p:spPr>
          <a:xfrm>
            <a:off x="457200" y="5301208"/>
            <a:ext cx="8229600" cy="1296144"/>
          </a:xfrm>
        </p:spPr>
        <p:txBody>
          <a:bodyPr>
            <a:normAutofit/>
          </a:bodyPr>
          <a:lstStyle/>
          <a:p>
            <a:pPr marL="0" indent="0" algn="ctr">
              <a:buNone/>
            </a:pPr>
            <a:r>
              <a:rPr lang="ru-RU" sz="2400" b="1" dirty="0" smtClean="0">
                <a:solidFill>
                  <a:srgbClr val="C00000"/>
                </a:solidFill>
                <a:latin typeface="Arial Narrow" panose="020B0606020202030204" pitchFamily="34" charset="0"/>
              </a:rPr>
              <a:t>Кроме того, запрещается</a:t>
            </a:r>
          </a:p>
          <a:p>
            <a:pPr marL="0" indent="0" algn="ctr">
              <a:buNone/>
            </a:pPr>
            <a:r>
              <a:rPr lang="ru-RU" sz="2000" b="1" dirty="0">
                <a:latin typeface="Arial Narrow" panose="020B0606020202030204" pitchFamily="34" charset="0"/>
              </a:rPr>
              <a:t>о</a:t>
            </a:r>
            <a:r>
              <a:rPr lang="ru-RU" sz="2000" b="1" dirty="0" smtClean="0">
                <a:latin typeface="Arial Narrow" panose="020B0606020202030204" pitchFamily="34" charset="0"/>
              </a:rPr>
              <a:t>бъезжать с выездом на встречную полосу стоящие перед переездом транспортные средства</a:t>
            </a:r>
          </a:p>
          <a:p>
            <a:pPr marL="0" indent="0" algn="ctr">
              <a:buNone/>
            </a:pPr>
            <a:endParaRPr lang="ru-RU" sz="2000" b="1" dirty="0" smtClean="0">
              <a:solidFill>
                <a:srgbClr val="C00000"/>
              </a:solidFill>
              <a:latin typeface="Arial Narrow" panose="020B0606020202030204" pitchFamily="34" charset="0"/>
            </a:endParaRPr>
          </a:p>
          <a:p>
            <a:pPr algn="ctr"/>
            <a:endParaRPr lang="ru-RU" sz="2400" b="1" dirty="0">
              <a:latin typeface="Arial Narrow" panose="020B0606020202030204" pitchFamily="34" charset="0"/>
            </a:endParaRPr>
          </a:p>
        </p:txBody>
      </p:sp>
      <p:pic>
        <p:nvPicPr>
          <p:cNvPr id="15362" name="Picture 2" descr="C:\Users\ДНС\Desktop\520_0302\IMG_0194.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9592" y="331376"/>
            <a:ext cx="7488832" cy="48978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55728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a:bodyPr>
          <a:lstStyle/>
          <a:p>
            <a:r>
              <a:rPr lang="ru-RU" sz="4000" b="1" dirty="0">
                <a:solidFill>
                  <a:srgbClr val="C00000"/>
                </a:solidFill>
                <a:latin typeface="Arial Narrow" panose="020B0606020202030204" pitchFamily="34" charset="0"/>
              </a:rPr>
              <a:t>з</a:t>
            </a:r>
            <a:r>
              <a:rPr lang="ru-RU" sz="4000" b="1" dirty="0" smtClean="0">
                <a:solidFill>
                  <a:srgbClr val="C00000"/>
                </a:solidFill>
                <a:latin typeface="Arial Narrow" panose="020B0606020202030204" pitchFamily="34" charset="0"/>
              </a:rPr>
              <a:t>апрещается:</a:t>
            </a:r>
            <a:br>
              <a:rPr lang="ru-RU" sz="4000" b="1" dirty="0" smtClean="0">
                <a:solidFill>
                  <a:srgbClr val="C00000"/>
                </a:solidFill>
                <a:latin typeface="Arial Narrow" panose="020B0606020202030204" pitchFamily="34" charset="0"/>
              </a:rPr>
            </a:b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400" b="1" dirty="0" smtClean="0">
                <a:solidFill>
                  <a:schemeClr val="bg2">
                    <a:lumMod val="10000"/>
                  </a:schemeClr>
                </a:solidFill>
                <a:latin typeface="Arial Narrow" panose="020B0606020202030204" pitchFamily="34" charset="0"/>
              </a:rPr>
              <a:t>- самовольно открывать шлагбаум;</a:t>
            </a:r>
            <a:br>
              <a:rPr lang="ru-RU" sz="2400" b="1" dirty="0" smtClean="0">
                <a:solidFill>
                  <a:schemeClr val="bg2">
                    <a:lumMod val="10000"/>
                  </a:schemeClr>
                </a:solidFill>
                <a:latin typeface="Arial Narrow" panose="020B0606020202030204" pitchFamily="34" charset="0"/>
              </a:rPr>
            </a:br>
            <a:r>
              <a:rPr lang="ru-RU" sz="2400" b="1" dirty="0" smtClean="0">
                <a:solidFill>
                  <a:schemeClr val="bg2">
                    <a:lumMod val="10000"/>
                  </a:schemeClr>
                </a:solidFill>
                <a:latin typeface="Arial Narrow" panose="020B0606020202030204" pitchFamily="34" charset="0"/>
              </a:rPr>
              <a:t/>
            </a:r>
            <a:br>
              <a:rPr lang="ru-RU" sz="2400" b="1" dirty="0" smtClean="0">
                <a:solidFill>
                  <a:schemeClr val="bg2">
                    <a:lumMod val="10000"/>
                  </a:schemeClr>
                </a:solidFill>
                <a:latin typeface="Arial Narrow" panose="020B0606020202030204" pitchFamily="34" charset="0"/>
              </a:rPr>
            </a:br>
            <a:r>
              <a:rPr lang="ru-RU" sz="2400" b="1" dirty="0" smtClean="0">
                <a:solidFill>
                  <a:schemeClr val="bg2">
                    <a:lumMod val="10000"/>
                  </a:schemeClr>
                </a:solidFill>
                <a:latin typeface="Arial Narrow" panose="020B0606020202030204" pitchFamily="34" charset="0"/>
              </a:rPr>
              <a:t>- провозить через железнодорожный переезд в нетранспортном положении сельскохозяйственные, дорожные, строительные и другие машины и механизмы;</a:t>
            </a:r>
            <a:br>
              <a:rPr lang="ru-RU" sz="2400" b="1" dirty="0" smtClean="0">
                <a:solidFill>
                  <a:schemeClr val="bg2">
                    <a:lumMod val="10000"/>
                  </a:schemeClr>
                </a:solidFill>
                <a:latin typeface="Arial Narrow" panose="020B0606020202030204" pitchFamily="34" charset="0"/>
              </a:rPr>
            </a:br>
            <a:r>
              <a:rPr lang="ru-RU" sz="2400" b="1" dirty="0" smtClean="0">
                <a:solidFill>
                  <a:schemeClr val="bg2">
                    <a:lumMod val="10000"/>
                  </a:schemeClr>
                </a:solidFill>
                <a:latin typeface="Arial Narrow" panose="020B0606020202030204" pitchFamily="34" charset="0"/>
              </a:rPr>
              <a:t/>
            </a:r>
            <a:br>
              <a:rPr lang="ru-RU" sz="2400" b="1" dirty="0" smtClean="0">
                <a:solidFill>
                  <a:schemeClr val="bg2">
                    <a:lumMod val="10000"/>
                  </a:schemeClr>
                </a:solidFill>
                <a:latin typeface="Arial Narrow" panose="020B0606020202030204" pitchFamily="34" charset="0"/>
              </a:rPr>
            </a:br>
            <a:r>
              <a:rPr lang="ru-RU" sz="2400" b="1" dirty="0" smtClean="0">
                <a:solidFill>
                  <a:schemeClr val="bg2">
                    <a:lumMod val="10000"/>
                  </a:schemeClr>
                </a:solidFill>
                <a:latin typeface="Arial Narrow" panose="020B0606020202030204" pitchFamily="34" charset="0"/>
              </a:rPr>
              <a:t>- без разрешения начальника дистанции пути железной дороги движение тихоходных машин, скорость которых меньше 8 км/ч, а также тракторных саней-волокуш</a:t>
            </a:r>
            <a:br>
              <a:rPr lang="ru-RU" sz="2400" b="1" dirty="0" smtClean="0">
                <a:solidFill>
                  <a:schemeClr val="bg2">
                    <a:lumMod val="10000"/>
                  </a:schemeClr>
                </a:solidFill>
                <a:latin typeface="Arial Narrow" panose="020B0606020202030204" pitchFamily="34" charset="0"/>
              </a:rPr>
            </a:br>
            <a:endParaRPr lang="ru-RU" sz="2400" b="1" dirty="0">
              <a:solidFill>
                <a:schemeClr val="bg2">
                  <a:lumMod val="10000"/>
                </a:schemeClr>
              </a:solidFill>
              <a:latin typeface="Arial Narrow" panose="020B0606020202030204" pitchFamily="34" charset="0"/>
            </a:endParaRPr>
          </a:p>
        </p:txBody>
      </p:sp>
      <p:sp>
        <p:nvSpPr>
          <p:cNvPr id="3" name="Объект 2"/>
          <p:cNvSpPr>
            <a:spLocks noGrp="1"/>
          </p:cNvSpPr>
          <p:nvPr>
            <p:ph idx="1"/>
          </p:nvPr>
        </p:nvSpPr>
        <p:spPr>
          <a:xfrm>
            <a:off x="457200" y="6453336"/>
            <a:ext cx="8229600" cy="216024"/>
          </a:xfrm>
        </p:spPr>
        <p:txBody>
          <a:bodyPr>
            <a:normAutofit fontScale="32500" lnSpcReduction="20000"/>
          </a:bodyPr>
          <a:lstStyle/>
          <a:p>
            <a:endParaRPr lang="ru-RU" dirty="0"/>
          </a:p>
        </p:txBody>
      </p:sp>
    </p:spTree>
    <p:extLst>
      <p:ext uri="{BB962C8B-B14F-4D97-AF65-F5344CB8AC3E}">
        <p14:creationId xmlns:p14="http://schemas.microsoft.com/office/powerpoint/2010/main" val="32800101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88502" y="0"/>
            <a:ext cx="8229600" cy="4686882"/>
          </a:xfrm>
        </p:spPr>
        <p:txBody>
          <a:bodyPr/>
          <a:lstStyle/>
          <a:p>
            <a:endParaRPr lang="ru-RU" dirty="0"/>
          </a:p>
        </p:txBody>
      </p:sp>
      <p:sp>
        <p:nvSpPr>
          <p:cNvPr id="3" name="Объект 2"/>
          <p:cNvSpPr>
            <a:spLocks noGrp="1"/>
          </p:cNvSpPr>
          <p:nvPr>
            <p:ph idx="1"/>
          </p:nvPr>
        </p:nvSpPr>
        <p:spPr>
          <a:xfrm>
            <a:off x="457200" y="4797152"/>
            <a:ext cx="8229600" cy="1728192"/>
          </a:xfrm>
        </p:spPr>
        <p:txBody>
          <a:bodyPr>
            <a:normAutofit/>
          </a:bodyPr>
          <a:lstStyle/>
          <a:p>
            <a:pPr marL="0" indent="0" algn="ctr">
              <a:buNone/>
            </a:pPr>
            <a:r>
              <a:rPr lang="ru-RU" sz="2400" b="1" dirty="0" smtClean="0">
                <a:latin typeface="Arial Narrow" panose="020B0606020202030204" pitchFamily="34" charset="0"/>
              </a:rPr>
              <a:t>В случаях, когда движение через переезд </a:t>
            </a:r>
            <a:r>
              <a:rPr lang="ru-RU" sz="2400" b="1" dirty="0" smtClean="0">
                <a:solidFill>
                  <a:srgbClr val="C00000"/>
                </a:solidFill>
                <a:latin typeface="Arial Narrow" panose="020B0606020202030204" pitchFamily="34" charset="0"/>
              </a:rPr>
              <a:t>запрещено,</a:t>
            </a:r>
          </a:p>
          <a:p>
            <a:pPr marL="0" indent="0" algn="ctr">
              <a:buNone/>
            </a:pPr>
            <a:r>
              <a:rPr lang="ru-RU" sz="2400" b="1" dirty="0">
                <a:solidFill>
                  <a:srgbClr val="C00000"/>
                </a:solidFill>
                <a:latin typeface="Arial Narrow" panose="020B0606020202030204" pitchFamily="34" charset="0"/>
              </a:rPr>
              <a:t>в</a:t>
            </a:r>
            <a:r>
              <a:rPr lang="ru-RU" sz="2400" b="1" dirty="0" smtClean="0">
                <a:solidFill>
                  <a:srgbClr val="C00000"/>
                </a:solidFill>
                <a:latin typeface="Arial Narrow" panose="020B0606020202030204" pitchFamily="34" charset="0"/>
              </a:rPr>
              <a:t>одитель должен остановиться:</a:t>
            </a:r>
          </a:p>
          <a:p>
            <a:pPr marL="0" indent="0" algn="ctr">
              <a:buNone/>
            </a:pPr>
            <a:r>
              <a:rPr lang="ru-RU" sz="2400" b="1" dirty="0" smtClean="0">
                <a:latin typeface="Arial Narrow" panose="020B0606020202030204" pitchFamily="34" charset="0"/>
              </a:rPr>
              <a:t>- у стоп – линии;</a:t>
            </a:r>
            <a:endParaRPr lang="ru-RU" sz="2400" b="1" dirty="0">
              <a:latin typeface="Arial Narrow" panose="020B0606020202030204" pitchFamily="34" charset="0"/>
            </a:endParaRPr>
          </a:p>
        </p:txBody>
      </p:sp>
      <p:pic>
        <p:nvPicPr>
          <p:cNvPr id="16386" name="Picture 2" descr="C:\Users\ДНС\Desktop\БИЛЕТЫ ПДД\ЖД7.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1" y="188641"/>
            <a:ext cx="8208913" cy="4464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66892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738538"/>
          </a:xfrm>
        </p:spPr>
        <p:txBody>
          <a:bodyPr/>
          <a:lstStyle/>
          <a:p>
            <a:endParaRPr lang="ru-RU" dirty="0"/>
          </a:p>
        </p:txBody>
      </p:sp>
      <p:sp>
        <p:nvSpPr>
          <p:cNvPr id="3" name="Объект 2"/>
          <p:cNvSpPr>
            <a:spLocks noGrp="1"/>
          </p:cNvSpPr>
          <p:nvPr>
            <p:ph idx="1"/>
          </p:nvPr>
        </p:nvSpPr>
        <p:spPr>
          <a:xfrm>
            <a:off x="457200" y="5157192"/>
            <a:ext cx="8229600" cy="1368152"/>
          </a:xfrm>
        </p:spPr>
        <p:txBody>
          <a:bodyPr>
            <a:normAutofit/>
          </a:bodyPr>
          <a:lstStyle/>
          <a:p>
            <a:pPr marL="0" indent="0" algn="ctr">
              <a:buNone/>
            </a:pPr>
            <a:r>
              <a:rPr lang="ru-RU" sz="2400" b="1" dirty="0" smtClean="0">
                <a:latin typeface="Arial Narrow" panose="020B0606020202030204" pitchFamily="34" charset="0"/>
              </a:rPr>
              <a:t>- у знака 2.5.</a:t>
            </a:r>
          </a:p>
          <a:p>
            <a:pPr marL="0" indent="0" algn="ctr">
              <a:buNone/>
            </a:pPr>
            <a:r>
              <a:rPr lang="ru-RU" sz="2400" b="1" dirty="0" smtClean="0">
                <a:latin typeface="Arial Narrow" panose="020B0606020202030204" pitchFamily="34" charset="0"/>
              </a:rPr>
              <a:t>(движение без остановки запрещено)</a:t>
            </a:r>
            <a:endParaRPr lang="ru-RU" sz="2400" b="1" dirty="0">
              <a:latin typeface="Arial Narrow" panose="020B0606020202030204" pitchFamily="34" charset="0"/>
            </a:endParaRPr>
          </a:p>
        </p:txBody>
      </p:sp>
      <p:pic>
        <p:nvPicPr>
          <p:cNvPr id="17410" name="Picture 2" descr="C:\Users\ДНС\Desktop\БИЛЕТЫ ПДД\ЖД1.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332656"/>
            <a:ext cx="8712968"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033734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26570"/>
          </a:xfrm>
        </p:spPr>
        <p:txBody>
          <a:bodyPr/>
          <a:lstStyle/>
          <a:p>
            <a:endParaRPr lang="ru-RU" dirty="0"/>
          </a:p>
        </p:txBody>
      </p:sp>
      <p:sp>
        <p:nvSpPr>
          <p:cNvPr id="3" name="Объект 2"/>
          <p:cNvSpPr>
            <a:spLocks noGrp="1"/>
          </p:cNvSpPr>
          <p:nvPr>
            <p:ph idx="1"/>
          </p:nvPr>
        </p:nvSpPr>
        <p:spPr>
          <a:xfrm>
            <a:off x="457200" y="5733256"/>
            <a:ext cx="8229600" cy="864096"/>
          </a:xfrm>
        </p:spPr>
        <p:txBody>
          <a:bodyPr>
            <a:normAutofit/>
          </a:bodyPr>
          <a:lstStyle/>
          <a:p>
            <a:pPr marL="0" indent="0" algn="ctr">
              <a:buNone/>
            </a:pPr>
            <a:r>
              <a:rPr lang="ru-RU" sz="2400" b="1" dirty="0" smtClean="0">
                <a:latin typeface="Arial Narrow" panose="020B0606020202030204" pitchFamily="34" charset="0"/>
              </a:rPr>
              <a:t>или перед светофором;</a:t>
            </a:r>
            <a:endParaRPr lang="ru-RU" sz="2400" b="1" dirty="0">
              <a:latin typeface="Arial Narrow" panose="020B0606020202030204" pitchFamily="34" charset="0"/>
            </a:endParaRPr>
          </a:p>
        </p:txBody>
      </p:sp>
      <p:pic>
        <p:nvPicPr>
          <p:cNvPr id="18434" name="Picture 2" descr="C:\Users\ДНС\Desktop\БИЛЕТЫ ПДД\ЖД8.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260648"/>
            <a:ext cx="8568952" cy="50400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823038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26570"/>
          </a:xfrm>
        </p:spPr>
        <p:txBody>
          <a:bodyPr/>
          <a:lstStyle/>
          <a:p>
            <a:endParaRPr lang="ru-RU" dirty="0"/>
          </a:p>
        </p:txBody>
      </p:sp>
      <p:sp>
        <p:nvSpPr>
          <p:cNvPr id="3" name="Объект 2"/>
          <p:cNvSpPr>
            <a:spLocks noGrp="1"/>
          </p:cNvSpPr>
          <p:nvPr>
            <p:ph idx="1"/>
          </p:nvPr>
        </p:nvSpPr>
        <p:spPr>
          <a:xfrm>
            <a:off x="457200" y="5517232"/>
            <a:ext cx="8229600" cy="1008112"/>
          </a:xfrm>
        </p:spPr>
        <p:txBody>
          <a:bodyPr>
            <a:normAutofit/>
          </a:bodyPr>
          <a:lstStyle/>
          <a:p>
            <a:pPr marL="0" indent="0" algn="ctr">
              <a:buNone/>
            </a:pPr>
            <a:r>
              <a:rPr lang="ru-RU" sz="2400" b="1" dirty="0" smtClean="0">
                <a:latin typeface="Arial Narrow" panose="020B0606020202030204" pitchFamily="34" charset="0"/>
              </a:rPr>
              <a:t>- а если их нет –то не ближе</a:t>
            </a:r>
          </a:p>
          <a:p>
            <a:pPr marL="0" indent="0" algn="ctr">
              <a:buNone/>
            </a:pPr>
            <a:r>
              <a:rPr lang="ru-RU" sz="2400" b="1" dirty="0" smtClean="0">
                <a:solidFill>
                  <a:srgbClr val="C00000"/>
                </a:solidFill>
                <a:latin typeface="Arial Narrow" panose="020B0606020202030204" pitchFamily="34" charset="0"/>
              </a:rPr>
              <a:t>5 метров </a:t>
            </a:r>
            <a:r>
              <a:rPr lang="ru-RU" sz="2400" b="1" dirty="0" smtClean="0">
                <a:latin typeface="Arial Narrow" panose="020B0606020202030204" pitchFamily="34" charset="0"/>
              </a:rPr>
              <a:t>от шлагбаума</a:t>
            </a:r>
            <a:endParaRPr lang="ru-RU" sz="2400" b="1" dirty="0">
              <a:latin typeface="Arial Narrow" panose="020B0606020202030204" pitchFamily="34" charset="0"/>
            </a:endParaRPr>
          </a:p>
        </p:txBody>
      </p:sp>
      <p:pic>
        <p:nvPicPr>
          <p:cNvPr id="19458" name="Picture 2" descr="C:\Users\ДНС\Desktop\520_0302\IMG_0195.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904528" y="188640"/>
            <a:ext cx="7344816" cy="50831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0327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06490"/>
          </a:xfrm>
        </p:spPr>
        <p:txBody>
          <a:bodyPr/>
          <a:lstStyle/>
          <a:p>
            <a:endParaRPr lang="ru-RU" dirty="0"/>
          </a:p>
        </p:txBody>
      </p:sp>
      <p:sp>
        <p:nvSpPr>
          <p:cNvPr id="3" name="Объект 2"/>
          <p:cNvSpPr>
            <a:spLocks noGrp="1"/>
          </p:cNvSpPr>
          <p:nvPr>
            <p:ph idx="1"/>
          </p:nvPr>
        </p:nvSpPr>
        <p:spPr>
          <a:xfrm>
            <a:off x="457200" y="5013176"/>
            <a:ext cx="8229600" cy="1584176"/>
          </a:xfrm>
        </p:spPr>
        <p:txBody>
          <a:bodyPr>
            <a:normAutofit/>
          </a:bodyPr>
          <a:lstStyle/>
          <a:p>
            <a:pPr marL="0" indent="0" algn="ctr">
              <a:buNone/>
            </a:pPr>
            <a:r>
              <a:rPr lang="ru-RU" sz="2400" b="1" dirty="0" smtClean="0">
                <a:latin typeface="Arial Narrow" panose="020B0606020202030204" pitchFamily="34" charset="0"/>
              </a:rPr>
              <a:t>При </a:t>
            </a:r>
            <a:r>
              <a:rPr lang="ru-RU" sz="2400" b="1" dirty="0" smtClean="0">
                <a:solidFill>
                  <a:srgbClr val="C00000"/>
                </a:solidFill>
                <a:latin typeface="Arial Narrow" panose="020B0606020202030204" pitchFamily="34" charset="0"/>
              </a:rPr>
              <a:t>вынужденной остановке </a:t>
            </a:r>
            <a:r>
              <a:rPr lang="ru-RU" sz="2400" b="1" dirty="0" smtClean="0">
                <a:latin typeface="Arial Narrow" panose="020B0606020202030204" pitchFamily="34" charset="0"/>
              </a:rPr>
              <a:t>на переезде </a:t>
            </a:r>
            <a:r>
              <a:rPr lang="ru-RU" sz="2400" b="1" dirty="0" smtClean="0">
                <a:solidFill>
                  <a:srgbClr val="C00000"/>
                </a:solidFill>
                <a:latin typeface="Arial Narrow" panose="020B0606020202030204" pitchFamily="34" charset="0"/>
              </a:rPr>
              <a:t>водитель должен:</a:t>
            </a:r>
          </a:p>
          <a:p>
            <a:pPr marL="0" indent="0" algn="ctr">
              <a:buNone/>
            </a:pPr>
            <a:r>
              <a:rPr lang="ru-RU" sz="2400" b="1" u="sng" dirty="0" smtClean="0">
                <a:latin typeface="Arial Narrow" panose="020B0606020202030204" pitchFamily="34" charset="0"/>
              </a:rPr>
              <a:t>- немедленно высадить людей </a:t>
            </a:r>
            <a:r>
              <a:rPr lang="ru-RU" sz="2400" b="1" dirty="0" smtClean="0">
                <a:latin typeface="Arial Narrow" panose="020B0606020202030204" pitchFamily="34" charset="0"/>
              </a:rPr>
              <a:t>и принять меры для освобождения переезда</a:t>
            </a:r>
            <a:endParaRPr lang="ru-RU" sz="2400" b="1" dirty="0">
              <a:latin typeface="Arial Narrow" panose="020B0606020202030204" pitchFamily="34" charset="0"/>
            </a:endParaRPr>
          </a:p>
        </p:txBody>
      </p:sp>
      <p:pic>
        <p:nvPicPr>
          <p:cNvPr id="21506" name="Picture 2" descr="C:\Users\ДНС\Desktop\520_0302\IMG_0196.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39552" y="116632"/>
            <a:ext cx="8064896" cy="48965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8722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3802434"/>
          </a:xfrm>
        </p:spPr>
        <p:txBody>
          <a:bodyPr/>
          <a:lstStyle/>
          <a:p>
            <a:endParaRPr lang="ru-RU" dirty="0"/>
          </a:p>
        </p:txBody>
      </p:sp>
      <p:sp>
        <p:nvSpPr>
          <p:cNvPr id="3" name="Объект 2"/>
          <p:cNvSpPr>
            <a:spLocks noGrp="1"/>
          </p:cNvSpPr>
          <p:nvPr>
            <p:ph idx="1"/>
          </p:nvPr>
        </p:nvSpPr>
        <p:spPr>
          <a:xfrm>
            <a:off x="323528" y="4437112"/>
            <a:ext cx="8568952" cy="1617043"/>
          </a:xfrm>
        </p:spPr>
        <p:txBody>
          <a:bodyPr>
            <a:normAutofit fontScale="92500" lnSpcReduction="10000"/>
          </a:bodyPr>
          <a:lstStyle/>
          <a:p>
            <a:pPr algn="ctr"/>
            <a:r>
              <a:rPr lang="ru-RU" sz="2000" b="1" dirty="0" smtClean="0">
                <a:latin typeface="Arial Narrow" panose="020B0606020202030204" pitchFamily="34" charset="0"/>
              </a:rPr>
              <a:t>Если перед нерегулируемым пешеходным переходом остановилось или замедлило движение транспортное средство, то водители других транспортных средств, движущиеся по соседним полосам, могут продолжить движение, </a:t>
            </a:r>
          </a:p>
          <a:p>
            <a:pPr marL="0" indent="0" algn="ctr">
              <a:buNone/>
            </a:pPr>
            <a:r>
              <a:rPr lang="ru-RU" sz="2400" b="1" dirty="0" smtClean="0">
                <a:solidFill>
                  <a:srgbClr val="C00000"/>
                </a:solidFill>
                <a:latin typeface="Arial Narrow" panose="020B0606020202030204" pitchFamily="34" charset="0"/>
              </a:rPr>
              <a:t>лишь убедившись, что перед указанным транспортным средством нет пешеходов</a:t>
            </a:r>
            <a:endParaRPr lang="ru-RU" sz="2400" b="1" dirty="0">
              <a:latin typeface="Arial Narrow" panose="020B0606020202030204" pitchFamily="34" charset="0"/>
            </a:endParaRPr>
          </a:p>
        </p:txBody>
      </p:sp>
      <p:pic>
        <p:nvPicPr>
          <p:cNvPr id="2050" name="Picture 2" descr="C:\Users\ДНС\Desktop\БИЛЕТЫ ПДД\ПЕШ2.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260648"/>
            <a:ext cx="8568952" cy="38192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0423992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034682"/>
          </a:xfrm>
        </p:spPr>
        <p:txBody>
          <a:bodyPr>
            <a:normAutofit/>
          </a:bodyPr>
          <a:lstStyle/>
          <a:p>
            <a:r>
              <a:rPr lang="ru-RU" sz="3600" b="1" dirty="0">
                <a:solidFill>
                  <a:srgbClr val="C00000"/>
                </a:solidFill>
                <a:latin typeface="Arial Narrow" panose="020B0606020202030204" pitchFamily="34" charset="0"/>
              </a:rPr>
              <a:t>о</a:t>
            </a:r>
            <a:r>
              <a:rPr lang="ru-RU" sz="3600" b="1" dirty="0" smtClean="0">
                <a:solidFill>
                  <a:srgbClr val="C00000"/>
                </a:solidFill>
                <a:latin typeface="Arial Narrow" panose="020B0606020202030204" pitchFamily="34" charset="0"/>
              </a:rPr>
              <a:t>дновременно водитель должен:</a:t>
            </a: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400" b="1" dirty="0">
                <a:solidFill>
                  <a:srgbClr val="C00000"/>
                </a:solidFill>
                <a:latin typeface="Arial Narrow" panose="020B0606020202030204" pitchFamily="34" charset="0"/>
              </a:rPr>
              <a:t/>
            </a:r>
            <a:br>
              <a:rPr lang="ru-RU" sz="2400" b="1" dirty="0">
                <a:solidFill>
                  <a:srgbClr val="C00000"/>
                </a:solidFill>
                <a:latin typeface="Arial Narrow" panose="020B0606020202030204" pitchFamily="34" charset="0"/>
              </a:rPr>
            </a:br>
            <a:r>
              <a:rPr lang="ru-RU" sz="2400" b="1" dirty="0" smtClean="0">
                <a:solidFill>
                  <a:schemeClr val="tx2">
                    <a:lumMod val="50000"/>
                  </a:schemeClr>
                </a:solidFill>
                <a:latin typeface="Arial Narrow" panose="020B0606020202030204" pitchFamily="34" charset="0"/>
              </a:rPr>
              <a:t>- при имеющейся возможности послать двух человек вдоль путей в обе стороны от переезда на 1000 м (если одного – то в сторону худшей видимости пути), объяснив им правила подачи сигнала остановки машинисту поезда;</a:t>
            </a:r>
            <a:br>
              <a:rPr lang="ru-RU" sz="2400" b="1" dirty="0" smtClean="0">
                <a:solidFill>
                  <a:schemeClr val="tx2">
                    <a:lumMod val="50000"/>
                  </a:schemeClr>
                </a:solidFill>
                <a:latin typeface="Arial Narrow" panose="020B0606020202030204" pitchFamily="34" charset="0"/>
              </a:rPr>
            </a:br>
            <a:r>
              <a:rPr lang="ru-RU" sz="2400" b="1" dirty="0">
                <a:solidFill>
                  <a:schemeClr val="tx2">
                    <a:lumMod val="50000"/>
                  </a:schemeClr>
                </a:solidFill>
                <a:latin typeface="Arial Narrow" panose="020B0606020202030204" pitchFamily="34" charset="0"/>
              </a:rPr>
              <a:t/>
            </a:r>
            <a:br>
              <a:rPr lang="ru-RU" sz="2400" b="1" dirty="0">
                <a:solidFill>
                  <a:schemeClr val="tx2">
                    <a:lumMod val="50000"/>
                  </a:schemeClr>
                </a:solidFill>
                <a:latin typeface="Arial Narrow" panose="020B0606020202030204" pitchFamily="34" charset="0"/>
              </a:rPr>
            </a:br>
            <a:r>
              <a:rPr lang="ru-RU" sz="2400" b="1" dirty="0" smtClean="0">
                <a:solidFill>
                  <a:schemeClr val="tx2">
                    <a:lumMod val="50000"/>
                  </a:schemeClr>
                </a:solidFill>
                <a:latin typeface="Arial Narrow" panose="020B0606020202030204" pitchFamily="34" charset="0"/>
              </a:rPr>
              <a:t>- оставаться возле транспортного средства и подавать сигнал общей тревоги;</a:t>
            </a:r>
            <a:br>
              <a:rPr lang="ru-RU" sz="2400" b="1" dirty="0" smtClean="0">
                <a:solidFill>
                  <a:schemeClr val="tx2">
                    <a:lumMod val="50000"/>
                  </a:schemeClr>
                </a:solidFill>
                <a:latin typeface="Arial Narrow" panose="020B0606020202030204" pitchFamily="34" charset="0"/>
              </a:rPr>
            </a:br>
            <a:r>
              <a:rPr lang="ru-RU" sz="2400" b="1" dirty="0">
                <a:solidFill>
                  <a:schemeClr val="tx2">
                    <a:lumMod val="50000"/>
                  </a:schemeClr>
                </a:solidFill>
                <a:latin typeface="Arial Narrow" panose="020B0606020202030204" pitchFamily="34" charset="0"/>
              </a:rPr>
              <a:t/>
            </a:r>
            <a:br>
              <a:rPr lang="ru-RU" sz="2400" b="1" dirty="0">
                <a:solidFill>
                  <a:schemeClr val="tx2">
                    <a:lumMod val="50000"/>
                  </a:schemeClr>
                </a:solidFill>
                <a:latin typeface="Arial Narrow" panose="020B0606020202030204" pitchFamily="34" charset="0"/>
              </a:rPr>
            </a:br>
            <a:r>
              <a:rPr lang="ru-RU" sz="2400" b="1" dirty="0" smtClean="0">
                <a:solidFill>
                  <a:schemeClr val="tx2">
                    <a:lumMod val="50000"/>
                  </a:schemeClr>
                </a:solidFill>
                <a:latin typeface="Arial Narrow" panose="020B0606020202030204" pitchFamily="34" charset="0"/>
              </a:rPr>
              <a:t>- при появлении поезда бежать ему навстречу, подавая сигнал остановки</a:t>
            </a:r>
            <a:br>
              <a:rPr lang="ru-RU" sz="2400" b="1" dirty="0" smtClean="0">
                <a:solidFill>
                  <a:schemeClr val="tx2">
                    <a:lumMod val="50000"/>
                  </a:schemeClr>
                </a:solidFill>
                <a:latin typeface="Arial Narrow" panose="020B0606020202030204" pitchFamily="34" charset="0"/>
              </a:rPr>
            </a:br>
            <a:endParaRPr lang="ru-RU" sz="2400" b="1" dirty="0">
              <a:solidFill>
                <a:srgbClr val="C00000"/>
              </a:solidFill>
              <a:latin typeface="Arial Narrow" panose="020B0606020202030204" pitchFamily="34" charset="0"/>
            </a:endParaRPr>
          </a:p>
        </p:txBody>
      </p:sp>
      <p:sp>
        <p:nvSpPr>
          <p:cNvPr id="3" name="Объект 2"/>
          <p:cNvSpPr>
            <a:spLocks noGrp="1"/>
          </p:cNvSpPr>
          <p:nvPr>
            <p:ph idx="1"/>
          </p:nvPr>
        </p:nvSpPr>
        <p:spPr>
          <a:xfrm>
            <a:off x="457200" y="6381328"/>
            <a:ext cx="8229600" cy="216024"/>
          </a:xfrm>
        </p:spPr>
        <p:txBody>
          <a:bodyPr>
            <a:normAutofit fontScale="32500" lnSpcReduction="20000"/>
          </a:bodyPr>
          <a:lstStyle/>
          <a:p>
            <a:endParaRPr lang="ru-RU" dirty="0"/>
          </a:p>
        </p:txBody>
      </p:sp>
    </p:spTree>
    <p:extLst>
      <p:ext uri="{BB962C8B-B14F-4D97-AF65-F5344CB8AC3E}">
        <p14:creationId xmlns:p14="http://schemas.microsoft.com/office/powerpoint/2010/main" val="2260574135"/>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lstStyle/>
          <a:p>
            <a:r>
              <a:rPr lang="ru-RU" b="1" dirty="0" smtClean="0">
                <a:latin typeface="Arial Narrow" panose="020B0606020202030204" pitchFamily="34" charset="0"/>
              </a:rPr>
              <a:t>Тема № 16</a:t>
            </a:r>
            <a:br>
              <a:rPr lang="ru-RU" b="1" dirty="0" smtClean="0">
                <a:latin typeface="Arial Narrow" panose="020B0606020202030204" pitchFamily="34" charset="0"/>
              </a:rPr>
            </a:br>
            <a:r>
              <a:rPr lang="ru-RU" b="1" dirty="0" smtClean="0">
                <a:solidFill>
                  <a:srgbClr val="C00000"/>
                </a:solidFill>
                <a:latin typeface="Arial Narrow" panose="020B0606020202030204" pitchFamily="34" charset="0"/>
              </a:rPr>
              <a:t>«ДВИЖЕНИЕ </a:t>
            </a:r>
            <a:br>
              <a:rPr lang="ru-RU" b="1" dirty="0" smtClean="0">
                <a:solidFill>
                  <a:srgbClr val="C00000"/>
                </a:solidFill>
                <a:latin typeface="Arial Narrow" panose="020B0606020202030204" pitchFamily="34" charset="0"/>
              </a:rPr>
            </a:br>
            <a:r>
              <a:rPr lang="ru-RU" b="1" dirty="0" smtClean="0">
                <a:solidFill>
                  <a:srgbClr val="C00000"/>
                </a:solidFill>
                <a:latin typeface="Arial Narrow" panose="020B0606020202030204" pitchFamily="34" charset="0"/>
              </a:rPr>
              <a:t>ПО АВТОМАГИСТРАЛЯМ»</a:t>
            </a:r>
            <a:endParaRPr lang="ru-RU" dirty="0"/>
          </a:p>
        </p:txBody>
      </p:sp>
      <p:sp>
        <p:nvSpPr>
          <p:cNvPr id="3" name="Объект 2"/>
          <p:cNvSpPr>
            <a:spLocks noGrp="1"/>
          </p:cNvSpPr>
          <p:nvPr>
            <p:ph idx="1"/>
          </p:nvPr>
        </p:nvSpPr>
        <p:spPr>
          <a:xfrm flipV="1">
            <a:off x="457200" y="6453335"/>
            <a:ext cx="82296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367028783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rmAutofit fontScale="90000"/>
          </a:bodyPr>
          <a:lstStyle/>
          <a:p>
            <a:r>
              <a:rPr lang="ru-RU" sz="2400" b="1" dirty="0">
                <a:solidFill>
                  <a:srgbClr val="C00000"/>
                </a:solidFill>
                <a:latin typeface="Arial Narrow" panose="020B0606020202030204" pitchFamily="34" charset="0"/>
              </a:rPr>
              <a:t>н</a:t>
            </a:r>
            <a:r>
              <a:rPr lang="ru-RU" sz="2400" b="1" dirty="0" smtClean="0">
                <a:solidFill>
                  <a:srgbClr val="C00000"/>
                </a:solidFill>
                <a:latin typeface="Arial Narrow" panose="020B0606020202030204" pitchFamily="34" charset="0"/>
              </a:rPr>
              <a:t>а автомагистралях</a:t>
            </a:r>
            <a:r>
              <a:rPr lang="ru-RU" sz="2400" b="1" dirty="0">
                <a:solidFill>
                  <a:srgbClr val="C00000"/>
                </a:solidFill>
                <a:latin typeface="Arial Narrow" panose="020B0606020202030204" pitchFamily="34" charset="0"/>
              </a:rPr>
              <a:t> </a:t>
            </a:r>
            <a:r>
              <a:rPr lang="ru-RU" sz="2400" b="1" dirty="0" smtClean="0">
                <a:solidFill>
                  <a:srgbClr val="C00000"/>
                </a:solidFill>
                <a:latin typeface="Arial Narrow" panose="020B0606020202030204" pitchFamily="34" charset="0"/>
              </a:rPr>
              <a:t>запрещено:</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движение пешеходов, домашних животных, велосипедистов, мопедов, тракторов и самоходных машин, иных транспортных средств, скорость которых по технической характеристике или их состоянию менее 40 км/ч;</a:t>
            </a:r>
            <a:br>
              <a:rPr lang="ru-RU" sz="2000" b="1" dirty="0" smtClean="0">
                <a:latin typeface="Arial Narrow" panose="020B0606020202030204" pitchFamily="34" charset="0"/>
              </a:rPr>
            </a:br>
            <a:r>
              <a:rPr lang="ru-RU" sz="2000" b="1" dirty="0" smtClean="0">
                <a:latin typeface="Arial Narrow" panose="020B0606020202030204" pitchFamily="34" charset="0"/>
              </a:rPr>
              <a:t>учебная езда;</a:t>
            </a:r>
            <a:endParaRPr lang="ru-RU" sz="2400" b="1" dirty="0">
              <a:solidFill>
                <a:srgbClr val="C00000"/>
              </a:solidFill>
              <a:latin typeface="Arial Narrow" panose="020B0606020202030204" pitchFamily="34" charset="0"/>
            </a:endParaRPr>
          </a:p>
        </p:txBody>
      </p:sp>
      <p:pic>
        <p:nvPicPr>
          <p:cNvPr id="22530" name="Picture 2" descr="C:\Users\ДНС\Desktop\520_0302\IMG_017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68441" y="1817375"/>
            <a:ext cx="6443919" cy="47802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2772243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rmAutofit/>
          </a:bodyPr>
          <a:lstStyle/>
          <a:p>
            <a:r>
              <a:rPr lang="ru-RU" sz="2400" b="1" dirty="0" smtClean="0">
                <a:solidFill>
                  <a:srgbClr val="C00000"/>
                </a:solidFill>
                <a:latin typeface="Arial Narrow" panose="020B0606020202030204" pitchFamily="34" charset="0"/>
              </a:rPr>
              <a:t>на автомагистралях запрещено:</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движение грузовых автомобилей с разрешенной максимальной массой </a:t>
            </a:r>
            <a:r>
              <a:rPr lang="ru-RU" sz="2000" b="1" dirty="0" smtClean="0">
                <a:solidFill>
                  <a:srgbClr val="C00000"/>
                </a:solidFill>
                <a:latin typeface="Arial Narrow" panose="020B0606020202030204" pitchFamily="34" charset="0"/>
              </a:rPr>
              <a:t>более 2,5 т </a:t>
            </a:r>
            <a:r>
              <a:rPr lang="ru-RU" sz="2000" b="1" dirty="0" smtClean="0">
                <a:latin typeface="Arial Narrow" panose="020B0606020202030204" pitchFamily="34" charset="0"/>
              </a:rPr>
              <a:t>далее второй полосы</a:t>
            </a:r>
            <a:endParaRPr lang="ru-RU" sz="2000" dirty="0">
              <a:solidFill>
                <a:srgbClr val="C00000"/>
              </a:solidFill>
            </a:endParaRPr>
          </a:p>
        </p:txBody>
      </p:sp>
      <p:pic>
        <p:nvPicPr>
          <p:cNvPr id="23554" name="Picture 2" descr="C:\Users\ДНС\Desktop\520_0302\IMG_018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25767" y="1844675"/>
            <a:ext cx="6492465" cy="4752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7130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solidFill>
                  <a:srgbClr val="C00000"/>
                </a:solidFill>
                <a:latin typeface="Arial Narrow" panose="020B0606020202030204" pitchFamily="34" charset="0"/>
              </a:rPr>
              <a:t>на автомагистралях запрещено:</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разворот и въезд в технологические разрывы разделительной полосы</a:t>
            </a:r>
            <a:endParaRPr lang="ru-RU" sz="2400" dirty="0"/>
          </a:p>
        </p:txBody>
      </p:sp>
      <p:pic>
        <p:nvPicPr>
          <p:cNvPr id="24578" name="Picture 2" descr="C:\Users\ДНС\Desktop\520_0302\IMG_0181.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05159" y="1600200"/>
            <a:ext cx="6533682" cy="492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0068690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solidFill>
                  <a:srgbClr val="C00000"/>
                </a:solidFill>
                <a:latin typeface="Arial Narrow" panose="020B0606020202030204" pitchFamily="34" charset="0"/>
              </a:rPr>
              <a:t>на автомагистралях запрещено:</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движение задним ходом</a:t>
            </a:r>
            <a:endParaRPr lang="ru-RU" sz="2400" dirty="0"/>
          </a:p>
        </p:txBody>
      </p:sp>
      <p:pic>
        <p:nvPicPr>
          <p:cNvPr id="25602" name="Picture 2" descr="C:\Users\ДНС\Desktop\520_0302\IMG_0182.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78051" y="1600200"/>
            <a:ext cx="6587898" cy="499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389295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solidFill>
                  <a:srgbClr val="C00000"/>
                </a:solidFill>
                <a:latin typeface="Arial Narrow" panose="020B0606020202030204" pitchFamily="34" charset="0"/>
              </a:rPr>
              <a:t>на автомагистралях запрещено</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остановка вне специальных площадок для стоянки, обозначенных знаками </a:t>
            </a:r>
            <a:br>
              <a:rPr lang="ru-RU" sz="2000" b="1" dirty="0" smtClean="0">
                <a:latin typeface="Arial Narrow" panose="020B0606020202030204" pitchFamily="34" charset="0"/>
              </a:rPr>
            </a:br>
            <a:r>
              <a:rPr lang="ru-RU" sz="2000" b="1" dirty="0" smtClean="0">
                <a:latin typeface="Arial Narrow" panose="020B0606020202030204" pitchFamily="34" charset="0"/>
              </a:rPr>
              <a:t>5.15. «стоянка разрешена» и 6.11. «место отдыха»</a:t>
            </a:r>
            <a:endParaRPr lang="ru-RU" sz="2400" dirty="0"/>
          </a:p>
        </p:txBody>
      </p:sp>
      <p:pic>
        <p:nvPicPr>
          <p:cNvPr id="26626" name="Picture 2" descr="C:\Users\ДНС\Desktop\520_0302\IMG_0183.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35974" y="1600200"/>
            <a:ext cx="6672052" cy="492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447335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82154"/>
          </a:xfrm>
        </p:spPr>
        <p:txBody>
          <a:bodyPr>
            <a:normAutofit fontScale="90000"/>
          </a:bodyPr>
          <a:lstStyle/>
          <a:p>
            <a:r>
              <a:rPr lang="ru-RU" sz="2400" b="1" dirty="0" smtClean="0">
                <a:solidFill>
                  <a:srgbClr val="C00000"/>
                </a:solidFill>
                <a:latin typeface="Arial Narrow" panose="020B0606020202030204" pitchFamily="34" charset="0"/>
              </a:rPr>
              <a:t>При вынужденной остановке </a:t>
            </a:r>
            <a:r>
              <a:rPr lang="ru-RU" sz="2400" b="1" dirty="0" smtClean="0">
                <a:latin typeface="Arial Narrow" panose="020B0606020202030204" pitchFamily="34" charset="0"/>
              </a:rPr>
              <a:t>на проезжей части водитель должен обозначить транспортное средство включением аварийной сигнализации и выставить знак аварийной остановки и принять меры для отвода ТС за пределы проезжей части</a:t>
            </a:r>
            <a:endParaRPr lang="ru-RU" sz="2400" b="1" dirty="0">
              <a:latin typeface="Arial Narrow" panose="020B0606020202030204" pitchFamily="34" charset="0"/>
            </a:endParaRPr>
          </a:p>
        </p:txBody>
      </p:sp>
      <p:pic>
        <p:nvPicPr>
          <p:cNvPr id="27650" name="Picture 2" descr="C:\Users\ДНС\Desktop\520_0302\IMG_0184.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49044" y="1844675"/>
            <a:ext cx="6445912" cy="47529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0444072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0648"/>
            <a:ext cx="8229600" cy="5472608"/>
          </a:xfrm>
        </p:spPr>
        <p:txBody>
          <a:bodyPr>
            <a:normAutofit/>
          </a:bodyPr>
          <a:lstStyle/>
          <a:p>
            <a:r>
              <a:rPr lang="ru-RU" sz="3600" b="1" dirty="0" smtClean="0">
                <a:solidFill>
                  <a:srgbClr val="C00000"/>
                </a:solidFill>
                <a:latin typeface="Arial Narrow" panose="020B0606020202030204" pitchFamily="34" charset="0"/>
              </a:rPr>
              <a:t>Требования данного раздела распространяются также на дороги, обозначенные знаком </a:t>
            </a:r>
            <a:br>
              <a:rPr lang="ru-RU" sz="3600" b="1" dirty="0" smtClean="0">
                <a:solidFill>
                  <a:srgbClr val="C00000"/>
                </a:solidFill>
                <a:latin typeface="Arial Narrow" panose="020B0606020202030204" pitchFamily="34" charset="0"/>
              </a:rPr>
            </a:br>
            <a:r>
              <a:rPr lang="ru-RU" sz="2800" b="1" dirty="0" smtClean="0">
                <a:latin typeface="Arial Narrow" panose="020B0606020202030204" pitchFamily="34" charset="0"/>
              </a:rPr>
              <a:t>5.3. «дорога для автомобилей»</a:t>
            </a:r>
            <a:r>
              <a:rPr lang="ru-RU" sz="2800" b="1" dirty="0" smtClean="0">
                <a:solidFill>
                  <a:srgbClr val="C00000"/>
                </a:solidFill>
                <a:latin typeface="Arial Narrow" panose="020B0606020202030204" pitchFamily="34" charset="0"/>
              </a:rPr>
              <a:t/>
            </a:r>
            <a:br>
              <a:rPr lang="ru-RU" sz="2800" b="1" dirty="0" smtClean="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
            </a:r>
            <a:br>
              <a:rPr lang="ru-RU" sz="3600" b="1" dirty="0" smtClean="0">
                <a:solidFill>
                  <a:srgbClr val="C00000"/>
                </a:solidFill>
                <a:latin typeface="Arial Narrow" panose="020B0606020202030204" pitchFamily="34" charset="0"/>
              </a:rPr>
            </a:br>
            <a:r>
              <a:rPr lang="ru-RU" sz="3600" b="1" dirty="0">
                <a:solidFill>
                  <a:srgbClr val="C00000"/>
                </a:solidFill>
                <a:latin typeface="Arial Narrow" panose="020B0606020202030204" pitchFamily="34" charset="0"/>
              </a:rPr>
              <a:t/>
            </a:r>
            <a:br>
              <a:rPr lang="ru-RU" sz="3600" b="1" dirty="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
            </a:r>
            <a:br>
              <a:rPr lang="ru-RU" sz="3600" b="1" dirty="0" smtClean="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
            </a:r>
            <a:br>
              <a:rPr lang="ru-RU" sz="3600" b="1" dirty="0" smtClean="0">
                <a:solidFill>
                  <a:srgbClr val="C00000"/>
                </a:solidFill>
                <a:latin typeface="Arial Narrow" panose="020B0606020202030204" pitchFamily="34" charset="0"/>
              </a:rPr>
            </a:br>
            <a:endParaRPr lang="ru-RU" sz="3600" b="1" dirty="0">
              <a:solidFill>
                <a:srgbClr val="C00000"/>
              </a:solidFill>
              <a:latin typeface="Arial Narrow" panose="020B0606020202030204" pitchFamily="34" charset="0"/>
            </a:endParaRPr>
          </a:p>
        </p:txBody>
      </p:sp>
      <p:sp>
        <p:nvSpPr>
          <p:cNvPr id="3" name="Объект 2"/>
          <p:cNvSpPr>
            <a:spLocks noGrp="1"/>
          </p:cNvSpPr>
          <p:nvPr>
            <p:ph idx="1"/>
          </p:nvPr>
        </p:nvSpPr>
        <p:spPr>
          <a:xfrm>
            <a:off x="457200" y="6021288"/>
            <a:ext cx="8229600" cy="104875"/>
          </a:xfrm>
        </p:spPr>
        <p:txBody>
          <a:bodyPr>
            <a:normAutofit fontScale="25000" lnSpcReduction="20000"/>
          </a:bodyPr>
          <a:lstStyle/>
          <a:p>
            <a:endParaRPr lang="ru-RU" dirty="0"/>
          </a:p>
        </p:txBody>
      </p:sp>
      <p:pic>
        <p:nvPicPr>
          <p:cNvPr id="4" name="Рисунок 3" descr="http://mashintop.ru/uploads/attachments/zdd/2015-02-17/653923784/small/5_3.gif"/>
          <p:cNvPicPr/>
          <p:nvPr/>
        </p:nvPicPr>
        <p:blipFill>
          <a:blip r:embed="rId2">
            <a:extLst>
              <a:ext uri="{28A0092B-C50C-407E-A947-70E740481C1C}">
                <a14:useLocalDpi xmlns:a14="http://schemas.microsoft.com/office/drawing/2010/main"/>
              </a:ext>
            </a:extLst>
          </a:blip>
          <a:srcRect/>
          <a:stretch>
            <a:fillRect/>
          </a:stretch>
        </p:blipFill>
        <p:spPr bwMode="auto">
          <a:xfrm>
            <a:off x="3923928" y="2924944"/>
            <a:ext cx="1553319" cy="2808312"/>
          </a:xfrm>
          <a:prstGeom prst="rect">
            <a:avLst/>
          </a:prstGeom>
          <a:noFill/>
          <a:ln>
            <a:noFill/>
          </a:ln>
        </p:spPr>
      </p:pic>
    </p:spTree>
    <p:extLst>
      <p:ext uri="{BB962C8B-B14F-4D97-AF65-F5344CB8AC3E}">
        <p14:creationId xmlns:p14="http://schemas.microsoft.com/office/powerpoint/2010/main" val="322591103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74642"/>
          </a:xfrm>
        </p:spPr>
        <p:txBody>
          <a:bodyPr/>
          <a:lstStyle/>
          <a:p>
            <a:r>
              <a:rPr lang="ru-RU" b="1" dirty="0" smtClean="0">
                <a:latin typeface="Arial Narrow" panose="020B0606020202030204" pitchFamily="34" charset="0"/>
              </a:rPr>
              <a:t>Тема № 17</a:t>
            </a:r>
            <a:br>
              <a:rPr lang="ru-RU" b="1" dirty="0" smtClean="0">
                <a:latin typeface="Arial Narrow" panose="020B0606020202030204" pitchFamily="34" charset="0"/>
              </a:rPr>
            </a:br>
            <a:r>
              <a:rPr lang="ru-RU" b="1" dirty="0" smtClean="0">
                <a:solidFill>
                  <a:srgbClr val="C00000"/>
                </a:solidFill>
                <a:latin typeface="Arial Narrow" panose="020B0606020202030204" pitchFamily="34" charset="0"/>
              </a:rPr>
              <a:t>«ДВИЖЕНИЕ </a:t>
            </a:r>
            <a:br>
              <a:rPr lang="ru-RU" b="1" dirty="0" smtClean="0">
                <a:solidFill>
                  <a:srgbClr val="C00000"/>
                </a:solidFill>
                <a:latin typeface="Arial Narrow" panose="020B0606020202030204" pitchFamily="34" charset="0"/>
              </a:rPr>
            </a:br>
            <a:r>
              <a:rPr lang="ru-RU" b="1" dirty="0" smtClean="0">
                <a:solidFill>
                  <a:srgbClr val="C00000"/>
                </a:solidFill>
                <a:latin typeface="Arial Narrow" panose="020B0606020202030204" pitchFamily="34" charset="0"/>
              </a:rPr>
              <a:t>В ЖИЛЫХ ЗОНАХ»</a:t>
            </a:r>
            <a:endParaRPr lang="ru-RU" dirty="0"/>
          </a:p>
        </p:txBody>
      </p:sp>
      <p:sp>
        <p:nvSpPr>
          <p:cNvPr id="3" name="Объект 2"/>
          <p:cNvSpPr>
            <a:spLocks noGrp="1"/>
          </p:cNvSpPr>
          <p:nvPr>
            <p:ph idx="1"/>
          </p:nvPr>
        </p:nvSpPr>
        <p:spPr>
          <a:xfrm>
            <a:off x="457200" y="6021288"/>
            <a:ext cx="8229600" cy="104875"/>
          </a:xfrm>
        </p:spPr>
        <p:txBody>
          <a:bodyPr>
            <a:normAutofit fontScale="25000" lnSpcReduction="20000"/>
          </a:bodyPr>
          <a:lstStyle/>
          <a:p>
            <a:endParaRPr lang="ru-RU" dirty="0"/>
          </a:p>
        </p:txBody>
      </p:sp>
    </p:spTree>
    <p:extLst>
      <p:ext uri="{BB962C8B-B14F-4D97-AF65-F5344CB8AC3E}">
        <p14:creationId xmlns:p14="http://schemas.microsoft.com/office/powerpoint/2010/main" val="420895365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018458"/>
          </a:xfrm>
        </p:spPr>
        <p:txBody>
          <a:bodyPr/>
          <a:lstStyle/>
          <a:p>
            <a:endParaRPr lang="ru-RU" dirty="0"/>
          </a:p>
        </p:txBody>
      </p:sp>
      <p:sp>
        <p:nvSpPr>
          <p:cNvPr id="3" name="Объект 2"/>
          <p:cNvSpPr>
            <a:spLocks noGrp="1"/>
          </p:cNvSpPr>
          <p:nvPr>
            <p:ph idx="1"/>
          </p:nvPr>
        </p:nvSpPr>
        <p:spPr>
          <a:xfrm>
            <a:off x="457200" y="5085184"/>
            <a:ext cx="8229600" cy="1440160"/>
          </a:xfrm>
        </p:spPr>
        <p:txBody>
          <a:bodyPr>
            <a:normAutofit/>
          </a:bodyPr>
          <a:lstStyle/>
          <a:p>
            <a:pPr marL="0" indent="0" algn="ctr">
              <a:buNone/>
            </a:pPr>
            <a:r>
              <a:rPr lang="ru-RU" sz="2400" b="1" dirty="0" smtClean="0">
                <a:solidFill>
                  <a:srgbClr val="C00000"/>
                </a:solidFill>
                <a:latin typeface="Arial Narrow" panose="020B0606020202030204" pitchFamily="34" charset="0"/>
              </a:rPr>
              <a:t>Запрещается выезжать на пешеходный переход, если за ним образовался затор,</a:t>
            </a:r>
          </a:p>
          <a:p>
            <a:pPr marL="0" indent="0" algn="ctr">
              <a:buNone/>
            </a:pPr>
            <a:r>
              <a:rPr lang="ru-RU" sz="2000" b="1" dirty="0">
                <a:latin typeface="Arial Narrow" panose="020B0606020202030204" pitchFamily="34" charset="0"/>
              </a:rPr>
              <a:t>к</a:t>
            </a:r>
            <a:r>
              <a:rPr lang="ru-RU" sz="2000" b="1" dirty="0" smtClean="0">
                <a:latin typeface="Arial Narrow" panose="020B0606020202030204" pitchFamily="34" charset="0"/>
              </a:rPr>
              <a:t>оторый вынудит водителя остановиться на пешеходном переходе</a:t>
            </a:r>
            <a:endParaRPr lang="ru-RU" sz="2000" b="1" dirty="0">
              <a:latin typeface="Arial Narrow" panose="020B0606020202030204" pitchFamily="34" charset="0"/>
            </a:endParaRPr>
          </a:p>
        </p:txBody>
      </p:sp>
      <p:pic>
        <p:nvPicPr>
          <p:cNvPr id="4098" name="Picture 2" descr="C:\Users\ДНС\Desktop\БИЛЕТЫ ПДД\ПЕШ4.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60648"/>
            <a:ext cx="8640959"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6030874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218258"/>
          </a:xfrm>
        </p:spPr>
        <p:txBody>
          <a:bodyPr>
            <a:normAutofit fontScale="90000"/>
          </a:bodyPr>
          <a:lstStyle/>
          <a:p>
            <a:pPr algn="l"/>
            <a:r>
              <a:rPr lang="ru-RU" sz="2000" b="1" dirty="0" smtClean="0">
                <a:latin typeface="Arial Narrow" panose="020B0606020202030204" pitchFamily="34" charset="0"/>
              </a:rPr>
              <a:t>В жилой зоне, т.е. на территории, въезды на которую и выезды с которой обозначены знаками 5.38. и 5.39. движение пешеходов </a:t>
            </a:r>
            <a:br>
              <a:rPr lang="ru-RU" sz="2000" b="1" dirty="0" smtClean="0">
                <a:latin typeface="Arial Narrow" panose="020B0606020202030204" pitchFamily="34" charset="0"/>
              </a:rPr>
            </a:br>
            <a:r>
              <a:rPr lang="ru-RU" sz="2000" b="1" dirty="0" smtClean="0">
                <a:latin typeface="Arial Narrow" panose="020B0606020202030204" pitchFamily="34" charset="0"/>
              </a:rPr>
              <a:t>разрешается как по тротуарам, так и по</a:t>
            </a:r>
            <a:r>
              <a:rPr lang="ru-RU" sz="2000" b="1" dirty="0">
                <a:latin typeface="Arial Narrow" panose="020B0606020202030204" pitchFamily="34" charset="0"/>
              </a:rPr>
              <a:t> </a:t>
            </a:r>
            <a:r>
              <a:rPr lang="ru-RU" sz="2000" b="1" dirty="0" smtClean="0">
                <a:latin typeface="Arial Narrow" panose="020B0606020202030204" pitchFamily="34" charset="0"/>
              </a:rPr>
              <a:t>проезжей части.</a:t>
            </a:r>
            <a:br>
              <a:rPr lang="ru-RU" sz="2000" b="1" dirty="0" smtClean="0">
                <a:latin typeface="Arial Narrow" panose="020B0606020202030204" pitchFamily="34" charset="0"/>
              </a:rPr>
            </a:br>
            <a:r>
              <a:rPr lang="ru-RU" sz="2000" b="1" dirty="0" smtClean="0">
                <a:latin typeface="Arial Narrow" panose="020B0606020202030204" pitchFamily="34" charset="0"/>
              </a:rPr>
              <a:t>В жилой зоне </a:t>
            </a:r>
            <a:r>
              <a:rPr lang="ru-RU" sz="2000" b="1" dirty="0" smtClean="0">
                <a:solidFill>
                  <a:srgbClr val="C00000"/>
                </a:solidFill>
                <a:latin typeface="Arial Narrow" panose="020B0606020202030204" pitchFamily="34" charset="0"/>
              </a:rPr>
              <a:t>пешеходы имеют преимущество, </a:t>
            </a:r>
            <a:r>
              <a:rPr lang="ru-RU" sz="2000" b="1" dirty="0" smtClean="0">
                <a:latin typeface="Arial Narrow" panose="020B0606020202030204" pitchFamily="34" charset="0"/>
              </a:rPr>
              <a:t>однако,</a:t>
            </a:r>
            <a:br>
              <a:rPr lang="ru-RU" sz="2000" b="1" dirty="0" smtClean="0">
                <a:latin typeface="Arial Narrow" panose="020B0606020202030204" pitchFamily="34" charset="0"/>
              </a:rPr>
            </a:br>
            <a:r>
              <a:rPr lang="ru-RU" sz="2000" b="1" dirty="0" smtClean="0">
                <a:latin typeface="Arial Narrow" panose="020B0606020202030204" pitchFamily="34" charset="0"/>
              </a:rPr>
              <a:t>они не должны создавать необоснованные помехи для</a:t>
            </a:r>
            <a:br>
              <a:rPr lang="ru-RU" sz="2000" b="1" dirty="0" smtClean="0">
                <a:latin typeface="Arial Narrow" panose="020B0606020202030204" pitchFamily="34" charset="0"/>
              </a:rPr>
            </a:br>
            <a:r>
              <a:rPr lang="ru-RU" sz="2000" b="1" dirty="0" smtClean="0">
                <a:latin typeface="Arial Narrow" panose="020B0606020202030204" pitchFamily="34" charset="0"/>
              </a:rPr>
              <a:t>движения транспортных средств.</a:t>
            </a:r>
            <a:br>
              <a:rPr lang="ru-RU" sz="2000" b="1" dirty="0" smtClean="0">
                <a:latin typeface="Arial Narrow" panose="020B0606020202030204" pitchFamily="34" charset="0"/>
              </a:rPr>
            </a:br>
            <a:r>
              <a:rPr lang="ru-RU" sz="2000" b="1" dirty="0" smtClean="0">
                <a:latin typeface="Arial Narrow" panose="020B0606020202030204" pitchFamily="34" charset="0"/>
              </a:rPr>
              <a:t/>
            </a:r>
            <a:br>
              <a:rPr lang="ru-RU" sz="2000" b="1" dirty="0" smtClean="0">
                <a:latin typeface="Arial Narrow" panose="020B0606020202030204" pitchFamily="34" charset="0"/>
              </a:rPr>
            </a:br>
            <a:endParaRPr lang="ru-RU" sz="2000" b="1" dirty="0">
              <a:latin typeface="Arial Narrow" panose="020B0606020202030204" pitchFamily="34" charset="0"/>
            </a:endParaRPr>
          </a:p>
        </p:txBody>
      </p:sp>
      <p:pic>
        <p:nvPicPr>
          <p:cNvPr id="4" name="Рисунок 3" descr="http://mashintop.ru/uploads/attachments/zdd/2015-02-17/709384102/small/5_21.gif"/>
          <p:cNvPicPr/>
          <p:nvPr/>
        </p:nvPicPr>
        <p:blipFill>
          <a:blip r:embed="rId2">
            <a:extLst>
              <a:ext uri="{28A0092B-C50C-407E-A947-70E740481C1C}">
                <a14:useLocalDpi xmlns:a14="http://schemas.microsoft.com/office/drawing/2010/main"/>
              </a:ext>
            </a:extLst>
          </a:blip>
          <a:srcRect/>
          <a:stretch>
            <a:fillRect/>
          </a:stretch>
        </p:blipFill>
        <p:spPr bwMode="auto">
          <a:xfrm>
            <a:off x="6588224" y="1124743"/>
            <a:ext cx="781050" cy="1190625"/>
          </a:xfrm>
          <a:prstGeom prst="rect">
            <a:avLst/>
          </a:prstGeom>
          <a:noFill/>
          <a:ln>
            <a:noFill/>
          </a:ln>
        </p:spPr>
      </p:pic>
      <p:pic>
        <p:nvPicPr>
          <p:cNvPr id="5" name="Рисунок 4" descr="http://mashintop.ru/uploads/attachments/zdd/2015-02-17/898364510/small/5_22.gif"/>
          <p:cNvPicPr/>
          <p:nvPr/>
        </p:nvPicPr>
        <p:blipFill>
          <a:blip r:embed="rId3">
            <a:extLst>
              <a:ext uri="{28A0092B-C50C-407E-A947-70E740481C1C}">
                <a14:useLocalDpi xmlns:a14="http://schemas.microsoft.com/office/drawing/2010/main"/>
              </a:ext>
            </a:extLst>
          </a:blip>
          <a:srcRect/>
          <a:stretch>
            <a:fillRect/>
          </a:stretch>
        </p:blipFill>
        <p:spPr bwMode="auto">
          <a:xfrm>
            <a:off x="7596336" y="1124744"/>
            <a:ext cx="781050" cy="1190625"/>
          </a:xfrm>
          <a:prstGeom prst="rect">
            <a:avLst/>
          </a:prstGeom>
          <a:noFill/>
          <a:ln>
            <a:noFill/>
          </a:ln>
        </p:spPr>
      </p:pic>
      <p:pic>
        <p:nvPicPr>
          <p:cNvPr id="28674" name="Picture 2" descr="C:\Users\ДНС\Desktop\БИЛЕТЫ ПДД\ЖИЛ1.jpeg"/>
          <p:cNvPicPr>
            <a:picLocks noGrp="1" noChangeAspect="1" noChangeArrowheads="1"/>
          </p:cNvPicPr>
          <p:nvPr>
            <p:ph idx="1"/>
          </p:nvPr>
        </p:nvPicPr>
        <p:blipFill>
          <a:blip r:embed="rId4" cstate="email">
            <a:extLst>
              <a:ext uri="{28A0092B-C50C-407E-A947-70E740481C1C}">
                <a14:useLocalDpi xmlns:a14="http://schemas.microsoft.com/office/drawing/2010/main"/>
              </a:ext>
            </a:extLst>
          </a:blip>
          <a:srcRect/>
          <a:stretch>
            <a:fillRect/>
          </a:stretch>
        </p:blipFill>
        <p:spPr bwMode="auto">
          <a:xfrm>
            <a:off x="611560" y="2780928"/>
            <a:ext cx="7959629" cy="3600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2320673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normAutofit fontScale="90000"/>
          </a:bodyPr>
          <a:lstStyle/>
          <a:p>
            <a:r>
              <a:rPr lang="ru-RU" sz="4000" b="1" u="sng" dirty="0">
                <a:solidFill>
                  <a:srgbClr val="C00000"/>
                </a:solidFill>
                <a:latin typeface="Arial Narrow" panose="020B0606020202030204" pitchFamily="34" charset="0"/>
              </a:rPr>
              <a:t>в</a:t>
            </a:r>
            <a:r>
              <a:rPr lang="ru-RU" sz="4000" b="1" u="sng" dirty="0" smtClean="0">
                <a:solidFill>
                  <a:srgbClr val="C00000"/>
                </a:solidFill>
                <a:latin typeface="Arial Narrow" panose="020B0606020202030204" pitchFamily="34" charset="0"/>
              </a:rPr>
              <a:t> жилой зоне </a:t>
            </a:r>
            <a:br>
              <a:rPr lang="ru-RU" sz="4000" b="1" u="sng" dirty="0" smtClean="0">
                <a:solidFill>
                  <a:srgbClr val="C00000"/>
                </a:solidFill>
                <a:latin typeface="Arial Narrow" panose="020B0606020202030204" pitchFamily="34" charset="0"/>
              </a:rPr>
            </a:br>
            <a:r>
              <a:rPr lang="ru-RU" sz="4000" b="1" u="sng" dirty="0" smtClean="0">
                <a:solidFill>
                  <a:srgbClr val="C00000"/>
                </a:solidFill>
                <a:latin typeface="Arial Narrow" panose="020B0606020202030204" pitchFamily="34" charset="0"/>
              </a:rPr>
              <a:t>запрещается:</a:t>
            </a:r>
            <a:r>
              <a:rPr lang="ru-RU" sz="4000" b="1" dirty="0" smtClean="0">
                <a:solidFill>
                  <a:srgbClr val="C00000"/>
                </a:solidFill>
                <a:latin typeface="Arial Narrow" panose="020B0606020202030204" pitchFamily="34" charset="0"/>
              </a:rPr>
              <a:t/>
            </a:r>
            <a:br>
              <a:rPr lang="ru-RU" sz="4000" b="1" dirty="0" smtClean="0">
                <a:solidFill>
                  <a:srgbClr val="C00000"/>
                </a:solidFill>
                <a:latin typeface="Arial Narrow" panose="020B0606020202030204" pitchFamily="34" charset="0"/>
              </a:rPr>
            </a:br>
            <a:r>
              <a:rPr lang="ru-RU" sz="4000" b="1" dirty="0" smtClean="0">
                <a:solidFill>
                  <a:srgbClr val="C00000"/>
                </a:solidFill>
                <a:latin typeface="Arial Narrow" panose="020B0606020202030204" pitchFamily="34" charset="0"/>
              </a:rPr>
              <a:t/>
            </a:r>
            <a:br>
              <a:rPr lang="ru-RU" sz="4000" b="1" dirty="0" smtClean="0">
                <a:solidFill>
                  <a:srgbClr val="C00000"/>
                </a:solidFill>
                <a:latin typeface="Arial Narrow" panose="020B0606020202030204" pitchFamily="34" charset="0"/>
              </a:rPr>
            </a:br>
            <a:r>
              <a:rPr lang="ru-RU" sz="3200" b="1" dirty="0" smtClean="0">
                <a:solidFill>
                  <a:srgbClr val="00B050"/>
                </a:solidFill>
                <a:latin typeface="Arial Narrow" panose="020B0606020202030204" pitchFamily="34" charset="0"/>
              </a:rPr>
              <a:t>- сквозное движение;</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 учебная езда;</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 стоянка с работающим двигателем;</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
            </a:r>
            <a:br>
              <a:rPr lang="ru-RU" sz="3200" b="1" dirty="0" smtClean="0">
                <a:solidFill>
                  <a:srgbClr val="00B050"/>
                </a:solidFill>
                <a:latin typeface="Arial Narrow" panose="020B0606020202030204" pitchFamily="34" charset="0"/>
              </a:rPr>
            </a:br>
            <a:r>
              <a:rPr lang="ru-RU" sz="3200" b="1" dirty="0" smtClean="0">
                <a:solidFill>
                  <a:srgbClr val="00B050"/>
                </a:solidFill>
                <a:latin typeface="Arial Narrow" panose="020B0606020202030204" pitchFamily="34" charset="0"/>
              </a:rPr>
              <a:t>-стоянка грузовых автомобилей с РММ более 3,5 т вне специально выделенных и обозначенных знаками и (или) разметкой мест</a:t>
            </a:r>
            <a:br>
              <a:rPr lang="ru-RU" sz="3200" b="1" dirty="0" smtClean="0">
                <a:solidFill>
                  <a:srgbClr val="00B050"/>
                </a:solidFill>
                <a:latin typeface="Arial Narrow" panose="020B0606020202030204" pitchFamily="34" charset="0"/>
              </a:rPr>
            </a:br>
            <a:endParaRPr lang="ru-RU" sz="4000" b="1" dirty="0">
              <a:solidFill>
                <a:srgbClr val="00B050"/>
              </a:solidFill>
              <a:latin typeface="Arial Narrow" panose="020B0606020202030204" pitchFamily="34" charset="0"/>
            </a:endParaRPr>
          </a:p>
        </p:txBody>
      </p:sp>
      <p:sp>
        <p:nvSpPr>
          <p:cNvPr id="3" name="Объект 2"/>
          <p:cNvSpPr>
            <a:spLocks noGrp="1"/>
          </p:cNvSpPr>
          <p:nvPr>
            <p:ph idx="1"/>
          </p:nvPr>
        </p:nvSpPr>
        <p:spPr>
          <a:xfrm>
            <a:off x="457200" y="6453336"/>
            <a:ext cx="8229600" cy="72008"/>
          </a:xfrm>
        </p:spPr>
        <p:txBody>
          <a:bodyPr>
            <a:normAutofit fontScale="25000" lnSpcReduction="20000"/>
          </a:bodyPr>
          <a:lstStyle/>
          <a:p>
            <a:endParaRPr lang="ru-RU" dirty="0"/>
          </a:p>
        </p:txBody>
      </p:sp>
    </p:spTree>
    <p:extLst>
      <p:ext uri="{BB962C8B-B14F-4D97-AF65-F5344CB8AC3E}">
        <p14:creationId xmlns:p14="http://schemas.microsoft.com/office/powerpoint/2010/main" val="93681968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a:bodyPr>
          <a:lstStyle/>
          <a:p>
            <a:r>
              <a:rPr lang="ru-RU" sz="2000" b="1" dirty="0" smtClean="0">
                <a:latin typeface="Arial Narrow" panose="020B0606020202030204" pitchFamily="34" charset="0"/>
              </a:rPr>
              <a:t>При выезде из жилой зоны водители</a:t>
            </a:r>
            <a:br>
              <a:rPr lang="ru-RU" sz="2000" b="1" dirty="0" smtClean="0">
                <a:latin typeface="Arial Narrow" panose="020B0606020202030204" pitchFamily="34" charset="0"/>
              </a:rPr>
            </a:br>
            <a:r>
              <a:rPr lang="ru-RU" sz="2400" b="1" u="sng" dirty="0" smtClean="0">
                <a:solidFill>
                  <a:srgbClr val="C00000"/>
                </a:solidFill>
                <a:latin typeface="Arial Narrow" panose="020B0606020202030204" pitchFamily="34" charset="0"/>
              </a:rPr>
              <a:t>должны уступить дорогу</a:t>
            </a:r>
            <a:br>
              <a:rPr lang="ru-RU" sz="2400" b="1" u="sng" dirty="0" smtClean="0">
                <a:solidFill>
                  <a:srgbClr val="C00000"/>
                </a:solidFill>
                <a:latin typeface="Arial Narrow" panose="020B0606020202030204" pitchFamily="34" charset="0"/>
              </a:rPr>
            </a:br>
            <a:r>
              <a:rPr lang="ru-RU" sz="2000" b="1" dirty="0" smtClean="0">
                <a:latin typeface="Arial Narrow" panose="020B0606020202030204" pitchFamily="34" charset="0"/>
              </a:rPr>
              <a:t>другим участникам движения.</a:t>
            </a:r>
            <a:br>
              <a:rPr lang="ru-RU" sz="2000" b="1" dirty="0" smtClean="0">
                <a:latin typeface="Arial Narrow" panose="020B0606020202030204" pitchFamily="34" charset="0"/>
              </a:rPr>
            </a:br>
            <a:r>
              <a:rPr lang="ru-RU" sz="2000" b="1" dirty="0" smtClean="0">
                <a:latin typeface="Arial Narrow" panose="020B0606020202030204" pitchFamily="34" charset="0"/>
              </a:rPr>
              <a:t/>
            </a:r>
            <a:br>
              <a:rPr lang="ru-RU" sz="2000" b="1" dirty="0" smtClean="0">
                <a:latin typeface="Arial Narrow" panose="020B0606020202030204" pitchFamily="34" charset="0"/>
              </a:rPr>
            </a:br>
            <a:r>
              <a:rPr lang="ru-RU" sz="2000" b="1" dirty="0" smtClean="0">
                <a:solidFill>
                  <a:srgbClr val="0070C0"/>
                </a:solidFill>
                <a:latin typeface="Arial Narrow" panose="020B0606020202030204" pitchFamily="34" charset="0"/>
              </a:rPr>
              <a:t>Требования данного раздела распространяются и на дворовые территории</a:t>
            </a:r>
            <a:endParaRPr lang="ru-RU" sz="2000" b="1" u="sng" dirty="0">
              <a:latin typeface="Arial Narrow" panose="020B0606020202030204" pitchFamily="34" charset="0"/>
            </a:endParaRPr>
          </a:p>
        </p:txBody>
      </p:sp>
      <p:pic>
        <p:nvPicPr>
          <p:cNvPr id="29698" name="Picture 2" descr="C:\Users\ДНС\Desktop\БИЛЕТЫ ПДД\ЖИЛ3.jpe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753070" y="2708920"/>
            <a:ext cx="7779994"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8147647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18658"/>
          </a:xfrm>
        </p:spPr>
        <p:txBody>
          <a:bodyPr>
            <a:normAutofit/>
          </a:bodyPr>
          <a:lstStyle/>
          <a:p>
            <a:r>
              <a:rPr lang="ru-RU" sz="3600" b="1" dirty="0" smtClean="0">
                <a:latin typeface="Arial Narrow" panose="020B0606020202030204" pitchFamily="34" charset="0"/>
              </a:rPr>
              <a:t>Тема № 19</a:t>
            </a:r>
            <a:br>
              <a:rPr lang="ru-RU" sz="3600" b="1" dirty="0" smtClean="0">
                <a:latin typeface="Arial Narrow" panose="020B0606020202030204" pitchFamily="34" charset="0"/>
              </a:rPr>
            </a:br>
            <a:r>
              <a:rPr lang="ru-RU" sz="3600" b="1" dirty="0" smtClean="0">
                <a:solidFill>
                  <a:srgbClr val="C00000"/>
                </a:solidFill>
                <a:latin typeface="Arial Narrow" panose="020B0606020202030204" pitchFamily="34" charset="0"/>
              </a:rPr>
              <a:t>«ПРИОРИТЕТ</a:t>
            </a:r>
            <a:br>
              <a:rPr lang="ru-RU" sz="3600" b="1" dirty="0" smtClean="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МАРШРУТНЫХ</a:t>
            </a:r>
            <a:br>
              <a:rPr lang="ru-RU" sz="3600" b="1" dirty="0" smtClean="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ТРАНСПОРТНЫХ</a:t>
            </a:r>
            <a:br>
              <a:rPr lang="ru-RU" sz="3600" b="1" dirty="0" smtClean="0">
                <a:solidFill>
                  <a:srgbClr val="C00000"/>
                </a:solidFill>
                <a:latin typeface="Arial Narrow" panose="020B0606020202030204" pitchFamily="34" charset="0"/>
              </a:rPr>
            </a:br>
            <a:r>
              <a:rPr lang="ru-RU" sz="3600" b="1" dirty="0" smtClean="0">
                <a:solidFill>
                  <a:srgbClr val="C00000"/>
                </a:solidFill>
                <a:latin typeface="Arial Narrow" panose="020B0606020202030204" pitchFamily="34" charset="0"/>
              </a:rPr>
              <a:t>СРЕДСТВ»</a:t>
            </a:r>
            <a:endParaRPr lang="ru-RU" sz="3600" dirty="0"/>
          </a:p>
        </p:txBody>
      </p:sp>
      <p:sp>
        <p:nvSpPr>
          <p:cNvPr id="3" name="Объект 2"/>
          <p:cNvSpPr>
            <a:spLocks noGrp="1"/>
          </p:cNvSpPr>
          <p:nvPr>
            <p:ph idx="1"/>
          </p:nvPr>
        </p:nvSpPr>
        <p:spPr>
          <a:xfrm flipV="1">
            <a:off x="457200" y="6126163"/>
            <a:ext cx="8229600" cy="45719"/>
          </a:xfrm>
        </p:spPr>
        <p:txBody>
          <a:bodyPr>
            <a:normAutofit fontScale="25000" lnSpcReduction="20000"/>
          </a:bodyPr>
          <a:lstStyle/>
          <a:p>
            <a:endParaRPr lang="ru-RU" dirty="0"/>
          </a:p>
        </p:txBody>
      </p:sp>
    </p:spTree>
    <p:extLst>
      <p:ext uri="{BB962C8B-B14F-4D97-AF65-F5344CB8AC3E}">
        <p14:creationId xmlns:p14="http://schemas.microsoft.com/office/powerpoint/2010/main" val="18233895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latin typeface="Arial Narrow" panose="020B0606020202030204" pitchFamily="34" charset="0"/>
              </a:rPr>
              <a:t>Вне перекрестков, где трамвайные пути пересекают проезжую часть,</a:t>
            </a:r>
            <a:br>
              <a:rPr lang="ru-RU" sz="2000" b="1" dirty="0" smtClean="0">
                <a:latin typeface="Arial Narrow" panose="020B0606020202030204" pitchFamily="34" charset="0"/>
              </a:rPr>
            </a:br>
            <a:r>
              <a:rPr lang="ru-RU" sz="2000" b="1" dirty="0" smtClean="0">
                <a:solidFill>
                  <a:srgbClr val="C00000"/>
                </a:solidFill>
                <a:latin typeface="Arial Narrow" panose="020B0606020202030204" pitchFamily="34" charset="0"/>
              </a:rPr>
              <a:t>трамвай имеет преимущество</a:t>
            </a:r>
            <a:br>
              <a:rPr lang="ru-RU" sz="20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перед безрельсовым транспортным средством,</a:t>
            </a:r>
            <a:endParaRPr lang="ru-RU" sz="2000" b="1" dirty="0">
              <a:latin typeface="Arial Narrow" panose="020B0606020202030204" pitchFamily="34" charset="0"/>
            </a:endParaRPr>
          </a:p>
        </p:txBody>
      </p:sp>
      <p:pic>
        <p:nvPicPr>
          <p:cNvPr id="30722" name="Picture 2" descr="C:\Users\ДНС\Desktop\520_0302\IMG_0197.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16463" y="1600200"/>
            <a:ext cx="6911074" cy="49974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582195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a:solidFill>
                  <a:srgbClr val="C00000"/>
                </a:solidFill>
                <a:latin typeface="Arial Narrow" panose="020B0606020202030204" pitchFamily="34" charset="0"/>
              </a:rPr>
              <a:t>к</a:t>
            </a:r>
            <a:r>
              <a:rPr lang="ru-RU" sz="2400" b="1" dirty="0" smtClean="0">
                <a:solidFill>
                  <a:srgbClr val="C00000"/>
                </a:solidFill>
                <a:latin typeface="Arial Narrow" panose="020B0606020202030204" pitchFamily="34" charset="0"/>
              </a:rPr>
              <a:t>роме случаев выезда из депо</a:t>
            </a:r>
            <a:endParaRPr lang="ru-RU" sz="2400" b="1" dirty="0">
              <a:solidFill>
                <a:srgbClr val="C00000"/>
              </a:solidFill>
              <a:latin typeface="Arial Narrow" panose="020B0606020202030204" pitchFamily="34" charset="0"/>
            </a:endParaRPr>
          </a:p>
        </p:txBody>
      </p:sp>
      <p:pic>
        <p:nvPicPr>
          <p:cNvPr id="31746" name="Picture 2" descr="C:\Users\ДНС\Desktop\520_0302\IMG_0198.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228823" y="1600200"/>
            <a:ext cx="6686353" cy="49244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462172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210146"/>
          </a:xfrm>
        </p:spPr>
        <p:txBody>
          <a:bodyPr>
            <a:normAutofit fontScale="90000"/>
          </a:bodyPr>
          <a:lstStyle/>
          <a:p>
            <a:r>
              <a:rPr lang="ru-RU" sz="2200" b="1" dirty="0" smtClean="0">
                <a:latin typeface="Arial Narrow" panose="020B0606020202030204" pitchFamily="34" charset="0"/>
              </a:rPr>
              <a:t>На дорогах с полосой для маршрутных транспортных средств, обозначенных данными знаками</a:t>
            </a:r>
            <a:br>
              <a:rPr lang="ru-RU" sz="2200" b="1" dirty="0" smtClean="0">
                <a:latin typeface="Arial Narrow" panose="020B0606020202030204" pitchFamily="34" charset="0"/>
              </a:rPr>
            </a:br>
            <a:r>
              <a:rPr lang="ru-RU" sz="2200" b="1" dirty="0" smtClean="0">
                <a:solidFill>
                  <a:srgbClr val="C00000"/>
                </a:solidFill>
                <a:latin typeface="Arial Narrow" panose="020B0606020202030204" pitchFamily="34" charset="0"/>
              </a:rPr>
              <a:t>запрещается</a:t>
            </a:r>
            <a:r>
              <a:rPr lang="ru-RU" sz="2200" b="1" dirty="0" smtClean="0">
                <a:latin typeface="Arial Narrow" panose="020B0606020202030204" pitchFamily="34" charset="0"/>
              </a:rPr>
              <a:t> </a:t>
            </a:r>
            <a:br>
              <a:rPr lang="ru-RU" sz="2200" b="1" dirty="0" smtClean="0">
                <a:latin typeface="Arial Narrow" panose="020B0606020202030204" pitchFamily="34" charset="0"/>
              </a:rPr>
            </a:br>
            <a:r>
              <a:rPr lang="ru-RU" sz="2200" b="1" dirty="0" smtClean="0">
                <a:latin typeface="Arial Narrow" panose="020B0606020202030204" pitchFamily="34" charset="0"/>
              </a:rPr>
              <a:t>движение и остановка других транспортных средств на этой полосе,</a:t>
            </a:r>
            <a:endParaRPr lang="ru-RU" sz="8900" b="1" dirty="0">
              <a:solidFill>
                <a:srgbClr val="C00000"/>
              </a:solidFill>
              <a:latin typeface="Arial Narrow" panose="020B0606020202030204" pitchFamily="34" charset="0"/>
            </a:endParaRPr>
          </a:p>
        </p:txBody>
      </p:sp>
      <p:pic>
        <p:nvPicPr>
          <p:cNvPr id="4" name="Рисунок 3" descr="http://mashintop.ru/uploads/attachments/zdd/2015-02-17/537902132/small/5_11.gif"/>
          <p:cNvPicPr/>
          <p:nvPr/>
        </p:nvPicPr>
        <p:blipFill>
          <a:blip r:embed="rId2">
            <a:extLst>
              <a:ext uri="{28A0092B-C50C-407E-A947-70E740481C1C}">
                <a14:useLocalDpi xmlns:a14="http://schemas.microsoft.com/office/drawing/2010/main"/>
              </a:ext>
            </a:extLst>
          </a:blip>
          <a:srcRect/>
          <a:stretch>
            <a:fillRect/>
          </a:stretch>
        </p:blipFill>
        <p:spPr bwMode="auto">
          <a:xfrm>
            <a:off x="3203848" y="1772816"/>
            <a:ext cx="790575" cy="790575"/>
          </a:xfrm>
          <a:prstGeom prst="rect">
            <a:avLst/>
          </a:prstGeom>
          <a:noFill/>
          <a:ln>
            <a:noFill/>
          </a:ln>
        </p:spPr>
      </p:pic>
      <p:pic>
        <p:nvPicPr>
          <p:cNvPr id="5" name="Рисунок 4" descr="http://mashintop.ru/uploads/attachments/zdd/2015-02-17/1019943689/small/5_13_1.gif"/>
          <p:cNvPicPr/>
          <p:nvPr/>
        </p:nvPicPr>
        <p:blipFill>
          <a:blip r:embed="rId3">
            <a:extLst>
              <a:ext uri="{28A0092B-C50C-407E-A947-70E740481C1C}">
                <a14:useLocalDpi xmlns:a14="http://schemas.microsoft.com/office/drawing/2010/main"/>
              </a:ext>
            </a:extLst>
          </a:blip>
          <a:srcRect/>
          <a:stretch>
            <a:fillRect/>
          </a:stretch>
        </p:blipFill>
        <p:spPr bwMode="auto">
          <a:xfrm>
            <a:off x="5292080" y="1772815"/>
            <a:ext cx="790575" cy="790575"/>
          </a:xfrm>
          <a:prstGeom prst="rect">
            <a:avLst/>
          </a:prstGeom>
          <a:noFill/>
          <a:ln>
            <a:noFill/>
          </a:ln>
        </p:spPr>
      </p:pic>
      <p:pic>
        <p:nvPicPr>
          <p:cNvPr id="6" name="Рисунок 5" descr="http://mashintop.ru/uploads/attachments/zdd/2015-02-17/183419137/small/5_13_2.gif"/>
          <p:cNvPicPr/>
          <p:nvPr/>
        </p:nvPicPr>
        <p:blipFill>
          <a:blip r:embed="rId4">
            <a:extLst>
              <a:ext uri="{28A0092B-C50C-407E-A947-70E740481C1C}">
                <a14:useLocalDpi xmlns:a14="http://schemas.microsoft.com/office/drawing/2010/main"/>
              </a:ext>
            </a:extLst>
          </a:blip>
          <a:srcRect/>
          <a:stretch>
            <a:fillRect/>
          </a:stretch>
        </p:blipFill>
        <p:spPr bwMode="auto">
          <a:xfrm>
            <a:off x="7190570" y="1772816"/>
            <a:ext cx="790575" cy="790575"/>
          </a:xfrm>
          <a:prstGeom prst="rect">
            <a:avLst/>
          </a:prstGeom>
          <a:noFill/>
          <a:ln>
            <a:noFill/>
          </a:ln>
        </p:spPr>
      </p:pic>
      <p:pic>
        <p:nvPicPr>
          <p:cNvPr id="7" name="Рисунок 6" descr="http://mashintop.ru/uploads/attachments/zdd/2015-02-17/739100364/small/5_14.gif"/>
          <p:cNvPicPr/>
          <p:nvPr/>
        </p:nvPicPr>
        <p:blipFill>
          <a:blip r:embed="rId5">
            <a:extLst>
              <a:ext uri="{28A0092B-C50C-407E-A947-70E740481C1C}">
                <a14:useLocalDpi xmlns:a14="http://schemas.microsoft.com/office/drawing/2010/main"/>
              </a:ext>
            </a:extLst>
          </a:blip>
          <a:srcRect/>
          <a:stretch>
            <a:fillRect/>
          </a:stretch>
        </p:blipFill>
        <p:spPr bwMode="auto">
          <a:xfrm>
            <a:off x="1101876" y="1772816"/>
            <a:ext cx="790575" cy="790575"/>
          </a:xfrm>
          <a:prstGeom prst="rect">
            <a:avLst/>
          </a:prstGeom>
          <a:noFill/>
          <a:ln>
            <a:noFill/>
          </a:ln>
        </p:spPr>
      </p:pic>
      <p:pic>
        <p:nvPicPr>
          <p:cNvPr id="32773" name="Picture 5" descr="C:\Users\ДНС\Desktop\520_0302\IMG_0199.JPG"/>
          <p:cNvPicPr>
            <a:picLocks noGrp="1" noChangeAspect="1" noChangeArrowheads="1"/>
          </p:cNvPicPr>
          <p:nvPr>
            <p:ph idx="1"/>
          </p:nvPr>
        </p:nvPicPr>
        <p:blipFill>
          <a:blip r:embed="rId6" cstate="email">
            <a:extLst>
              <a:ext uri="{28A0092B-C50C-407E-A947-70E740481C1C}">
                <a14:useLocalDpi xmlns:a14="http://schemas.microsoft.com/office/drawing/2010/main"/>
              </a:ext>
            </a:extLst>
          </a:blip>
          <a:srcRect/>
          <a:stretch>
            <a:fillRect/>
          </a:stretch>
        </p:blipFill>
        <p:spPr bwMode="auto">
          <a:xfrm>
            <a:off x="1908628" y="2708275"/>
            <a:ext cx="5326743" cy="39608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4262680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fontScale="90000"/>
          </a:bodyPr>
          <a:lstStyle/>
          <a:p>
            <a:r>
              <a:rPr lang="ru-RU" sz="6000" b="1" dirty="0" smtClean="0">
                <a:solidFill>
                  <a:srgbClr val="C00000"/>
                </a:solidFill>
                <a:latin typeface="Arial Narrow" panose="020B0606020202030204" pitchFamily="34" charset="0"/>
              </a:rPr>
              <a:t/>
            </a:r>
            <a:br>
              <a:rPr lang="ru-RU" sz="6000" b="1" dirty="0" smtClean="0">
                <a:solidFill>
                  <a:srgbClr val="C00000"/>
                </a:solidFill>
                <a:latin typeface="Arial Narrow" panose="020B0606020202030204" pitchFamily="34" charset="0"/>
              </a:rPr>
            </a:br>
            <a:r>
              <a:rPr lang="ru-RU" sz="6000" b="1" dirty="0" smtClean="0">
                <a:solidFill>
                  <a:srgbClr val="C00000"/>
                </a:solidFill>
                <a:latin typeface="Arial Narrow" panose="020B0606020202030204" pitchFamily="34" charset="0"/>
              </a:rPr>
              <a:t>но!</a:t>
            </a:r>
            <a:br>
              <a:rPr lang="ru-RU" sz="6000" b="1" dirty="0" smtClean="0">
                <a:solidFill>
                  <a:srgbClr val="C00000"/>
                </a:solidFill>
                <a:latin typeface="Arial Narrow" panose="020B0606020202030204" pitchFamily="34" charset="0"/>
              </a:rPr>
            </a:br>
            <a:r>
              <a:rPr lang="ru-RU" sz="2000" b="1" dirty="0">
                <a:latin typeface="Arial Narrow" panose="020B0606020202030204" pitchFamily="34" charset="0"/>
              </a:rPr>
              <a:t>е</a:t>
            </a:r>
            <a:r>
              <a:rPr lang="ru-RU" sz="2000" b="1" dirty="0" smtClean="0">
                <a:latin typeface="Arial Narrow" panose="020B0606020202030204" pitchFamily="34" charset="0"/>
              </a:rPr>
              <a:t>сли эта полоса отделена от остальной проезжей части </a:t>
            </a:r>
            <a:br>
              <a:rPr lang="ru-RU" sz="2000" b="1" dirty="0" smtClean="0">
                <a:latin typeface="Arial Narrow" panose="020B0606020202030204" pitchFamily="34" charset="0"/>
              </a:rPr>
            </a:br>
            <a:r>
              <a:rPr lang="ru-RU" sz="2000" b="1" dirty="0" smtClean="0">
                <a:solidFill>
                  <a:srgbClr val="C00000"/>
                </a:solidFill>
                <a:latin typeface="Arial Narrow" panose="020B0606020202030204" pitchFamily="34" charset="0"/>
              </a:rPr>
              <a:t>прерывистой линией разметки,</a:t>
            </a:r>
            <a:br>
              <a:rPr lang="ru-RU" sz="20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то при поворотах транспортные средства должны перестроится на нее</a:t>
            </a:r>
            <a:br>
              <a:rPr lang="ru-RU" sz="2000" b="1" dirty="0" smtClean="0">
                <a:latin typeface="Arial Narrow" panose="020B0606020202030204" pitchFamily="34" charset="0"/>
              </a:rPr>
            </a:br>
            <a:endParaRPr lang="ru-RU" sz="6000" b="1" dirty="0">
              <a:solidFill>
                <a:srgbClr val="C00000"/>
              </a:solidFill>
              <a:latin typeface="Arial Narrow" panose="020B0606020202030204" pitchFamily="34" charset="0"/>
            </a:endParaRPr>
          </a:p>
        </p:txBody>
      </p:sp>
      <p:pic>
        <p:nvPicPr>
          <p:cNvPr id="33794" name="Picture 2" descr="C:\Users\ДНС\Desktop\520_0302\IMG_020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80846" y="2276475"/>
            <a:ext cx="5782307" cy="4321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293859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858218"/>
          </a:xfrm>
        </p:spPr>
        <p:txBody>
          <a:bodyPr>
            <a:normAutofit/>
          </a:bodyPr>
          <a:lstStyle/>
          <a:p>
            <a:r>
              <a:rPr lang="ru-RU" sz="2000" b="1" dirty="0">
                <a:solidFill>
                  <a:srgbClr val="C00000"/>
                </a:solidFill>
                <a:latin typeface="Arial Narrow" panose="020B0606020202030204" pitchFamily="34" charset="0"/>
              </a:rPr>
              <a:t>р</a:t>
            </a:r>
            <a:r>
              <a:rPr lang="ru-RU" sz="2000" b="1" dirty="0" smtClean="0">
                <a:solidFill>
                  <a:srgbClr val="C00000"/>
                </a:solidFill>
                <a:latin typeface="Arial Narrow" panose="020B0606020202030204" pitchFamily="34" charset="0"/>
              </a:rPr>
              <a:t>азрешается</a:t>
            </a:r>
            <a:br>
              <a:rPr lang="ru-RU" sz="20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также в таких местах заезжать на эту полосу при въезде на дорогу или для посадки и высадки пассажиров у правого края проезжей части,</a:t>
            </a:r>
            <a:br>
              <a:rPr lang="ru-RU" sz="2000" b="1" dirty="0" smtClean="0">
                <a:latin typeface="Arial Narrow" panose="020B0606020202030204" pitchFamily="34" charset="0"/>
              </a:rPr>
            </a:br>
            <a:r>
              <a:rPr lang="ru-RU" sz="2000" b="1" u="sng" dirty="0" smtClean="0">
                <a:solidFill>
                  <a:srgbClr val="C00000"/>
                </a:solidFill>
                <a:latin typeface="Arial Narrow" panose="020B0606020202030204" pitchFamily="34" charset="0"/>
              </a:rPr>
              <a:t>но при условии</a:t>
            </a:r>
            <a:r>
              <a:rPr lang="ru-RU" sz="2000" b="1" dirty="0" smtClean="0">
                <a:solidFill>
                  <a:srgbClr val="C00000"/>
                </a:solidFill>
                <a:latin typeface="Arial Narrow" panose="020B0606020202030204" pitchFamily="34" charset="0"/>
              </a:rPr>
              <a:t>,</a:t>
            </a:r>
            <a:br>
              <a:rPr lang="ru-RU" sz="20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если это не создаст помех маршрутному транспортному средству</a:t>
            </a:r>
            <a:endParaRPr lang="ru-RU" sz="2000" b="1" dirty="0">
              <a:solidFill>
                <a:srgbClr val="C00000"/>
              </a:solidFill>
              <a:latin typeface="Arial Narrow" panose="020B0606020202030204" pitchFamily="34" charset="0"/>
            </a:endParaRPr>
          </a:p>
        </p:txBody>
      </p:sp>
      <p:pic>
        <p:nvPicPr>
          <p:cNvPr id="34818" name="Picture 2" descr="C:\Users\ДНС\Desktop\520_0302\IMG_0201.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79618" y="2349500"/>
            <a:ext cx="5784763" cy="43195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904505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578298"/>
          </a:xfrm>
        </p:spPr>
        <p:txBody>
          <a:bodyPr>
            <a:normAutofit fontScale="90000"/>
          </a:bodyPr>
          <a:lstStyle/>
          <a:p>
            <a:r>
              <a:rPr lang="ru-RU" sz="2000" b="1" dirty="0" smtClean="0">
                <a:latin typeface="Arial Narrow" panose="020B0606020202030204" pitchFamily="34" charset="0"/>
              </a:rPr>
              <a:t/>
            </a:r>
            <a:br>
              <a:rPr lang="ru-RU" sz="2000" b="1" dirty="0" smtClean="0">
                <a:latin typeface="Arial Narrow" panose="020B0606020202030204" pitchFamily="34" charset="0"/>
              </a:rPr>
            </a:br>
            <a:r>
              <a:rPr lang="ru-RU" sz="2000" b="1" dirty="0" smtClean="0">
                <a:latin typeface="Arial Narrow" panose="020B0606020202030204" pitchFamily="34" charset="0"/>
              </a:rPr>
              <a:t/>
            </a:r>
            <a:br>
              <a:rPr lang="ru-RU" sz="2000" b="1" dirty="0" smtClean="0">
                <a:latin typeface="Arial Narrow" panose="020B0606020202030204" pitchFamily="34" charset="0"/>
              </a:rPr>
            </a:br>
            <a:r>
              <a:rPr lang="ru-RU" sz="2000" b="1" dirty="0" smtClean="0">
                <a:latin typeface="Arial Narrow" panose="020B0606020202030204" pitchFamily="34" charset="0"/>
              </a:rPr>
              <a:t>В населенных пунктах водители </a:t>
            </a:r>
            <a:br>
              <a:rPr lang="ru-RU" sz="2000" b="1" dirty="0" smtClean="0">
                <a:latin typeface="Arial Narrow" panose="020B0606020202030204" pitchFamily="34" charset="0"/>
              </a:rPr>
            </a:br>
            <a:r>
              <a:rPr lang="ru-RU" sz="2000" b="1" u="sng" dirty="0" smtClean="0">
                <a:solidFill>
                  <a:srgbClr val="C00000"/>
                </a:solidFill>
                <a:latin typeface="Arial Narrow" panose="020B0606020202030204" pitchFamily="34" charset="0"/>
              </a:rPr>
              <a:t>должны уступать дорогу</a:t>
            </a:r>
            <a:r>
              <a:rPr lang="ru-RU" sz="2000" b="1" dirty="0" smtClean="0">
                <a:solidFill>
                  <a:srgbClr val="C00000"/>
                </a:solidFill>
                <a:latin typeface="Arial Narrow" panose="020B0606020202030204" pitchFamily="34" charset="0"/>
              </a:rPr>
              <a:t/>
            </a:r>
            <a:br>
              <a:rPr lang="ru-RU" sz="2000" b="1" dirty="0" smtClean="0">
                <a:solidFill>
                  <a:srgbClr val="C00000"/>
                </a:solidFill>
                <a:latin typeface="Arial Narrow" panose="020B0606020202030204" pitchFamily="34" charset="0"/>
              </a:rPr>
            </a:br>
            <a:r>
              <a:rPr lang="ru-RU" sz="3200" b="1" dirty="0" smtClean="0">
                <a:solidFill>
                  <a:srgbClr val="C00000"/>
                </a:solidFill>
                <a:latin typeface="Arial Narrow" panose="020B0606020202030204" pitchFamily="34" charset="0"/>
              </a:rPr>
              <a:t>троллейбусам и автобусам,</a:t>
            </a:r>
            <a:br>
              <a:rPr lang="ru-RU" sz="32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начинающим движение от обозначенной остановки.</a:t>
            </a:r>
            <a:br>
              <a:rPr lang="ru-RU" sz="2000" b="1" dirty="0" smtClean="0">
                <a:latin typeface="Arial Narrow" panose="020B0606020202030204" pitchFamily="34" charset="0"/>
              </a:rPr>
            </a:br>
            <a:r>
              <a:rPr lang="ru-RU" sz="2000" b="1" dirty="0" smtClean="0">
                <a:latin typeface="Arial Narrow" panose="020B0606020202030204" pitchFamily="34" charset="0"/>
              </a:rPr>
              <a:t>В свою очередь, водители троллейбусов и автобусов могут начинать движение только после того, как убедятся, что им уступают дорогу.</a:t>
            </a:r>
            <a:br>
              <a:rPr lang="ru-RU" sz="2000" b="1" dirty="0" smtClean="0">
                <a:latin typeface="Arial Narrow" panose="020B0606020202030204" pitchFamily="34" charset="0"/>
              </a:rPr>
            </a:br>
            <a:r>
              <a:rPr lang="ru-RU" sz="2000" b="1" dirty="0" smtClean="0">
                <a:solidFill>
                  <a:srgbClr val="00B050"/>
                </a:solidFill>
                <a:latin typeface="Arial Narrow" panose="020B0606020202030204" pitchFamily="34" charset="0"/>
              </a:rPr>
              <a:t>(Вне населенных пунктов маршрутные транспортные средства указанным приоритетом </a:t>
            </a:r>
            <a:r>
              <a:rPr lang="ru-RU" sz="2000" b="1" dirty="0" smtClean="0">
                <a:solidFill>
                  <a:srgbClr val="C00000"/>
                </a:solidFill>
                <a:latin typeface="Arial Narrow" panose="020B0606020202030204" pitchFamily="34" charset="0"/>
              </a:rPr>
              <a:t>не обладают</a:t>
            </a:r>
            <a:r>
              <a:rPr lang="ru-RU" sz="2000" b="1" dirty="0" smtClean="0">
                <a:solidFill>
                  <a:srgbClr val="00B050"/>
                </a:solidFill>
                <a:latin typeface="Arial Narrow" panose="020B0606020202030204" pitchFamily="34" charset="0"/>
              </a:rPr>
              <a:t>)</a:t>
            </a:r>
            <a:r>
              <a:rPr lang="ru-RU" sz="2000" b="1" dirty="0" smtClean="0">
                <a:latin typeface="Arial Narrow" panose="020B0606020202030204" pitchFamily="34" charset="0"/>
              </a:rPr>
              <a:t/>
            </a:r>
            <a:br>
              <a:rPr lang="ru-RU" sz="2000" b="1" dirty="0" smtClean="0">
                <a:latin typeface="Arial Narrow" panose="020B0606020202030204" pitchFamily="34" charset="0"/>
              </a:rPr>
            </a:br>
            <a:r>
              <a:rPr lang="ru-RU" sz="3200" b="1" dirty="0" smtClean="0">
                <a:solidFill>
                  <a:srgbClr val="C00000"/>
                </a:solidFill>
                <a:latin typeface="Arial Narrow" panose="020B0606020202030204" pitchFamily="34" charset="0"/>
              </a:rPr>
              <a:t/>
            </a:r>
            <a:br>
              <a:rPr lang="ru-RU" sz="3200" b="1" dirty="0" smtClean="0">
                <a:solidFill>
                  <a:srgbClr val="C00000"/>
                </a:solidFill>
                <a:latin typeface="Arial Narrow" panose="020B0606020202030204" pitchFamily="34" charset="0"/>
              </a:rPr>
            </a:br>
            <a:endParaRPr lang="ru-RU" sz="2000" b="1" dirty="0">
              <a:latin typeface="Arial Narrow" panose="020B0606020202030204" pitchFamily="34" charset="0"/>
            </a:endParaRPr>
          </a:p>
        </p:txBody>
      </p:sp>
      <p:pic>
        <p:nvPicPr>
          <p:cNvPr id="35842" name="Picture 2" descr="C:\Users\ДНС\Desktop\520_0302\IMG_0202.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2146697" y="2997200"/>
            <a:ext cx="4850606" cy="36718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31020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7428"/>
            <a:ext cx="8640960" cy="3946450"/>
          </a:xfrm>
        </p:spPr>
        <p:txBody>
          <a:bodyPr/>
          <a:lstStyle/>
          <a:p>
            <a:endParaRPr lang="ru-RU" dirty="0"/>
          </a:p>
        </p:txBody>
      </p:sp>
      <p:sp>
        <p:nvSpPr>
          <p:cNvPr id="3" name="Объект 2"/>
          <p:cNvSpPr>
            <a:spLocks noGrp="1"/>
          </p:cNvSpPr>
          <p:nvPr>
            <p:ph idx="1"/>
          </p:nvPr>
        </p:nvSpPr>
        <p:spPr>
          <a:xfrm>
            <a:off x="457200" y="4509120"/>
            <a:ext cx="8229600" cy="1617043"/>
          </a:xfrm>
        </p:spPr>
        <p:txBody>
          <a:bodyPr>
            <a:normAutofit/>
          </a:bodyPr>
          <a:lstStyle/>
          <a:p>
            <a:pPr marL="0" indent="0" algn="ctr">
              <a:buNone/>
            </a:pPr>
            <a:r>
              <a:rPr lang="ru-RU" sz="2000" b="1" dirty="0" smtClean="0">
                <a:latin typeface="Arial Narrow" panose="020B0606020202030204" pitchFamily="34" charset="0"/>
              </a:rPr>
              <a:t>Во всех случаях, в том числе и вне пешеходных переходов, водитель</a:t>
            </a:r>
          </a:p>
          <a:p>
            <a:pPr marL="0" indent="0" algn="ctr">
              <a:buNone/>
            </a:pPr>
            <a:r>
              <a:rPr lang="ru-RU" sz="2400" b="1" dirty="0">
                <a:solidFill>
                  <a:srgbClr val="C00000"/>
                </a:solidFill>
                <a:latin typeface="Arial Narrow" panose="020B0606020202030204" pitchFamily="34" charset="0"/>
              </a:rPr>
              <a:t>о</a:t>
            </a:r>
            <a:r>
              <a:rPr lang="ru-RU" sz="2400" b="1" dirty="0" smtClean="0">
                <a:solidFill>
                  <a:srgbClr val="C00000"/>
                </a:solidFill>
                <a:latin typeface="Arial Narrow" panose="020B0606020202030204" pitchFamily="34" charset="0"/>
              </a:rPr>
              <a:t>бязан пропустить слепых пешеходов, подающих сигнал белой тростью</a:t>
            </a:r>
            <a:endParaRPr lang="ru-RU" sz="2400" b="1" dirty="0">
              <a:solidFill>
                <a:srgbClr val="C00000"/>
              </a:solidFill>
              <a:latin typeface="Arial Narrow" panose="020B0606020202030204" pitchFamily="34" charset="0"/>
            </a:endParaRPr>
          </a:p>
        </p:txBody>
      </p:sp>
      <p:pic>
        <p:nvPicPr>
          <p:cNvPr id="5122" name="Picture 2" descr="C:\Users\ДНС\Desktop\БИЛЕТЫ ПДД\ПЕШ5.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77428"/>
            <a:ext cx="8640960" cy="40876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155061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78698"/>
          </a:xfrm>
        </p:spPr>
        <p:txBody>
          <a:bodyPr/>
          <a:lstStyle/>
          <a:p>
            <a:r>
              <a:rPr lang="ru-RU" b="1" dirty="0" smtClean="0">
                <a:latin typeface="Arial Narrow" panose="020B0606020202030204" pitchFamily="34" charset="0"/>
              </a:rPr>
              <a:t>Тема № 20</a:t>
            </a:r>
            <a:br>
              <a:rPr lang="ru-RU" b="1" dirty="0" smtClean="0">
                <a:latin typeface="Arial Narrow" panose="020B0606020202030204" pitchFamily="34" charset="0"/>
              </a:rPr>
            </a:br>
            <a:r>
              <a:rPr lang="ru-RU" b="1" dirty="0" smtClean="0">
                <a:solidFill>
                  <a:srgbClr val="C00000"/>
                </a:solidFill>
                <a:latin typeface="Arial Narrow" panose="020B0606020202030204" pitchFamily="34" charset="0"/>
              </a:rPr>
              <a:t>«БУКСИРОВКА</a:t>
            </a:r>
            <a:br>
              <a:rPr lang="ru-RU" b="1" dirty="0" smtClean="0">
                <a:solidFill>
                  <a:srgbClr val="C00000"/>
                </a:solidFill>
                <a:latin typeface="Arial Narrow" panose="020B0606020202030204" pitchFamily="34" charset="0"/>
              </a:rPr>
            </a:br>
            <a:r>
              <a:rPr lang="ru-RU" b="1" dirty="0" smtClean="0">
                <a:solidFill>
                  <a:srgbClr val="C00000"/>
                </a:solidFill>
                <a:latin typeface="Arial Narrow" panose="020B0606020202030204" pitchFamily="34" charset="0"/>
              </a:rPr>
              <a:t>МЕХАНИЧЕСКИХ</a:t>
            </a:r>
            <a:br>
              <a:rPr lang="ru-RU" b="1" dirty="0" smtClean="0">
                <a:solidFill>
                  <a:srgbClr val="C00000"/>
                </a:solidFill>
                <a:latin typeface="Arial Narrow" panose="020B0606020202030204" pitchFamily="34" charset="0"/>
              </a:rPr>
            </a:br>
            <a:r>
              <a:rPr lang="ru-RU" b="1" dirty="0" smtClean="0">
                <a:solidFill>
                  <a:srgbClr val="C00000"/>
                </a:solidFill>
                <a:latin typeface="Arial Narrow" panose="020B0606020202030204" pitchFamily="34" charset="0"/>
              </a:rPr>
              <a:t>ТРАНСПОРТНЫХ</a:t>
            </a:r>
            <a:br>
              <a:rPr lang="ru-RU" b="1" dirty="0" smtClean="0">
                <a:solidFill>
                  <a:srgbClr val="C00000"/>
                </a:solidFill>
                <a:latin typeface="Arial Narrow" panose="020B0606020202030204" pitchFamily="34" charset="0"/>
              </a:rPr>
            </a:br>
            <a:r>
              <a:rPr lang="ru-RU" b="1" dirty="0" smtClean="0">
                <a:solidFill>
                  <a:srgbClr val="C00000"/>
                </a:solidFill>
                <a:latin typeface="Arial Narrow" panose="020B0606020202030204" pitchFamily="34" charset="0"/>
              </a:rPr>
              <a:t>СРЕДСТВ»</a:t>
            </a:r>
            <a:endParaRPr lang="ru-RU" dirty="0"/>
          </a:p>
        </p:txBody>
      </p:sp>
      <p:sp>
        <p:nvSpPr>
          <p:cNvPr id="3" name="Объект 2"/>
          <p:cNvSpPr>
            <a:spLocks noGrp="1"/>
          </p:cNvSpPr>
          <p:nvPr>
            <p:ph idx="1"/>
          </p:nvPr>
        </p:nvSpPr>
        <p:spPr>
          <a:xfrm>
            <a:off x="457200" y="6597352"/>
            <a:ext cx="8229600" cy="72008"/>
          </a:xfrm>
        </p:spPr>
        <p:txBody>
          <a:bodyPr>
            <a:normAutofit fontScale="25000" lnSpcReduction="20000"/>
          </a:bodyPr>
          <a:lstStyle/>
          <a:p>
            <a:endParaRPr lang="ru-RU" dirty="0"/>
          </a:p>
        </p:txBody>
      </p:sp>
    </p:spTree>
    <p:extLst>
      <p:ext uri="{BB962C8B-B14F-4D97-AF65-F5344CB8AC3E}">
        <p14:creationId xmlns:p14="http://schemas.microsoft.com/office/powerpoint/2010/main" val="10719549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434282"/>
          </a:xfrm>
        </p:spPr>
        <p:txBody>
          <a:bodyPr>
            <a:normAutofit/>
          </a:bodyPr>
          <a:lstStyle/>
          <a:p>
            <a:r>
              <a:rPr lang="ru-RU" sz="2400" b="1" dirty="0" smtClean="0">
                <a:latin typeface="Arial Narrow" panose="020B0606020202030204" pitchFamily="34" charset="0"/>
              </a:rPr>
              <a:t>Буксировка на жесткой или гибкой сцепке должна осуществляться только при наличии водителя за рулем буксируемого транспортного средства, кроме случаев, когда конструкция жесткой сцепки обеспечивает при прямолинейном движении следование буксируемого транспортного средства по траектории буксирующего</a:t>
            </a:r>
            <a:endParaRPr lang="ru-RU" sz="2400" b="1" dirty="0">
              <a:latin typeface="Arial Narrow" panose="020B0606020202030204" pitchFamily="34" charset="0"/>
            </a:endParaRPr>
          </a:p>
        </p:txBody>
      </p:sp>
      <p:pic>
        <p:nvPicPr>
          <p:cNvPr id="36866" name="Picture 2" descr="C:\Users\ДНС\Desktop\БИЛЕТЫ ПДД\БУКС1.jpe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960260" y="2852936"/>
            <a:ext cx="7222162"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95017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188640"/>
            <a:ext cx="8229600" cy="1512168"/>
          </a:xfrm>
        </p:spPr>
        <p:txBody>
          <a:bodyPr>
            <a:normAutofit fontScale="90000"/>
          </a:bodyPr>
          <a:lstStyle/>
          <a:p>
            <a:r>
              <a:rPr lang="ru-RU" sz="2700" b="1" dirty="0" smtClean="0">
                <a:solidFill>
                  <a:srgbClr val="C00000"/>
                </a:solidFill>
                <a:latin typeface="Arial Narrow" panose="020B0606020202030204" pitchFamily="34" charset="0"/>
              </a:rPr>
              <a:t>При буксировке на жесткой или гибкой сцепке запрещается:</a:t>
            </a:r>
            <a:br>
              <a:rPr lang="ru-RU" sz="2700" b="1" dirty="0" smtClean="0">
                <a:solidFill>
                  <a:srgbClr val="C00000"/>
                </a:solidFill>
                <a:latin typeface="Arial Narrow" panose="020B0606020202030204" pitchFamily="34" charset="0"/>
              </a:rPr>
            </a:b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200" b="1" dirty="0" smtClean="0">
                <a:latin typeface="Arial Narrow" panose="020B0606020202030204" pitchFamily="34" charset="0"/>
              </a:rPr>
              <a:t>перевозка людей в буксируемом автобусе, троллейбусе и в кузове буксируемого грузового автомобиля</a:t>
            </a:r>
            <a:r>
              <a:rPr lang="ru-RU" sz="2200" b="1" dirty="0" smtClean="0">
                <a:solidFill>
                  <a:srgbClr val="C00000"/>
                </a:solidFill>
                <a:latin typeface="Arial Narrow" panose="020B0606020202030204" pitchFamily="34" charset="0"/>
              </a:rPr>
              <a:t/>
            </a:r>
            <a:br>
              <a:rPr lang="ru-RU" sz="2200" b="1" dirty="0" smtClean="0">
                <a:solidFill>
                  <a:srgbClr val="C00000"/>
                </a:solidFill>
                <a:latin typeface="Arial Narrow" panose="020B0606020202030204" pitchFamily="34" charset="0"/>
              </a:rPr>
            </a:br>
            <a:endParaRPr lang="ru-RU" sz="2200" b="1" dirty="0">
              <a:solidFill>
                <a:srgbClr val="C00000"/>
              </a:solidFill>
              <a:latin typeface="Arial Narrow" panose="020B0606020202030204" pitchFamily="34" charset="0"/>
            </a:endParaRPr>
          </a:p>
        </p:txBody>
      </p:sp>
      <p:pic>
        <p:nvPicPr>
          <p:cNvPr id="37890" name="Picture 2" descr="C:\Users\ДНС\Desktop\520_0302\IMG_0185.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429956" y="1989138"/>
            <a:ext cx="6284087"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784832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498178"/>
          </a:xfrm>
        </p:spPr>
        <p:txBody>
          <a:bodyPr>
            <a:normAutofit/>
          </a:bodyPr>
          <a:lstStyle/>
          <a:p>
            <a:r>
              <a:rPr lang="ru-RU" sz="2400" b="1" dirty="0" smtClean="0">
                <a:solidFill>
                  <a:srgbClr val="C00000"/>
                </a:solidFill>
                <a:latin typeface="Arial Narrow" panose="020B0606020202030204" pitchFamily="34" charset="0"/>
              </a:rPr>
              <a:t>При буксировке методом частичной или полной погрузки запрещается</a:t>
            </a:r>
            <a:br>
              <a:rPr lang="ru-RU" sz="2400" b="1" dirty="0" smtClean="0">
                <a:solidFill>
                  <a:srgbClr val="C00000"/>
                </a:solidFill>
                <a:latin typeface="Arial Narrow" panose="020B0606020202030204" pitchFamily="34" charset="0"/>
              </a:rPr>
            </a:br>
            <a:r>
              <a:rPr lang="ru-RU" sz="2000" b="1" dirty="0" smtClean="0">
                <a:latin typeface="Arial Narrow" panose="020B0606020202030204" pitchFamily="34" charset="0"/>
              </a:rPr>
              <a:t>нахождение людей в кабине или в кузове буксируемого транспортного средства, а также в кузове буксирующего</a:t>
            </a:r>
            <a:endParaRPr lang="ru-RU" sz="2400" b="1" dirty="0">
              <a:solidFill>
                <a:srgbClr val="C00000"/>
              </a:solidFill>
              <a:latin typeface="Arial Narrow" panose="020B0606020202030204" pitchFamily="34" charset="0"/>
            </a:endParaRPr>
          </a:p>
        </p:txBody>
      </p:sp>
      <p:pic>
        <p:nvPicPr>
          <p:cNvPr id="38914" name="Picture 2" descr="C:\Users\ДНС\Desktop\520_0302\IMG_0188.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588022" y="2060575"/>
            <a:ext cx="5967956" cy="43926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92586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642194"/>
          </a:xfrm>
        </p:spPr>
        <p:txBody>
          <a:bodyPr>
            <a:normAutofit/>
          </a:bodyPr>
          <a:lstStyle/>
          <a:p>
            <a:r>
              <a:rPr lang="ru-RU" sz="2000" b="1" dirty="0" smtClean="0">
                <a:latin typeface="Arial Narrow" panose="020B0606020202030204" pitchFamily="34" charset="0"/>
              </a:rPr>
              <a:t>При буксировке </a:t>
            </a:r>
            <a:r>
              <a:rPr lang="ru-RU" sz="2000" b="1" dirty="0" smtClean="0">
                <a:solidFill>
                  <a:srgbClr val="C00000"/>
                </a:solidFill>
                <a:latin typeface="Arial Narrow" panose="020B0606020202030204" pitchFamily="34" charset="0"/>
              </a:rPr>
              <a:t>на гибкой сцепке </a:t>
            </a:r>
            <a:r>
              <a:rPr lang="ru-RU" sz="2000" b="1" dirty="0" smtClean="0">
                <a:latin typeface="Arial Narrow" panose="020B0606020202030204" pitchFamily="34" charset="0"/>
              </a:rPr>
              <a:t>должно быть обеспечено расстояние между буксирующим и буксируемым транспортными средствами в пределах </a:t>
            </a:r>
            <a:r>
              <a:rPr lang="ru-RU" sz="2000" b="1" dirty="0" smtClean="0">
                <a:solidFill>
                  <a:srgbClr val="C00000"/>
                </a:solidFill>
                <a:latin typeface="Arial Narrow" panose="020B0606020202030204" pitchFamily="34" charset="0"/>
              </a:rPr>
              <a:t>4 – 6 метров,</a:t>
            </a:r>
            <a:endParaRPr lang="ru-RU" sz="2000" b="1" dirty="0">
              <a:solidFill>
                <a:srgbClr val="C00000"/>
              </a:solidFill>
              <a:latin typeface="Arial Narrow" panose="020B0606020202030204" pitchFamily="34" charset="0"/>
            </a:endParaRPr>
          </a:p>
        </p:txBody>
      </p:sp>
      <p:pic>
        <p:nvPicPr>
          <p:cNvPr id="39938" name="Picture 2" descr="C:\Users\ДНС\Desktop\520_0302\IMG_0186.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601683" y="2205038"/>
            <a:ext cx="5940634" cy="43195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8484369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a:latin typeface="Arial Narrow" panose="020B0606020202030204" pitchFamily="34" charset="0"/>
              </a:rPr>
              <a:t>а</a:t>
            </a:r>
            <a:r>
              <a:rPr lang="ru-RU" sz="2000" b="1" dirty="0" smtClean="0">
                <a:latin typeface="Arial Narrow" panose="020B0606020202030204" pitchFamily="34" charset="0"/>
              </a:rPr>
              <a:t> при буксировке </a:t>
            </a:r>
            <a:r>
              <a:rPr lang="ru-RU" sz="2000" b="1" dirty="0" smtClean="0">
                <a:solidFill>
                  <a:srgbClr val="C00000"/>
                </a:solidFill>
                <a:latin typeface="Arial Narrow" panose="020B0606020202030204" pitchFamily="34" charset="0"/>
              </a:rPr>
              <a:t>на жесткой сцепке – не более 4 м</a:t>
            </a:r>
            <a:endParaRPr lang="ru-RU" sz="2000" b="1" dirty="0">
              <a:solidFill>
                <a:srgbClr val="C00000"/>
              </a:solidFill>
              <a:latin typeface="Arial Narrow" panose="020B0606020202030204" pitchFamily="34" charset="0"/>
            </a:endParaRPr>
          </a:p>
        </p:txBody>
      </p:sp>
      <p:pic>
        <p:nvPicPr>
          <p:cNvPr id="40962" name="Picture 2" descr="C:\Users\ДНС\Desktop\520_0302\IMG_0187.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362956" y="1600200"/>
            <a:ext cx="6418088" cy="48529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152182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Arial Narrow" panose="020B0606020202030204" pitchFamily="34" charset="0"/>
              </a:rPr>
              <a:t>буксировка запрещается:</a:t>
            </a:r>
            <a:endParaRPr lang="ru-RU" dirty="0"/>
          </a:p>
        </p:txBody>
      </p:sp>
      <p:sp>
        <p:nvSpPr>
          <p:cNvPr id="3" name="Объект 2"/>
          <p:cNvSpPr>
            <a:spLocks noGrp="1"/>
          </p:cNvSpPr>
          <p:nvPr>
            <p:ph idx="1"/>
          </p:nvPr>
        </p:nvSpPr>
        <p:spPr/>
        <p:txBody>
          <a:bodyPr>
            <a:normAutofit/>
          </a:bodyPr>
          <a:lstStyle/>
          <a:p>
            <a:pPr algn="ctr"/>
            <a:endParaRPr lang="ru-RU" sz="4000" b="1" dirty="0" smtClean="0">
              <a:latin typeface="Arial Narrow" panose="020B0606020202030204" pitchFamily="34" charset="0"/>
            </a:endParaRPr>
          </a:p>
          <a:p>
            <a:pPr algn="ctr"/>
            <a:endParaRPr lang="ru-RU" sz="4000" b="1" dirty="0">
              <a:latin typeface="Arial Narrow" panose="020B0606020202030204" pitchFamily="34" charset="0"/>
            </a:endParaRPr>
          </a:p>
          <a:p>
            <a:pPr algn="ctr"/>
            <a:r>
              <a:rPr lang="ru-RU" sz="4000" b="1" dirty="0">
                <a:solidFill>
                  <a:srgbClr val="00B050"/>
                </a:solidFill>
                <a:latin typeface="Arial Narrow" panose="020B0606020202030204" pitchFamily="34" charset="0"/>
              </a:rPr>
              <a:t>д</a:t>
            </a:r>
            <a:r>
              <a:rPr lang="ru-RU" sz="4000" b="1" dirty="0" smtClean="0">
                <a:solidFill>
                  <a:srgbClr val="00B050"/>
                </a:solidFill>
                <a:latin typeface="Arial Narrow" panose="020B0606020202030204" pitchFamily="34" charset="0"/>
              </a:rPr>
              <a:t>вух и более механических транспортных средств</a:t>
            </a:r>
            <a:endParaRPr lang="ru-RU" sz="4000" b="1" dirty="0">
              <a:solidFill>
                <a:srgbClr val="00B050"/>
              </a:solidFill>
              <a:latin typeface="Arial Narrow" panose="020B0606020202030204" pitchFamily="34" charset="0"/>
            </a:endParaRPr>
          </a:p>
        </p:txBody>
      </p:sp>
    </p:spTree>
    <p:extLst>
      <p:ext uri="{BB962C8B-B14F-4D97-AF65-F5344CB8AC3E}">
        <p14:creationId xmlns:p14="http://schemas.microsoft.com/office/powerpoint/2010/main" val="1184340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solidFill>
                  <a:srgbClr val="C00000"/>
                </a:solidFill>
                <a:latin typeface="Arial Narrow" panose="020B0606020202030204" pitchFamily="34" charset="0"/>
              </a:rPr>
              <a:t>буксировка запрещается:</a:t>
            </a:r>
            <a:endParaRPr lang="ru-RU" dirty="0"/>
          </a:p>
        </p:txBody>
      </p:sp>
      <p:sp>
        <p:nvSpPr>
          <p:cNvPr id="3" name="Объект 2"/>
          <p:cNvSpPr>
            <a:spLocks noGrp="1"/>
          </p:cNvSpPr>
          <p:nvPr>
            <p:ph idx="1"/>
          </p:nvPr>
        </p:nvSpPr>
        <p:spPr/>
        <p:txBody>
          <a:bodyPr>
            <a:normAutofit/>
          </a:bodyPr>
          <a:lstStyle/>
          <a:p>
            <a:pPr algn="ctr"/>
            <a:r>
              <a:rPr lang="ru-RU" sz="3600" b="1" dirty="0" smtClean="0">
                <a:solidFill>
                  <a:srgbClr val="00B050"/>
                </a:solidFill>
                <a:latin typeface="Arial Narrow" panose="020B0606020202030204" pitchFamily="34" charset="0"/>
              </a:rPr>
              <a:t>Транспортных средств с недействующей тормозной системой, если их фактическая масса более половины фактической массы буксирующего транспортного средства</a:t>
            </a:r>
          </a:p>
          <a:p>
            <a:pPr marL="0" indent="0" algn="ctr">
              <a:buNone/>
            </a:pPr>
            <a:endParaRPr lang="ru-RU" sz="2000" b="1" dirty="0" smtClean="0">
              <a:latin typeface="Arial Narrow" panose="020B0606020202030204" pitchFamily="34" charset="0"/>
            </a:endParaRPr>
          </a:p>
          <a:p>
            <a:pPr marL="0" indent="0" algn="ctr">
              <a:buNone/>
            </a:pPr>
            <a:r>
              <a:rPr lang="ru-RU" sz="2000" b="1" dirty="0" smtClean="0">
                <a:latin typeface="Arial Narrow" panose="020B0606020202030204" pitchFamily="34" charset="0"/>
              </a:rPr>
              <a:t>(При меньшей фактической массе допускается буксировка таких транспортных средств только на жесткой сцепке или методом частичной погрузки)</a:t>
            </a:r>
            <a:endParaRPr lang="ru-RU" sz="2000" b="1" dirty="0">
              <a:latin typeface="Arial Narrow" panose="020B0606020202030204" pitchFamily="34" charset="0"/>
            </a:endParaRPr>
          </a:p>
        </p:txBody>
      </p:sp>
    </p:spTree>
    <p:extLst>
      <p:ext uri="{BB962C8B-B14F-4D97-AF65-F5344CB8AC3E}">
        <p14:creationId xmlns:p14="http://schemas.microsoft.com/office/powerpoint/2010/main" val="14857381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786210"/>
          </a:xfrm>
        </p:spPr>
        <p:txBody>
          <a:bodyPr>
            <a:normAutofit fontScale="90000"/>
          </a:bodyPr>
          <a:lstStyle/>
          <a:p>
            <a:r>
              <a:rPr lang="ru-RU" b="1" dirty="0" smtClean="0">
                <a:solidFill>
                  <a:srgbClr val="C00000"/>
                </a:solidFill>
                <a:latin typeface="Arial Narrow" panose="020B0606020202030204" pitchFamily="34" charset="0"/>
              </a:rPr>
              <a:t>буксировка запрещается:</a:t>
            </a:r>
            <a:br>
              <a:rPr lang="ru-RU" b="1" dirty="0" smtClean="0">
                <a:solidFill>
                  <a:srgbClr val="C00000"/>
                </a:solidFill>
                <a:latin typeface="Arial Narrow" panose="020B0606020202030204" pitchFamily="34" charset="0"/>
              </a:rPr>
            </a:br>
            <a:r>
              <a:rPr lang="ru-RU" sz="3600" b="1" dirty="0" smtClean="0">
                <a:solidFill>
                  <a:srgbClr val="00B050"/>
                </a:solidFill>
                <a:latin typeface="Arial Narrow" panose="020B0606020202030204" pitchFamily="34" charset="0"/>
              </a:rPr>
              <a:t>мотоциклами без бокового прицепа, а также таких мотоциклов</a:t>
            </a:r>
            <a:endParaRPr lang="ru-RU" dirty="0"/>
          </a:p>
        </p:txBody>
      </p:sp>
      <p:pic>
        <p:nvPicPr>
          <p:cNvPr id="41986" name="Picture 2" descr="C:\Users\ДНС\Desktop\520_0302\IMG_0189.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589655" y="2133600"/>
            <a:ext cx="5964690" cy="44640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2024553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solidFill>
                  <a:srgbClr val="C00000"/>
                </a:solidFill>
                <a:latin typeface="Arial Narrow" panose="020B0606020202030204" pitchFamily="34" charset="0"/>
              </a:rPr>
              <a:t>буксировка запрещается:</a:t>
            </a:r>
            <a:br>
              <a:rPr lang="ru-RU" b="1" dirty="0" smtClean="0">
                <a:solidFill>
                  <a:srgbClr val="C00000"/>
                </a:solidFill>
                <a:latin typeface="Arial Narrow" panose="020B0606020202030204" pitchFamily="34" charset="0"/>
              </a:rPr>
            </a:br>
            <a:r>
              <a:rPr lang="ru-RU" sz="3600" b="1" dirty="0" smtClean="0">
                <a:solidFill>
                  <a:srgbClr val="00B050"/>
                </a:solidFill>
                <a:latin typeface="Arial Narrow" panose="020B0606020202030204" pitchFamily="34" charset="0"/>
              </a:rPr>
              <a:t>в гололедицу на гибкой сцепке</a:t>
            </a:r>
            <a:endParaRPr lang="ru-RU" dirty="0"/>
          </a:p>
        </p:txBody>
      </p:sp>
      <p:pic>
        <p:nvPicPr>
          <p:cNvPr id="43010" name="Picture 2" descr="C:\Users\ДНС\Desktop\520_0302\IMG_0190.JP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123119" y="1628775"/>
            <a:ext cx="6897761" cy="4895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69306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74638"/>
            <a:ext cx="8640960" cy="3730426"/>
          </a:xfrm>
        </p:spPr>
        <p:txBody>
          <a:bodyPr/>
          <a:lstStyle/>
          <a:p>
            <a:endParaRPr lang="ru-RU" dirty="0"/>
          </a:p>
        </p:txBody>
      </p:sp>
      <p:sp>
        <p:nvSpPr>
          <p:cNvPr id="3" name="Объект 2"/>
          <p:cNvSpPr>
            <a:spLocks noGrp="1"/>
          </p:cNvSpPr>
          <p:nvPr>
            <p:ph idx="1"/>
          </p:nvPr>
        </p:nvSpPr>
        <p:spPr>
          <a:xfrm>
            <a:off x="251520" y="4437112"/>
            <a:ext cx="8640960" cy="1944216"/>
          </a:xfrm>
        </p:spPr>
        <p:txBody>
          <a:bodyPr>
            <a:normAutofit/>
          </a:bodyPr>
          <a:lstStyle/>
          <a:p>
            <a:pPr marL="0" indent="0" algn="ctr">
              <a:buNone/>
            </a:pPr>
            <a:r>
              <a:rPr lang="ru-RU" sz="2400" b="1" dirty="0">
                <a:solidFill>
                  <a:srgbClr val="C00000"/>
                </a:solidFill>
                <a:latin typeface="Arial Narrow" panose="020B0606020202030204" pitchFamily="34" charset="0"/>
              </a:rPr>
              <a:t>в</a:t>
            </a:r>
            <a:r>
              <a:rPr lang="ru-RU" sz="2400" b="1" dirty="0" smtClean="0">
                <a:solidFill>
                  <a:srgbClr val="C00000"/>
                </a:solidFill>
                <a:latin typeface="Arial Narrow" panose="020B0606020202030204" pitchFamily="34" charset="0"/>
              </a:rPr>
              <a:t>одитель должен уступить дорогу пешеходам</a:t>
            </a:r>
            <a:r>
              <a:rPr lang="ru-RU" sz="2400" b="1" dirty="0" smtClean="0">
                <a:latin typeface="Arial Narrow" panose="020B0606020202030204" pitchFamily="34" charset="0"/>
              </a:rPr>
              <a:t>,</a:t>
            </a:r>
          </a:p>
          <a:p>
            <a:pPr marL="0" indent="0" algn="ctr">
              <a:buNone/>
            </a:pPr>
            <a:r>
              <a:rPr lang="ru-RU" sz="2000" b="1" dirty="0">
                <a:latin typeface="Arial Narrow" panose="020B0606020202030204" pitchFamily="34" charset="0"/>
              </a:rPr>
              <a:t>и</a:t>
            </a:r>
            <a:r>
              <a:rPr lang="ru-RU" sz="2000" b="1" dirty="0" smtClean="0">
                <a:latin typeface="Arial Narrow" panose="020B0606020202030204" pitchFamily="34" charset="0"/>
              </a:rPr>
              <a:t>дущим к стоящему на остановке маршрутному транспортному средству или от него (со стороны дверей), если посадка и высадка производится с проезжей части или с посадочной площадки, расположенной на ней</a:t>
            </a:r>
            <a:endParaRPr lang="ru-RU" sz="2000" b="1" dirty="0">
              <a:latin typeface="Arial Narrow" panose="020B0606020202030204" pitchFamily="34" charset="0"/>
            </a:endParaRPr>
          </a:p>
        </p:txBody>
      </p:sp>
      <p:pic>
        <p:nvPicPr>
          <p:cNvPr id="6146" name="Picture 2" descr="C:\Users\ДНС\Desktop\БИЛЕТЫ ПДД\ПЕШ6.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60648"/>
            <a:ext cx="8640960" cy="410445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7959455"/>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106690"/>
          </a:xfrm>
        </p:spPr>
        <p:txBody>
          <a:bodyPr/>
          <a:lstStyle/>
          <a:p>
            <a:r>
              <a:rPr lang="ru-RU" b="1" dirty="0" smtClean="0">
                <a:latin typeface="Arial Narrow" panose="020B0606020202030204" pitchFamily="34" charset="0"/>
              </a:rPr>
              <a:t>Тема № 21</a:t>
            </a:r>
            <a:br>
              <a:rPr lang="ru-RU" b="1" dirty="0" smtClean="0">
                <a:latin typeface="Arial Narrow" panose="020B0606020202030204" pitchFamily="34" charset="0"/>
              </a:rPr>
            </a:br>
            <a:r>
              <a:rPr lang="ru-RU" b="1" dirty="0" smtClean="0">
                <a:solidFill>
                  <a:srgbClr val="C00000"/>
                </a:solidFill>
                <a:latin typeface="Arial Narrow" panose="020B0606020202030204" pitchFamily="34" charset="0"/>
              </a:rPr>
              <a:t>«УЧЕБНАЯ ЕЗДА»</a:t>
            </a:r>
            <a:endParaRPr lang="ru-RU" dirty="0"/>
          </a:p>
        </p:txBody>
      </p:sp>
      <p:sp>
        <p:nvSpPr>
          <p:cNvPr id="3" name="Объект 2"/>
          <p:cNvSpPr>
            <a:spLocks noGrp="1"/>
          </p:cNvSpPr>
          <p:nvPr>
            <p:ph idx="1"/>
          </p:nvPr>
        </p:nvSpPr>
        <p:spPr>
          <a:xfrm>
            <a:off x="457200" y="6453336"/>
            <a:ext cx="8229600" cy="72008"/>
          </a:xfrm>
        </p:spPr>
        <p:txBody>
          <a:bodyPr>
            <a:normAutofit fontScale="25000" lnSpcReduction="20000"/>
          </a:bodyPr>
          <a:lstStyle/>
          <a:p>
            <a:endParaRPr lang="ru-RU" dirty="0"/>
          </a:p>
        </p:txBody>
      </p:sp>
    </p:spTree>
    <p:extLst>
      <p:ext uri="{BB962C8B-B14F-4D97-AF65-F5344CB8AC3E}">
        <p14:creationId xmlns:p14="http://schemas.microsoft.com/office/powerpoint/2010/main" val="420603934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400" b="1" dirty="0" smtClean="0">
                <a:latin typeface="Arial Narrow" panose="020B0606020202030204" pitchFamily="34" charset="0"/>
              </a:rPr>
              <a:t>Первоначальное обучение вождению транспортных средств должно проводиться на закрытой площадке или автодроме</a:t>
            </a:r>
            <a:endParaRPr lang="ru-RU" sz="2400" b="1" dirty="0">
              <a:latin typeface="Arial Narrow" panose="020B0606020202030204" pitchFamily="34" charset="0"/>
            </a:endParaRPr>
          </a:p>
        </p:txBody>
      </p:sp>
      <p:pic>
        <p:nvPicPr>
          <p:cNvPr id="44034" name="Picture 2" descr="C:\Users\ДНС\Desktop\БИЛЕТЫ ПДД\УЧ1.jpeg"/>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40069" y="1916832"/>
            <a:ext cx="8454586" cy="424847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8637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8347" y="260648"/>
            <a:ext cx="8712968" cy="4041769"/>
          </a:xfrm>
        </p:spPr>
        <p:txBody>
          <a:bodyPr/>
          <a:lstStyle/>
          <a:p>
            <a:endParaRPr lang="ru-RU" dirty="0"/>
          </a:p>
        </p:txBody>
      </p:sp>
      <p:sp>
        <p:nvSpPr>
          <p:cNvPr id="3" name="Объект 2"/>
          <p:cNvSpPr>
            <a:spLocks noGrp="1"/>
          </p:cNvSpPr>
          <p:nvPr>
            <p:ph idx="1"/>
          </p:nvPr>
        </p:nvSpPr>
        <p:spPr>
          <a:xfrm>
            <a:off x="179512" y="4509120"/>
            <a:ext cx="8712968" cy="2088232"/>
          </a:xfrm>
        </p:spPr>
        <p:txBody>
          <a:bodyPr>
            <a:normAutofit/>
          </a:bodyPr>
          <a:lstStyle/>
          <a:p>
            <a:pPr marL="0" indent="0" algn="ctr">
              <a:buNone/>
            </a:pPr>
            <a:r>
              <a:rPr lang="ru-RU" sz="2000" b="1" dirty="0">
                <a:latin typeface="Arial Narrow" panose="020B0606020202030204" pitchFamily="34" charset="0"/>
              </a:rPr>
              <a:t>п</a:t>
            </a:r>
            <a:r>
              <a:rPr lang="ru-RU" sz="2000" b="1" dirty="0" smtClean="0">
                <a:latin typeface="Arial Narrow" panose="020B0606020202030204" pitchFamily="34" charset="0"/>
              </a:rPr>
              <a:t>риближаясь к остановившемуся транспортному средству, имеющему опознавательный знак «Перевозка детей»,</a:t>
            </a:r>
          </a:p>
          <a:p>
            <a:pPr marL="0" indent="0" algn="ctr">
              <a:buNone/>
            </a:pPr>
            <a:r>
              <a:rPr lang="ru-RU" sz="2400" b="1" dirty="0">
                <a:solidFill>
                  <a:srgbClr val="C00000"/>
                </a:solidFill>
                <a:latin typeface="Arial Narrow" panose="020B0606020202030204" pitchFamily="34" charset="0"/>
              </a:rPr>
              <a:t>в</a:t>
            </a:r>
            <a:r>
              <a:rPr lang="ru-RU" sz="2400" b="1" dirty="0" smtClean="0">
                <a:solidFill>
                  <a:srgbClr val="C00000"/>
                </a:solidFill>
                <a:latin typeface="Arial Narrow" panose="020B0606020202030204" pitchFamily="34" charset="0"/>
              </a:rPr>
              <a:t>одитель должен снизить скорость, а при необходимости и остановиться, чтобы пропустить группу детей</a:t>
            </a:r>
            <a:endParaRPr lang="ru-RU" sz="2400" b="1" dirty="0">
              <a:solidFill>
                <a:srgbClr val="C00000"/>
              </a:solidFill>
              <a:latin typeface="Arial Narrow" panose="020B0606020202030204" pitchFamily="34" charset="0"/>
            </a:endParaRPr>
          </a:p>
        </p:txBody>
      </p:sp>
      <p:pic>
        <p:nvPicPr>
          <p:cNvPr id="7170" name="Picture 2" descr="C:\Users\ДНС\Desktop\БИЛЕТЫ ПДД\ПЕШ7.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51520" y="260648"/>
            <a:ext cx="8712968" cy="40417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3171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54562"/>
          </a:xfrm>
        </p:spPr>
        <p:txBody>
          <a:bodyPr>
            <a:normAutofit/>
          </a:bodyPr>
          <a:lstStyle/>
          <a:p>
            <a:r>
              <a:rPr lang="ru-RU" sz="4000" b="1" dirty="0" smtClean="0">
                <a:latin typeface="Arial Narrow" panose="020B0606020202030204" pitchFamily="34" charset="0"/>
              </a:rPr>
              <a:t>Тема № 15</a:t>
            </a:r>
            <a:br>
              <a:rPr lang="ru-RU" sz="4000" b="1" dirty="0" smtClean="0">
                <a:latin typeface="Arial Narrow" panose="020B0606020202030204" pitchFamily="34" charset="0"/>
              </a:rPr>
            </a:br>
            <a:r>
              <a:rPr lang="ru-RU" sz="4000" b="1" dirty="0" smtClean="0">
                <a:solidFill>
                  <a:srgbClr val="C00000"/>
                </a:solidFill>
                <a:latin typeface="Arial Narrow" panose="020B0606020202030204" pitchFamily="34" charset="0"/>
              </a:rPr>
              <a:t>«ДВИЖЕНИЕ ЧЕРЕЗ ЖЕЛЕЗНОДОРОЖНЫЕ ПУТИ»</a:t>
            </a:r>
            <a:endParaRPr lang="ru-RU" sz="4000" b="1" dirty="0">
              <a:latin typeface="Arial Narrow" panose="020B0606020202030204" pitchFamily="34" charset="0"/>
            </a:endParaRPr>
          </a:p>
        </p:txBody>
      </p:sp>
      <p:sp>
        <p:nvSpPr>
          <p:cNvPr id="3" name="Объект 2"/>
          <p:cNvSpPr>
            <a:spLocks noGrp="1"/>
          </p:cNvSpPr>
          <p:nvPr>
            <p:ph idx="1"/>
          </p:nvPr>
        </p:nvSpPr>
        <p:spPr>
          <a:xfrm>
            <a:off x="457200" y="5949280"/>
            <a:ext cx="8229600" cy="176883"/>
          </a:xfrm>
        </p:spPr>
        <p:txBody>
          <a:bodyPr>
            <a:normAutofit fontScale="25000" lnSpcReduction="20000"/>
          </a:bodyPr>
          <a:lstStyle/>
          <a:p>
            <a:endParaRPr lang="ru-RU" dirty="0"/>
          </a:p>
        </p:txBody>
      </p:sp>
    </p:spTree>
    <p:extLst>
      <p:ext uri="{BB962C8B-B14F-4D97-AF65-F5344CB8AC3E}">
        <p14:creationId xmlns:p14="http://schemas.microsoft.com/office/powerpoint/2010/main" val="210102703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06490"/>
          </a:xfrm>
        </p:spPr>
        <p:txBody>
          <a:bodyPr/>
          <a:lstStyle/>
          <a:p>
            <a:endParaRPr lang="ru-RU" dirty="0"/>
          </a:p>
        </p:txBody>
      </p:sp>
      <p:sp>
        <p:nvSpPr>
          <p:cNvPr id="3" name="Объект 2"/>
          <p:cNvSpPr>
            <a:spLocks noGrp="1"/>
          </p:cNvSpPr>
          <p:nvPr>
            <p:ph idx="1"/>
          </p:nvPr>
        </p:nvSpPr>
        <p:spPr>
          <a:xfrm>
            <a:off x="251521" y="5013176"/>
            <a:ext cx="8640958" cy="1512168"/>
          </a:xfrm>
        </p:spPr>
        <p:txBody>
          <a:bodyPr>
            <a:normAutofit fontScale="92500" lnSpcReduction="10000"/>
          </a:bodyPr>
          <a:lstStyle/>
          <a:p>
            <a:pPr marL="0" indent="0" algn="ctr">
              <a:buNone/>
            </a:pPr>
            <a:r>
              <a:rPr lang="ru-RU" sz="2400" b="1" dirty="0" smtClean="0">
                <a:latin typeface="Arial Narrow" panose="020B0606020202030204" pitchFamily="34" charset="0"/>
              </a:rPr>
              <a:t>Водители транспортных средств могут пересекать железнодорожные пути </a:t>
            </a:r>
          </a:p>
          <a:p>
            <a:pPr marL="0" indent="0" algn="ctr">
              <a:buNone/>
            </a:pPr>
            <a:r>
              <a:rPr lang="ru-RU" sz="2400" b="1" dirty="0" smtClean="0">
                <a:solidFill>
                  <a:srgbClr val="C00000"/>
                </a:solidFill>
                <a:latin typeface="Arial Narrow" panose="020B0606020202030204" pitchFamily="34" charset="0"/>
              </a:rPr>
              <a:t>только по железнодорожным переездам, </a:t>
            </a:r>
          </a:p>
          <a:p>
            <a:pPr marL="0" indent="0" algn="ctr">
              <a:buNone/>
            </a:pPr>
            <a:r>
              <a:rPr lang="ru-RU" sz="2400" b="1" dirty="0" smtClean="0">
                <a:latin typeface="Arial Narrow" panose="020B0606020202030204" pitchFamily="34" charset="0"/>
              </a:rPr>
              <a:t>уступая дорогу поезду (локомотиву, дрезине)</a:t>
            </a:r>
            <a:endParaRPr lang="ru-RU" sz="2400" b="1" dirty="0">
              <a:latin typeface="Arial Narrow" panose="020B0606020202030204" pitchFamily="34" charset="0"/>
            </a:endParaRPr>
          </a:p>
        </p:txBody>
      </p:sp>
      <p:pic>
        <p:nvPicPr>
          <p:cNvPr id="8194" name="Picture 2" descr="C:\Users\ДНС\Desktop\БИЛЕТЫ ПДД\ЖД1.jpe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251520" y="260648"/>
            <a:ext cx="8640959" cy="43204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2932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p:spPr>
        <p:txBody>
          <a:bodyPr>
            <a:normAutofit/>
          </a:bodyPr>
          <a:lstStyle/>
          <a:p>
            <a:pPr algn="l"/>
            <a:r>
              <a:rPr lang="ru-RU" sz="2400" b="1" dirty="0">
                <a:latin typeface="Arial Narrow" panose="020B0606020202030204" pitchFamily="34" charset="0"/>
              </a:rPr>
              <a:t>П</a:t>
            </a:r>
            <a:r>
              <a:rPr lang="ru-RU" sz="2400" b="1" dirty="0" smtClean="0">
                <a:latin typeface="Arial Narrow" panose="020B0606020202030204" pitchFamily="34" charset="0"/>
              </a:rPr>
              <a:t>ри подъезде к железнодорожному переезду водитель</a:t>
            </a:r>
            <a:br>
              <a:rPr lang="ru-RU" sz="2400" b="1" dirty="0" smtClean="0">
                <a:latin typeface="Arial Narrow" panose="020B0606020202030204" pitchFamily="34" charset="0"/>
              </a:rPr>
            </a:br>
            <a:r>
              <a:rPr lang="ru-RU" sz="2400" b="1" dirty="0" smtClean="0">
                <a:latin typeface="Arial Narrow" panose="020B0606020202030204" pitchFamily="34" charset="0"/>
              </a:rPr>
              <a:t> </a:t>
            </a:r>
            <a:r>
              <a:rPr lang="ru-RU" sz="2400" b="1" dirty="0" smtClean="0">
                <a:solidFill>
                  <a:srgbClr val="C00000"/>
                </a:solidFill>
                <a:latin typeface="Arial Narrow" panose="020B0606020202030204" pitchFamily="34" charset="0"/>
              </a:rPr>
              <a:t>обязан руководствоваться требованиями:</a:t>
            </a:r>
            <a:br>
              <a:rPr lang="ru-RU" sz="2400" b="1" dirty="0" smtClean="0">
                <a:solidFill>
                  <a:srgbClr val="C00000"/>
                </a:solidFill>
                <a:latin typeface="Arial Narrow" panose="020B0606020202030204" pitchFamily="34" charset="0"/>
              </a:rPr>
            </a:br>
            <a:r>
              <a:rPr lang="ru-RU" sz="2400" b="1" dirty="0">
                <a:solidFill>
                  <a:srgbClr val="C00000"/>
                </a:solidFill>
                <a:latin typeface="Arial Narrow" panose="020B0606020202030204" pitchFamily="34" charset="0"/>
              </a:rPr>
              <a:t/>
            </a:r>
            <a:br>
              <a:rPr lang="ru-RU" sz="2400" b="1" dirty="0">
                <a:solidFill>
                  <a:srgbClr val="C00000"/>
                </a:solidFill>
                <a:latin typeface="Arial Narrow" panose="020B0606020202030204" pitchFamily="34" charset="0"/>
              </a:rPr>
            </a:br>
            <a:r>
              <a:rPr lang="ru-RU" sz="2400" b="1" dirty="0" smtClean="0">
                <a:solidFill>
                  <a:srgbClr val="00B0F0"/>
                </a:solidFill>
                <a:latin typeface="Arial Narrow" panose="020B0606020202030204" pitchFamily="34" charset="0"/>
              </a:rPr>
              <a:t>- дорожных знаков</a:t>
            </a: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400" b="1" dirty="0" smtClean="0">
                <a:solidFill>
                  <a:srgbClr val="00B0F0"/>
                </a:solidFill>
                <a:latin typeface="Arial Narrow" panose="020B0606020202030204" pitchFamily="34" charset="0"/>
              </a:rPr>
              <a:t>- разметки</a:t>
            </a: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400" b="1" dirty="0" smtClean="0">
                <a:latin typeface="Arial Narrow" panose="020B0606020202030204" pitchFamily="34" charset="0"/>
              </a:rPr>
              <a:t/>
            </a:r>
            <a:br>
              <a:rPr lang="ru-RU" sz="2400" b="1" dirty="0" smtClean="0">
                <a:latin typeface="Arial Narrow" panose="020B0606020202030204" pitchFamily="34" charset="0"/>
              </a:rPr>
            </a:br>
            <a:r>
              <a:rPr lang="ru-RU" sz="2400" b="1" dirty="0" smtClean="0">
                <a:solidFill>
                  <a:srgbClr val="00B0F0"/>
                </a:solidFill>
                <a:latin typeface="Arial Narrow" panose="020B0606020202030204" pitchFamily="34" charset="0"/>
              </a:rPr>
              <a:t>-светофоров</a:t>
            </a: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400" b="1" dirty="0" smtClean="0">
                <a:solidFill>
                  <a:srgbClr val="C00000"/>
                </a:solidFill>
                <a:latin typeface="Arial Narrow" panose="020B0606020202030204" pitchFamily="34" charset="0"/>
              </a:rPr>
              <a:t/>
            </a:r>
            <a:br>
              <a:rPr lang="ru-RU" sz="2400" b="1" dirty="0" smtClean="0">
                <a:solidFill>
                  <a:srgbClr val="C00000"/>
                </a:solidFill>
                <a:latin typeface="Arial Narrow" panose="020B0606020202030204" pitchFamily="34" charset="0"/>
              </a:rPr>
            </a:br>
            <a:r>
              <a:rPr lang="ru-RU" sz="2400" b="1" dirty="0" smtClean="0">
                <a:solidFill>
                  <a:srgbClr val="00B0F0"/>
                </a:solidFill>
                <a:latin typeface="Arial Narrow" panose="020B0606020202030204" pitchFamily="34" charset="0"/>
              </a:rPr>
              <a:t>- указаниями регулировщика</a:t>
            </a:r>
            <a:br>
              <a:rPr lang="ru-RU" sz="2400" b="1" dirty="0" smtClean="0">
                <a:solidFill>
                  <a:srgbClr val="00B0F0"/>
                </a:solidFill>
                <a:latin typeface="Arial Narrow" panose="020B0606020202030204" pitchFamily="34" charset="0"/>
              </a:rPr>
            </a:br>
            <a:r>
              <a:rPr lang="ru-RU" sz="2400" b="1" dirty="0" smtClean="0">
                <a:solidFill>
                  <a:srgbClr val="00B0F0"/>
                </a:solidFill>
                <a:latin typeface="Arial Narrow" panose="020B0606020202030204" pitchFamily="34" charset="0"/>
              </a:rPr>
              <a:t>и убедиться в отсутствии </a:t>
            </a:r>
            <a:br>
              <a:rPr lang="ru-RU" sz="2400" b="1" dirty="0" smtClean="0">
                <a:solidFill>
                  <a:srgbClr val="00B0F0"/>
                </a:solidFill>
                <a:latin typeface="Arial Narrow" panose="020B0606020202030204" pitchFamily="34" charset="0"/>
              </a:rPr>
            </a:br>
            <a:r>
              <a:rPr lang="ru-RU" sz="2400" b="1" dirty="0" smtClean="0">
                <a:solidFill>
                  <a:srgbClr val="00B0F0"/>
                </a:solidFill>
                <a:latin typeface="Arial Narrow" panose="020B0606020202030204" pitchFamily="34" charset="0"/>
              </a:rPr>
              <a:t>приближающегося поезда</a:t>
            </a:r>
            <a:endParaRPr lang="ru-RU" sz="2400" b="1" dirty="0">
              <a:solidFill>
                <a:srgbClr val="C00000"/>
              </a:solidFill>
              <a:latin typeface="Arial Narrow" panose="020B0606020202030204" pitchFamily="34" charset="0"/>
            </a:endParaRPr>
          </a:p>
        </p:txBody>
      </p:sp>
      <p:sp>
        <p:nvSpPr>
          <p:cNvPr id="3" name="Объект 2"/>
          <p:cNvSpPr>
            <a:spLocks noGrp="1"/>
          </p:cNvSpPr>
          <p:nvPr>
            <p:ph idx="1"/>
          </p:nvPr>
        </p:nvSpPr>
        <p:spPr>
          <a:xfrm>
            <a:off x="457200" y="6381328"/>
            <a:ext cx="8229600" cy="144016"/>
          </a:xfrm>
        </p:spPr>
        <p:txBody>
          <a:bodyPr>
            <a:normAutofit fontScale="25000" lnSpcReduction="20000"/>
          </a:bodyPr>
          <a:lstStyle/>
          <a:p>
            <a:endParaRPr lang="ru-RU" dirty="0"/>
          </a:p>
        </p:txBody>
      </p:sp>
      <p:pic>
        <p:nvPicPr>
          <p:cNvPr id="9218" name="Picture 2" descr="C:\Users\ДНС\Desktop\БИЛЕТЫ ПДД\знаки1.jpe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208565" y="1786415"/>
            <a:ext cx="3836987" cy="520700"/>
          </a:xfrm>
          <a:prstGeom prst="rect">
            <a:avLst/>
          </a:prstGeom>
          <a:noFill/>
          <a:extLst>
            <a:ext uri="{909E8E84-426E-40DD-AFC4-6F175D3DCCD1}">
              <a14:hiddenFill xmlns:a14="http://schemas.microsoft.com/office/drawing/2010/main">
                <a:solidFill>
                  <a:srgbClr val="FFFFFF"/>
                </a:solidFill>
              </a14:hiddenFill>
            </a:ext>
          </a:extLst>
        </p:spPr>
      </p:pic>
      <p:pic>
        <p:nvPicPr>
          <p:cNvPr id="9223" name="Picture 7" descr="C:\Users\ДНС\Desktop\БИЛЕТЫ ПДД\знаки2.jpe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62496" y="1848841"/>
            <a:ext cx="460375" cy="503237"/>
          </a:xfrm>
          <a:prstGeom prst="rect">
            <a:avLst/>
          </a:prstGeom>
          <a:noFill/>
          <a:extLst>
            <a:ext uri="{909E8E84-426E-40DD-AFC4-6F175D3DCCD1}">
              <a14:hiddenFill xmlns:a14="http://schemas.microsoft.com/office/drawing/2010/main">
                <a:solidFill>
                  <a:srgbClr val="FFFFFF"/>
                </a:solidFill>
              </a14:hiddenFill>
            </a:ext>
          </a:extLst>
        </p:spPr>
      </p:pic>
      <p:pic>
        <p:nvPicPr>
          <p:cNvPr id="9225" name="Picture 9" descr="C:\Users\ДНС\Desktop\БИЛЕТЫ ПДД\знаки3.jpe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264619" y="2688090"/>
            <a:ext cx="1011237" cy="396875"/>
          </a:xfrm>
          <a:prstGeom prst="rect">
            <a:avLst/>
          </a:prstGeom>
          <a:noFill/>
          <a:extLst>
            <a:ext uri="{909E8E84-426E-40DD-AFC4-6F175D3DCCD1}">
              <a14:hiddenFill xmlns:a14="http://schemas.microsoft.com/office/drawing/2010/main">
                <a:solidFill>
                  <a:srgbClr val="FFFFFF"/>
                </a:solidFill>
              </a14:hiddenFill>
            </a:ext>
          </a:extLst>
        </p:spPr>
      </p:pic>
      <p:pic>
        <p:nvPicPr>
          <p:cNvPr id="9226" name="Picture 10" descr="C:\Users\ДНС\Desktop\БИЛЕТЫ ПДД\знаки4.jpe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2665640" y="3284984"/>
            <a:ext cx="542925" cy="520700"/>
          </a:xfrm>
          <a:prstGeom prst="rect">
            <a:avLst/>
          </a:prstGeom>
          <a:noFill/>
          <a:extLst>
            <a:ext uri="{909E8E84-426E-40DD-AFC4-6F175D3DCCD1}">
              <a14:hiddenFill xmlns:a14="http://schemas.microsoft.com/office/drawing/2010/main">
                <a:solidFill>
                  <a:srgbClr val="FFFFFF"/>
                </a:solidFill>
              </a14:hiddenFill>
            </a:ext>
          </a:extLst>
        </p:spPr>
      </p:pic>
      <p:pic>
        <p:nvPicPr>
          <p:cNvPr id="9227" name="Picture 11" descr="C:\Users\ДНС\Desktop\БИЛЕТЫ ПДД\знаки5.jpe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563888" y="3478193"/>
            <a:ext cx="1073150" cy="314325"/>
          </a:xfrm>
          <a:prstGeom prst="rect">
            <a:avLst/>
          </a:prstGeom>
          <a:noFill/>
          <a:extLst>
            <a:ext uri="{909E8E84-426E-40DD-AFC4-6F175D3DCCD1}">
              <a14:hiddenFill xmlns:a14="http://schemas.microsoft.com/office/drawing/2010/main">
                <a:solidFill>
                  <a:srgbClr val="FFFFFF"/>
                </a:solidFill>
              </a14:hiddenFill>
            </a:ext>
          </a:extLst>
        </p:spPr>
      </p:pic>
      <p:pic>
        <p:nvPicPr>
          <p:cNvPr id="9228" name="Picture 12" descr="C:\Users\ДНС\Desktop\БИЛЕТЫ ПДД\ЖД2.jpe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5208910" y="4247623"/>
            <a:ext cx="2504257" cy="12818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7711327"/>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764</TotalTime>
  <Words>636</Words>
  <Application>Microsoft Office PowerPoint</Application>
  <PresentationFormat>Экран (4:3)</PresentationFormat>
  <Paragraphs>75</Paragraphs>
  <Slides>51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51</vt:i4>
      </vt:variant>
    </vt:vector>
  </HeadingPairs>
  <TitlesOfParts>
    <vt:vector size="52"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Тема № 15 «ДВИЖЕНИЕ ЧЕРЕЗ ЖЕЛЕЗНОДОРОЖНЫЕ ПУТИ»</vt:lpstr>
      <vt:lpstr>Презентация PowerPoint</vt:lpstr>
      <vt:lpstr>При подъезде к железнодорожному переезду водитель  обязан руководствоваться требованиями:  - дорожных знаков  - разметки  -светофоров   - указаниями регулировщика и убедиться в отсутствии  приближающегося поезда</vt:lpstr>
      <vt:lpstr>Презентация PowerPoint</vt:lpstr>
      <vt:lpstr>Презентация PowerPoint</vt:lpstr>
      <vt:lpstr>Презентация PowerPoint</vt:lpstr>
      <vt:lpstr>Презентация PowerPoint</vt:lpstr>
      <vt:lpstr>запрещается:  - самовольно открывать шлагбаум;  - провозить через железнодорожный переезд в нетранспортном положении сельскохозяйственные, дорожные, строительные и другие машины и механизмы;  - без разрешения начальника дистанции пути железной дороги движение тихоходных машин, скорость которых меньше 8 км/ч, а также тракторных саней-волокуш </vt:lpstr>
      <vt:lpstr>Презентация PowerPoint</vt:lpstr>
      <vt:lpstr>Презентация PowerPoint</vt:lpstr>
      <vt:lpstr>Презентация PowerPoint</vt:lpstr>
      <vt:lpstr>Презентация PowerPoint</vt:lpstr>
      <vt:lpstr>Презентация PowerPoint</vt:lpstr>
      <vt:lpstr>одновременно водитель должен:  - при имеющейся возможности послать двух человек вдоль путей в обе стороны от переезда на 1000 м (если одного – то в сторону худшей видимости пути), объяснив им правила подачи сигнала остановки машинисту поезда;  - оставаться возле транспортного средства и подавать сигнал общей тревоги;  - при появлении поезда бежать ему навстречу, подавая сигнал остановки </vt:lpstr>
      <vt:lpstr>Тема № 16 «ДВИЖЕНИЕ  ПО АВТОМАГИСТРАЛЯМ»</vt:lpstr>
      <vt:lpstr>на автомагистралях запрещено: движение пешеходов, домашних животных, велосипедистов, мопедов, тракторов и самоходных машин, иных транспортных средств, скорость которых по технической характеристике или их состоянию менее 40 км/ч; учебная езда;</vt:lpstr>
      <vt:lpstr>на автомагистралях запрещено: движение грузовых автомобилей с разрешенной максимальной массой более 2,5 т далее второй полосы</vt:lpstr>
      <vt:lpstr>на автомагистралях запрещено: разворот и въезд в технологические разрывы разделительной полосы</vt:lpstr>
      <vt:lpstr>на автомагистралях запрещено: движение задним ходом</vt:lpstr>
      <vt:lpstr>на автомагистралях запрещено остановка вне специальных площадок для стоянки, обозначенных знаками  5.15. «стоянка разрешена» и 6.11. «место отдыха»</vt:lpstr>
      <vt:lpstr>При вынужденной остановке на проезжей части водитель должен обозначить транспортное средство включением аварийной сигнализации и выставить знак аварийной остановки и принять меры для отвода ТС за пределы проезжей части</vt:lpstr>
      <vt:lpstr>Требования данного раздела распространяются также на дороги, обозначенные знаком  5.3. «дорога для автомобилей»     </vt:lpstr>
      <vt:lpstr>Тема № 17 «ДВИЖЕНИЕ  В ЖИЛЫХ ЗОНАХ»</vt:lpstr>
      <vt:lpstr>В жилой зоне, т.е. на территории, въезды на которую и выезды с которой обозначены знаками 5.38. и 5.39. движение пешеходов  разрешается как по тротуарам, так и по проезжей части. В жилой зоне пешеходы имеют преимущество, однако, они не должны создавать необоснованные помехи для движения транспортных средств.  </vt:lpstr>
      <vt:lpstr>в жилой зоне  запрещается:  - сквозное движение;  - учебная езда;  - стоянка с работающим двигателем;  -стоянка грузовых автомобилей с РММ более 3,5 т вне специально выделенных и обозначенных знаками и (или) разметкой мест </vt:lpstr>
      <vt:lpstr>При выезде из жилой зоны водители должны уступить дорогу другим участникам движения.  Требования данного раздела распространяются и на дворовые территории</vt:lpstr>
      <vt:lpstr>Тема № 19 «ПРИОРИТЕТ МАРШРУТНЫХ ТРАНСПОРТНЫХ СРЕДСТВ»</vt:lpstr>
      <vt:lpstr>Вне перекрестков, где трамвайные пути пересекают проезжую часть, трамвай имеет преимущество перед безрельсовым транспортным средством,</vt:lpstr>
      <vt:lpstr>кроме случаев выезда из депо</vt:lpstr>
      <vt:lpstr>На дорогах с полосой для маршрутных транспортных средств, обозначенных данными знаками запрещается  движение и остановка других транспортных средств на этой полосе,</vt:lpstr>
      <vt:lpstr> но! если эта полоса отделена от остальной проезжей части  прерывистой линией разметки, то при поворотах транспортные средства должны перестроится на нее </vt:lpstr>
      <vt:lpstr>разрешается также в таких местах заезжать на эту полосу при въезде на дорогу или для посадки и высадки пассажиров у правого края проезжей части, но при условии, если это не создаст помех маршрутному транспортному средству</vt:lpstr>
      <vt:lpstr>  В населенных пунктах водители  должны уступать дорогу троллейбусам и автобусам, начинающим движение от обозначенной остановки. В свою очередь, водители троллейбусов и автобусов могут начинать движение только после того, как убедятся, что им уступают дорогу. (Вне населенных пунктов маршрутные транспортные средства указанным приоритетом не обладают)  </vt:lpstr>
      <vt:lpstr>Тема № 20 «БУКСИРОВКА МЕХАНИЧЕСКИХ ТРАНСПОРТНЫХ СРЕДСТВ»</vt:lpstr>
      <vt:lpstr>Буксировка на жесткой или гибкой сцепке должна осуществляться только при наличии водителя за рулем буксируемого транспортного средства, кроме случаев, когда конструкция жесткой сцепки обеспечивает при прямолинейном движении следование буксируемого транспортного средства по траектории буксирующего</vt:lpstr>
      <vt:lpstr>При буксировке на жесткой или гибкой сцепке запрещается:  перевозка людей в буксируемом автобусе, троллейбусе и в кузове буксируемого грузового автомобиля </vt:lpstr>
      <vt:lpstr>При буксировке методом частичной или полной погрузки запрещается нахождение людей в кабине или в кузове буксируемого транспортного средства, а также в кузове буксирующего</vt:lpstr>
      <vt:lpstr>При буксировке на гибкой сцепке должно быть обеспечено расстояние между буксирующим и буксируемым транспортными средствами в пределах 4 – 6 метров,</vt:lpstr>
      <vt:lpstr>а при буксировке на жесткой сцепке – не более 4 м</vt:lpstr>
      <vt:lpstr>буксировка запрещается:</vt:lpstr>
      <vt:lpstr>буксировка запрещается:</vt:lpstr>
      <vt:lpstr>буксировка запрещается: мотоциклами без бокового прицепа, а также таких мотоциклов</vt:lpstr>
      <vt:lpstr>буксировка запрещается: в гололедицу на гибкой сцепке</vt:lpstr>
      <vt:lpstr>Тема № 21 «УЧЕБНАЯ ЕЗДА»</vt:lpstr>
      <vt:lpstr>Первоначальное обучение вождению транспортных средств должно проводиться на закрытой площадке или автодроме</vt:lpstr>
    </vt:vector>
  </TitlesOfParts>
  <Company>Microsoft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ДНС</dc:creator>
  <cp:lastModifiedBy>Windows User</cp:lastModifiedBy>
  <cp:revision>42</cp:revision>
  <dcterms:created xsi:type="dcterms:W3CDTF">2019-02-03T05:06:37Z</dcterms:created>
  <dcterms:modified xsi:type="dcterms:W3CDTF">2020-01-05T18:10:11Z</dcterms:modified>
</cp:coreProperties>
</file>