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71" r:id="rId2"/>
    <p:sldId id="351" r:id="rId3"/>
    <p:sldId id="361" r:id="rId4"/>
    <p:sldId id="362" r:id="rId5"/>
    <p:sldId id="364" r:id="rId6"/>
    <p:sldId id="368" r:id="rId7"/>
    <p:sldId id="363" r:id="rId8"/>
    <p:sldId id="367" r:id="rId9"/>
    <p:sldId id="366" r:id="rId10"/>
    <p:sldId id="370" r:id="rId11"/>
    <p:sldId id="360" r:id="rId12"/>
    <p:sldId id="372" r:id="rId13"/>
    <p:sldId id="375" r:id="rId14"/>
    <p:sldId id="374" r:id="rId15"/>
    <p:sldId id="373" r:id="rId16"/>
    <p:sldId id="376" r:id="rId17"/>
    <p:sldId id="377" r:id="rId18"/>
    <p:sldId id="378" r:id="rId19"/>
    <p:sldId id="379" r:id="rId20"/>
    <p:sldId id="381" r:id="rId21"/>
    <p:sldId id="384" r:id="rId22"/>
    <p:sldId id="389" r:id="rId23"/>
    <p:sldId id="383" r:id="rId24"/>
    <p:sldId id="387" r:id="rId25"/>
    <p:sldId id="390" r:id="rId26"/>
    <p:sldId id="386" r:id="rId27"/>
    <p:sldId id="385" r:id="rId28"/>
    <p:sldId id="392" r:id="rId29"/>
    <p:sldId id="394" r:id="rId30"/>
    <p:sldId id="39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000" autoAdjust="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00A514-D02B-463A-B572-904EE6132DD7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B01A1A-3EBA-463D-A485-0788DA7700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67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FEDAC-DD0F-464D-B7E0-E3EDD17E3D2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893404"/>
      </p:ext>
    </p:extLst>
  </p:cSld>
  <p:clrMapOvr>
    <a:masterClrMapping/>
  </p:clrMapOvr>
  <p:transition spd="slow" advTm="0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43BEE5-C227-4DD8-A110-57E78E76D7A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7260920"/>
      </p:ext>
    </p:extLst>
  </p:cSld>
  <p:clrMapOvr>
    <a:masterClrMapping/>
  </p:clrMapOvr>
  <p:transition spd="slow" advTm="0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FCCAE-21CE-4910-ADC8-A0ABE165686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818047"/>
      </p:ext>
    </p:extLst>
  </p:cSld>
  <p:clrMapOvr>
    <a:masterClrMapping/>
  </p:clrMapOvr>
  <p:transition spd="slow" advTm="0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B5326-DA6E-4CB8-A179-9DE0DD71FF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860590"/>
      </p:ext>
    </p:extLst>
  </p:cSld>
  <p:clrMapOvr>
    <a:masterClrMapping/>
  </p:clrMapOvr>
  <p:transition spd="slow" advTm="0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88D33-F709-47C7-AE83-ED8165DBAA2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64184"/>
      </p:ext>
    </p:extLst>
  </p:cSld>
  <p:clrMapOvr>
    <a:masterClrMapping/>
  </p:clrMapOvr>
  <p:transition spd="slow" advTm="0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113C2-0001-4F30-B20C-2B0C6AFBB9A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761099"/>
      </p:ext>
    </p:extLst>
  </p:cSld>
  <p:clrMapOvr>
    <a:masterClrMapping/>
  </p:clrMapOvr>
  <p:transition spd="slow" advTm="0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5FB615-98BF-4ECE-8F68-22004398333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19757"/>
      </p:ext>
    </p:extLst>
  </p:cSld>
  <p:clrMapOvr>
    <a:masterClrMapping/>
  </p:clrMapOvr>
  <p:transition spd="slow" advTm="0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79FA37-2BB9-451D-AD60-06B6690B94B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504811"/>
      </p:ext>
    </p:extLst>
  </p:cSld>
  <p:clrMapOvr>
    <a:masterClrMapping/>
  </p:clrMapOvr>
  <p:transition spd="slow" advTm="0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8F672-EAA8-4E52-A674-94C750C1E01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713221"/>
      </p:ext>
    </p:extLst>
  </p:cSld>
  <p:clrMapOvr>
    <a:masterClrMapping/>
  </p:clrMapOvr>
  <p:transition spd="slow" advTm="0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199C65-4B01-43A1-B618-F6062EBBC33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209902"/>
      </p:ext>
    </p:extLst>
  </p:cSld>
  <p:clrMapOvr>
    <a:masterClrMapping/>
  </p:clrMapOvr>
  <p:transition spd="slow" advTm="0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2B9313-020F-40A2-92A5-2C1079115CA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171918"/>
      </p:ext>
    </p:extLst>
  </p:cSld>
  <p:clrMapOvr>
    <a:masterClrMapping/>
  </p:clrMapOvr>
  <p:transition spd="slow" advTm="0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FA4AF8F-5319-476F-ABC3-A74A804A711D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56228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0">
    <p:randomBar dir="vert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3452" y="116632"/>
            <a:ext cx="8984718" cy="6481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5400" b="1" dirty="0" smtClean="0">
                <a:ln w="11430"/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br>
              <a:rPr lang="ru-RU" sz="5400" b="1" dirty="0" smtClean="0">
                <a:ln w="11430"/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19200" b="1" dirty="0">
              <a:ln w="11430"/>
              <a:solidFill>
                <a:srgbClr val="FF0000"/>
              </a:solidFill>
              <a:effectLst>
                <a:glow rad="63500">
                  <a:srgbClr val="FFC000">
                    <a:satMod val="175000"/>
                    <a:alpha val="40000"/>
                  </a:srgbClr>
                </a:glow>
              </a:effectLst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6391" y="1124744"/>
            <a:ext cx="87390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sz="48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4000" b="1" dirty="0" smtClean="0">
                <a:solidFill>
                  <a:srgbClr val="FFFF00"/>
                </a:solidFill>
              </a:rPr>
              <a:t>Устройство, техническое обслуживание и ремонт аккумуляторных батарей</a:t>
            </a:r>
            <a:r>
              <a:rPr lang="ru-RU" sz="4000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4000" dirty="0">
              <a:solidFill>
                <a:srgbClr val="FFFF00"/>
              </a:solidFill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80887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Банка закрывается в верхней части крышкой, в которой предусмотрены отверстия для заливки электролита.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s://kruso.su/wp-content/uploads/2019/05/autoak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462430"/>
            <a:ext cx="4878442" cy="427082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трелка вниз 3"/>
          <p:cNvSpPr/>
          <p:nvPr/>
        </p:nvSpPr>
        <p:spPr>
          <a:xfrm rot="1994310">
            <a:off x="7870182" y="1646556"/>
            <a:ext cx="484632" cy="14066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-72008" y="558924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Заливное отверстие закрывается резьбовой пробкой, </a:t>
            </a:r>
          </a:p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 котором расположено вентиляционное отверстие. 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4" descr="http://moskvich2140.ru/images2/n1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4499992" cy="372159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kl.by/media/files/categories/small/6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5"/>
            <a:ext cx="7128792" cy="501317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Для того, чтобы аккумуляторная батарея служила как можно дольше, следует следить за ее техническим состоянием и вовремя проводить плановые технические обслуживания. 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Основным показателем, характеризующим техническое состояние батареи, является степень ее заряженности, обусловленная уровнем и плотностью используемого электролита.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154" name="Picture 2" descr="https://ds02.infourok.ru/uploads/ex/057e/0005359d-7d53a80a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685800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Внешним признаком неисправности является медленное вращение якоря стартера при пуске двигателя.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s://fermer.ru/files/v2/forum/121451/123992141f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109" y="1569660"/>
            <a:ext cx="8892480" cy="5611738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Стрелка вниз 3"/>
          <p:cNvSpPr/>
          <p:nvPr/>
        </p:nvSpPr>
        <p:spPr>
          <a:xfrm rot="4699344">
            <a:off x="4834928" y="4221964"/>
            <a:ext cx="838580" cy="142902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1148196">
            <a:off x="5004048" y="4671732"/>
            <a:ext cx="805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якорь</a:t>
            </a:r>
            <a:endParaRPr lang="ru-RU" sz="1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измерения уровня электролита используют стеклянную трубку диаметром 5 мм и контрольными метками, нанесенными на расстояние 10 и 15 мм от нижнего отверстия.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5661248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Уровень электролита в каждой банке должен быть выше предохранительной сетки на 10 – 15 мм. 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10" name="Picture 6" descr="http://chtokak.ru/wp-content/uploads/2017/9/1-5254f449c5d3c5254f449c5d7c-jpg-a6987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916832"/>
            <a:ext cx="4176464" cy="4031117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Плотность электролита определяют с помощью денсиметра или плотномера в каждой банке.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0" name="Picture 2" descr="https://akb-power.ru/wp-content/uploads/2018/01/densimet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3384376" cy="472708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 rot="2469374">
            <a:off x="1537035" y="1414485"/>
            <a:ext cx="487701" cy="128739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8132" name="Picture 4" descr="https://10i5.ru/800/600/http/stroy-technics.ru/gallery/jelektrooborudovanie-avtomobilej-3/image_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2511" y="1014094"/>
            <a:ext cx="6084168" cy="473791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низ 5"/>
          <p:cNvSpPr/>
          <p:nvPr/>
        </p:nvSpPr>
        <p:spPr>
          <a:xfrm rot="7136783">
            <a:off x="4708617" y="4401919"/>
            <a:ext cx="487701" cy="148635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 rot="18688567">
            <a:off x="1277351" y="1789309"/>
            <a:ext cx="1156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денсиметр</a:t>
            </a:r>
            <a:endParaRPr lang="ru-RU" sz="11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917298">
            <a:off x="4361696" y="4924280"/>
            <a:ext cx="11815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плотномер</a:t>
            </a:r>
            <a:endParaRPr lang="ru-RU" sz="11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Величина разности плотностей в банках не должна превышать 0,02 г/см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473005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измерении с помощью плотномера плотность электролита определяют по всплывшему поплавку по наибольшей цифре.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https://xn--80aehlmahedvacnj2anb1t.xn--p1ai/sites/default/files/inline-images/kak-proverit-akkumulyator42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005" y="908720"/>
            <a:ext cx="8960995" cy="504056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9320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Если невозможно измерить плотность электролита денсиметром, то операцию можно выполнить с использованием аккумуляторного пробника Э-107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4725144"/>
            <a:ext cx="3024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или нагрузочной вилкой ЛЭ-2. 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6" name="Picture 4" descr="https://batteryk.com/wp-content/uploads/2017/08/proverka_akkumulyatora_nagruzochnoj_vilko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9424"/>
            <a:ext cx="5715000" cy="383857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4278" name="Picture 6" descr="https://konspekta.net/poisk-ruru/baza7/595050998847.files/image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0"/>
            <a:ext cx="4590306" cy="3429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4274" name="Picture 2" descr="https://im0-tub-ru.yandex.net/i?id=258d259f5d547c101af0002c252918d3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7816" y="0"/>
            <a:ext cx="1656184" cy="184482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этом пробки аккумуляторной батареи должны быть закрыты.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954106"/>
            <a:ext cx="8345013" cy="477914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 rot="1040582">
            <a:off x="6791184" y="1027698"/>
            <a:ext cx="718135" cy="14712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использовании пробника включают нагрузочное сопротивление, плотно прижимают рабочий контакт к положительному, а щуп – к отрицательному выводу батареи на 5 секунд и по шкале вольтметра фиксируют значение напряжения.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http://stroy-technics.ru/gallery/jelektrooborudovanie-avtomobilej-3/image_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7"/>
            <a:ext cx="9144000" cy="472514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87624" y="2420888"/>
            <a:ext cx="5328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Оно не должно быть менее 9 В.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 rot="17919613">
            <a:off x="6823700" y="1613595"/>
            <a:ext cx="484632" cy="115237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58705">
            <a:off x="5991141" y="3931043"/>
            <a:ext cx="623494" cy="139533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81478" y="116632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Аккумуляторная батарея предназначена для питания электрическим током потребителей во время неработающего двигателя или когда он работает на малой частоте вращения коленчатого вала.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13.img.avito.st/208x156/55787302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6" y="2572429"/>
            <a:ext cx="5310669" cy="274168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davidov-73.ru/images/6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306043" cy="43924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Выполняя операцию с помощью нагрузочной вилки, измеряют напряжение в каждой банке.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365104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Включают нагрузочное сопротивление, плотно прижимают контакты к клеммам аккумулятора на 5 секунд и по показаниям вольтметра фиксируют значение напряжения должна быть 1,7 – 1,8В и не снижаться в течение 5 секунд. </a:t>
            </a:r>
            <a:endParaRPr lang="ru-RU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>
            <a:spLocks noChangeArrowheads="1"/>
          </p:cNvSpPr>
          <p:nvPr/>
        </p:nvSpPr>
        <p:spPr bwMode="auto">
          <a:xfrm>
            <a:off x="0" y="0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Разность напряжений отдельных банок батареи не должна превышать 0,1В.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5299" name="Picture 3" descr="https://i-a.d-cd.net/7219b6es-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964488" cy="612068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 descr="https://elektrik-a.su/wp-content/uploads/2018/02/svintsovye-plastiny-iz-akkumulyatora-1024x6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801" y="0"/>
            <a:ext cx="4962199" cy="330490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6325" name="Picture 5" descr="http://bazamoto.ru/img/docs/akkumulyator-remont-v-domashnih-usloviyah/akkumulyator-remont-v-domashnih-usloviyah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860032" cy="271853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42839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Негодные пластины заменяют на новые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https://ecovolna.ru/wp-content/uploads/2017/11/lect-3-2-0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4075" y="3068960"/>
            <a:ext cx="9188075" cy="378904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Баретки, межэлементные соединения и выводные штыри изготовляют из свинца отливкой в формы.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7" name="Picture 7" descr="http://stroy-technics.ru/gallery/remont_dorozhnyh_mashin/image_9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268760"/>
            <a:ext cx="5220072" cy="2952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softEdge rad="127000"/>
          </a:effectLst>
        </p:spPr>
      </p:pic>
      <p:pic>
        <p:nvPicPr>
          <p:cNvPr id="56329" name="Picture 9" descr="http://www.classifieds24.ru/images/1411/1410134/large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3960440" cy="326571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6331" name="Picture 11" descr="https://i.ytimg.com/vi/yRR-iR2pXfw/maxresdefau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4272939"/>
            <a:ext cx="4595664" cy="258506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Восстановлению также подлежат моноблоки, пластины и сепараторы.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20" name="Picture 4" descr="https://otvet.imgsmail.ru/download/875a8375f91de049494d6073098e8a2f_7d3ac225c4032faa8697fdeaa04bbe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08719"/>
            <a:ext cx="9144000" cy="6159667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Моноблоки могут иметь трещины, обломы и сколы. Если обломы и сколы не превышают по глубине 3 мм и площадь не более 5 см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то их устраняют разделкой с последующим заполнением пластмассой.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4514" name="Picture 2" descr="https://i.ytimg.com/vi/eBVKT2V30Pk/hq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9077665" cy="508518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Предварительно трещины разделывают с обеих сторон под углом 120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глубину 3-4 мм а концы их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засверливают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сверлом диаметром 2-3 мм. Далее используют эпоксидную смолу ЭД-5 с 10% (по массе) отвердителя и добавлением эбонитового порошка, который может быть изготовлен из старых батарей.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43" name="Picture 3" descr="https://priem-akkumulyatorov.com/wp-content/uploads/2017/08/emont-korpusa-i-klem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068961"/>
            <a:ext cx="4283968" cy="378903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1445" name="Picture 5" descr="https://i.ytimg.com/vi/MBoEOVbeHpo/hq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7560"/>
            <a:ext cx="4572000" cy="396044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 rot="3483691">
            <a:off x="3258238" y="3704053"/>
            <a:ext cx="748479" cy="138167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012160" y="4005064"/>
            <a:ext cx="45719" cy="72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058034">
            <a:off x="5748155" y="4442281"/>
            <a:ext cx="739196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Особое место при работе с аккумуляторными батареями занимает техника безопасности.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2466" name="Picture 2" descr="http://www.trudsamara.ru/temp/1676568671_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980728"/>
            <a:ext cx="9144000" cy="587727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://www.trud-63.ru/temp/998229351_f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-152400"/>
            <a:ext cx="5544616" cy="70104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http://ok-t.ru/studopediaru/baza2/2907141304442.files/image0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Действие аккумулятора основано на последовательном превращении электрической энергии в химическую (зарядка) и обратно – химической энергии в электрическую (разрядка).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log-potolok.ru/wp-content/uploads/2018/09/Mehanizm-raboty-akkumuljator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72816"/>
            <a:ext cx="8496944" cy="50851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https://avatars.mds.yandex.net/get-pdb/770122/0656ab46-fe4b-4338-9c8e-56cdfa91607f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5940152" cy="65973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0" y="0"/>
            <a:ext cx="349188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обращении с кислотой соблюдать меры предосторожности, особенно при ее погрузке и выгрузке,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 как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тара стеклянная.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71642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Аккумуляторная батарея состоит из бака, разделенного внутри перегородками на отделения.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s://profakb.ru/image/theme/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897100"/>
            <a:ext cx="6264697" cy="5124501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Стрелка вниз 3"/>
          <p:cNvSpPr/>
          <p:nvPr/>
        </p:nvSpPr>
        <p:spPr>
          <a:xfrm rot="8210445">
            <a:off x="4517479" y="4374908"/>
            <a:ext cx="650240" cy="157155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8600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Материалом бака бывает эбонит или кислотоустойчивая пластмасса.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static.baza.farpost.ru/v/1448238058463_hugeBlo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8431" y="0"/>
            <a:ext cx="4315569" cy="373017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004048" y="3645025"/>
            <a:ext cx="4139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 дне бака имеются ребра, на которые опираются пластины. </a:t>
            </a:r>
            <a:endParaRPr lang="ru-RU" sz="2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8" name="Picture 4" descr="http://electricalschool.info/uploads/posts/2015-05/1431006055_kislotnyjj-ak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50502"/>
            <a:ext cx="5436095" cy="360749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637930" y="3645025"/>
            <a:ext cx="576065" cy="369332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61865" y="3794375"/>
            <a:ext cx="576065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06327" y="5067201"/>
            <a:ext cx="576065" cy="369332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646104">
            <a:off x="4462650" y="5766369"/>
            <a:ext cx="415370" cy="646331"/>
          </a:xfrm>
          <a:prstGeom prst="rect">
            <a:avLst/>
          </a:prstGeom>
          <a:solidFill>
            <a:srgbClr val="000000"/>
          </a:solidFill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 rot="15028849">
            <a:off x="4592406" y="1582304"/>
            <a:ext cx="484632" cy="138985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771800" y="2492896"/>
            <a:ext cx="72008" cy="457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1060552">
            <a:off x="2881277" y="2769672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каждую банку помещены положительные и отрицательные пластины, которые отливают в виде решеток и заполняют активной массой – порошкообразным свинцом.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Picture 2" descr="http://electricalschool.info/uploads/posts/2015-05/1431006055_kislotnyjj-ak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0848"/>
            <a:ext cx="9196552" cy="479715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923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Для увеличения запаса энергии число парных пластин увеличивают.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business-poisk.com/wp-content/uploads/2018/03/Ustroystvo-AK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0"/>
            <a:ext cx="5725312" cy="256490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228184" y="2492896"/>
            <a:ext cx="29158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Положительные пластины соединены с полюсным штырем, имеющим знак «+», а отрицательные – с полюсным штырем, имеющим знак « -». 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4" name="Picture 6" descr="http://sad-i-dom.com/uploads/posts/2017-06/1496888354_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6502538" cy="34563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Положительная пластина расположена между отрицательными, поэтому отрицательных пластин на одну больше, чем положительных.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4" name="Picture 4" descr="https://pptcloud3.ams3.digitaloceanspaces.com/slides/pics/003/716/929/original/Slide9.jpg?149665520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340767"/>
            <a:ext cx="6984776" cy="5330729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 rot="4585385">
            <a:off x="3645031" y="1205620"/>
            <a:ext cx="532891" cy="206803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826855">
            <a:off x="3220035" y="2031514"/>
            <a:ext cx="17125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Положительные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2901619" y="3854443"/>
            <a:ext cx="552846" cy="190863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653136"/>
            <a:ext cx="16234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отрицательные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19502586">
            <a:off x="1506285" y="2749009"/>
            <a:ext cx="596582" cy="1341778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3214974">
            <a:off x="1157669" y="3202113"/>
            <a:ext cx="1233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сепаратор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Все пластины разделены между собой пористыми перегородками, которые называются сепараторами.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elektruk.info/akkumul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8801448" cy="5210155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" name="Стрелка вниз 3"/>
          <p:cNvSpPr/>
          <p:nvPr/>
        </p:nvSpPr>
        <p:spPr>
          <a:xfrm rot="19906214">
            <a:off x="199277" y="2548242"/>
            <a:ext cx="484632" cy="1264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906214">
            <a:off x="999611" y="2355829"/>
            <a:ext cx="484632" cy="110757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128357">
            <a:off x="1013356" y="2339471"/>
            <a:ext cx="1362129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3357</TotalTime>
  <Words>606</Words>
  <Application>Microsoft Office PowerPoint</Application>
  <PresentationFormat>Экран (4:3)</PresentationFormat>
  <Paragraphs>46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Кривошипно-шатунный механизм</dc:title>
  <dc:creator>Руслан</dc:creator>
  <cp:lastModifiedBy>Windows User</cp:lastModifiedBy>
  <cp:revision>310</cp:revision>
  <dcterms:created xsi:type="dcterms:W3CDTF">2012-09-05T16:00:35Z</dcterms:created>
  <dcterms:modified xsi:type="dcterms:W3CDTF">2020-01-05T18:17:49Z</dcterms:modified>
</cp:coreProperties>
</file>