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7D465A-3B59-41F2-BB74-829DC5769999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2D70D0-B26C-4759-A1ED-9B4B14AE73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im4-tub-ru.yandex.net/i?id=52867184-21-72&amp;n=21" TargetMode="External"/><Relationship Id="rId2" Type="http://schemas.openxmlformats.org/officeDocument/2006/relationships/hyperlink" Target="http://im0-tub-ru.yandex.net/i?id=87920543-38-72&amp;n=21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school8mog.besthost.by/index.php?cstart=7&amp;" TargetMode="External"/><Relationship Id="rId4" Type="http://schemas.openxmlformats.org/officeDocument/2006/relationships/hyperlink" Target="http://im8-tub-ru.yandex.net/i?id=298518828-51-72&amp;n=21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500173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Родительское собрание </a:t>
            </a:r>
            <a:endParaRPr lang="ru-RU" sz="48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71600" y="1428736"/>
            <a:ext cx="6400800" cy="1714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Тема</a:t>
            </a:r>
            <a:r>
              <a:rPr lang="ru-RU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solidFill>
                  <a:srgbClr val="CC3300"/>
                </a:solidFill>
              </a:rPr>
              <a:t>«Семья и школа. Роль семьи в воспитании ребенка»</a:t>
            </a:r>
            <a:endParaRPr lang="ru-RU" dirty="0">
              <a:solidFill>
                <a:srgbClr val="CC3300"/>
              </a:solidFill>
            </a:endParaRPr>
          </a:p>
          <a:p>
            <a:endParaRPr lang="ru-RU" dirty="0"/>
          </a:p>
        </p:txBody>
      </p:sp>
      <p:pic>
        <p:nvPicPr>
          <p:cNvPr id="6" name="Рисунок 5" descr="sm_full.aspx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285992"/>
            <a:ext cx="6408712" cy="4191000"/>
          </a:xfrm>
          <a:prstGeom prst="rect">
            <a:avLst/>
          </a:prstGeom>
          <a:effectLst>
            <a:softEdge rad="317500"/>
          </a:effectLst>
        </p:spPr>
      </p:pic>
      <p:sp>
        <p:nvSpPr>
          <p:cNvPr id="7" name="TextBox 6"/>
          <p:cNvSpPr txBox="1"/>
          <p:nvPr/>
        </p:nvSpPr>
        <p:spPr>
          <a:xfrm>
            <a:off x="3286116" y="5072074"/>
            <a:ext cx="55007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Список источников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85860"/>
            <a:ext cx="8715436" cy="4929222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Азаров Ю.П.Семейная педагогика. М.: Политиздат,1982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Афанасьева Т.М. Семья. М.: Просвешение,1985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Диалоги о воспитании: Книга для родителей/под ред. В.Н.Столетова; М.:Педагогика,1985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Ковалев С.В.Психология современной семьи.М.:Просвещение,1988</a:t>
            </a:r>
          </a:p>
          <a:p>
            <a:pPr lvl="0"/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Культура семейных отношений: Сборник статей.М.,1985</a:t>
            </a:r>
          </a:p>
          <a:p>
            <a:pPr lvl="0"/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Г.К.,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Селевко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А.Г. Найди себя. М.: Народное образование,2001</a:t>
            </a: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Воспитание без обид-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http://im0-tub-ru.yandex.net/i?id=87920543-38-72&amp;n=21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Не бей ребенка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http://im4-tub-ru.yandex.net/i?id=52867184-21-72&amp;n=21</a:t>
            </a:r>
            <a:endParaRPr lang="ru-RU" sz="2200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Избиение детей-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http://im8-tub-ru.yandex.net/i?id=298518828-51-72&amp;n=21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- </a:t>
            </a:r>
            <a:r>
              <a:rPr lang="ru-RU" sz="22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http://school8mog.besthost.by/index.php?cstart=7&amp;</a:t>
            </a: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Семья школа любви- http://900igr.net/kartinki/obschestvoznanie/Semja-1/116-Ljubvi.html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/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Семья- колыбель духовного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рождения </a:t>
            </a:r>
            <a:r>
              <a:rPr lang="ru-RU" sz="36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человека</a:t>
            </a:r>
            <a:endParaRPr lang="ru-RU" sz="36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2928958"/>
          </a:xfrm>
        </p:spPr>
        <p:txBody>
          <a:bodyPr>
            <a:normAutofit lnSpcReduction="10000"/>
          </a:bodyPr>
          <a:lstStyle/>
          <a:p>
            <a:pPr marL="0" lvl="0" indent="0" algn="just" fontAlgn="base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с вами растем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 родительский дом.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все корни твои,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жизнь ты выходишь из этой семьи.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семейном кругу мы жизнь создаем,</a:t>
            </a:r>
            <a:endParaRPr lang="ru-RU" sz="1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 основ –родительский дом.</a:t>
            </a:r>
            <a:endParaRPr lang="ru-RU" sz="4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8" name="Picture 2" descr="C:\Users\user\Pictures\obereg_semyi400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04501">
            <a:off x="5433313" y="3075404"/>
            <a:ext cx="3838575" cy="354330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Прямая соединительная линия 15"/>
          <p:cNvCxnSpPr>
            <a:cxnSpLocks noChangeShapeType="1"/>
          </p:cNvCxnSpPr>
          <p:nvPr/>
        </p:nvCxnSpPr>
        <p:spPr bwMode="auto">
          <a:xfrm>
            <a:off x="1643042" y="3714752"/>
            <a:ext cx="2357437" cy="8572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9" name="Прямая соединительная линия 13"/>
          <p:cNvCxnSpPr>
            <a:cxnSpLocks noChangeShapeType="1"/>
          </p:cNvCxnSpPr>
          <p:nvPr/>
        </p:nvCxnSpPr>
        <p:spPr bwMode="auto">
          <a:xfrm>
            <a:off x="1714480" y="3500438"/>
            <a:ext cx="2357437" cy="285750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3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643042" y="2571744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12" name="Прямая соединительная линия 9"/>
          <p:cNvCxnSpPr>
            <a:cxnSpLocks noChangeShapeType="1"/>
          </p:cNvCxnSpPr>
          <p:nvPr/>
        </p:nvCxnSpPr>
        <p:spPr bwMode="auto">
          <a:xfrm flipV="1">
            <a:off x="1500166" y="1785926"/>
            <a:ext cx="2286000" cy="928687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000132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Семейные ценности</a:t>
            </a:r>
            <a:endParaRPr lang="ru-RU" sz="4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1071538" y="1785926"/>
            <a:ext cx="642941" cy="378565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bg2">
                <a:lumMod val="10000"/>
              </a:schemeClr>
            </a:solidFill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defRPr/>
            </a:pP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ЗАИМО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29058" y="135729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выручка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000496" y="2285992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онимание 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3214686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уважение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071934" y="421481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любовь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43372" y="5286388"/>
            <a:ext cx="3786214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согласие</a:t>
            </a:r>
            <a:endParaRPr lang="ru-RU" sz="40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7" name="Прямая соединительная линия 17"/>
          <p:cNvCxnSpPr>
            <a:cxnSpLocks noChangeShapeType="1"/>
          </p:cNvCxnSpPr>
          <p:nvPr/>
        </p:nvCxnSpPr>
        <p:spPr bwMode="auto">
          <a:xfrm>
            <a:off x="1714480" y="4214818"/>
            <a:ext cx="2286000" cy="1500188"/>
          </a:xfrm>
          <a:prstGeom prst="line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Общение в семье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4429156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Общение в семье представляет собой отношение членов семьи друг к другу и их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взаимодействие;</a:t>
            </a:r>
          </a:p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обмен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информацией между ними, их духовный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контакт; 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пектр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общения в семье может быть очень разнообразным. Помимо бесед о работе, домашнем хозяйстве, жизни друзей и знакомых оно включает в себя обсуждение вопросов, связанных с воспитанием детей, искусством, политикой и т.д.</a:t>
            </a:r>
          </a:p>
          <a:p>
            <a:endParaRPr lang="ru-RU" dirty="0"/>
          </a:p>
        </p:txBody>
      </p:sp>
      <p:pic>
        <p:nvPicPr>
          <p:cNvPr id="4" name="Рисунок 3" descr="3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57950" y="5214950"/>
            <a:ext cx="2143125" cy="1428750"/>
          </a:xfrm>
          <a:prstGeom prst="rect">
            <a:avLst/>
          </a:prstGeom>
          <a:effectLst>
            <a:softEdge rad="63500"/>
          </a:effectLst>
        </p:spPr>
      </p:pic>
      <p:pic>
        <p:nvPicPr>
          <p:cNvPr id="5" name="Рисунок 4" descr="33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5429250"/>
            <a:ext cx="2143125" cy="1428750"/>
          </a:xfrm>
          <a:prstGeom prst="rect">
            <a:avLst/>
          </a:prstGeom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Задачи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создание </a:t>
            </a:r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 ребенка уверенности в том, что его любят и о нем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заботятся;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относиться к ребенку в любом возрасте любовно и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внимательно;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постоянный психологический контакт с </a:t>
            </a: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ребенком;</a:t>
            </a:r>
          </a:p>
          <a:p>
            <a:r>
              <a:rPr lang="ru-RU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заинтересованность во всем, что происходит в жизни ребенка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Формула истиной родительской любви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«Люблю не потому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ты хороший»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«люблю потому 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ты есть».</a:t>
            </a:r>
          </a:p>
        </p:txBody>
      </p:sp>
      <p:pic>
        <p:nvPicPr>
          <p:cNvPr id="4" name="Рисунок 3" descr="9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912236">
            <a:off x="518538" y="3028373"/>
            <a:ext cx="3866861" cy="3320085"/>
          </a:xfrm>
          <a:prstGeom prst="rect">
            <a:avLst/>
          </a:prstGeom>
          <a:effectLst>
            <a:softEdge rad="127000"/>
          </a:effectLst>
        </p:spPr>
      </p:pic>
      <p:pic>
        <p:nvPicPr>
          <p:cNvPr id="6" name="Рисунок 5" descr="47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965631">
            <a:off x="5205867" y="3113460"/>
            <a:ext cx="3129675" cy="3346167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Дефицит ласки, </a:t>
            </a:r>
            <a:r>
              <a:rPr lang="ru-RU" sz="28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который испытывают наши </a:t>
            </a:r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дети;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Синдром опасного обращения с детьми -</a:t>
            </a:r>
            <a:r>
              <a:rPr lang="ru-RU" sz="28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поведение родителей по отношению к ребенку, сопровождающееся нанесением физической, психологической и нравственной </a:t>
            </a:r>
            <a:r>
              <a:rPr lang="ru-RU" sz="28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травмы;</a:t>
            </a:r>
            <a:endParaRPr lang="ru-RU" sz="2800" i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Проблемы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семейного воспитания</a:t>
            </a:r>
          </a:p>
        </p:txBody>
      </p:sp>
      <p:pic>
        <p:nvPicPr>
          <p:cNvPr id="5" name="Рисунок 4" descr="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3786190"/>
            <a:ext cx="2714644" cy="2714644"/>
          </a:xfrm>
          <a:prstGeom prst="rect">
            <a:avLst/>
          </a:prstGeom>
        </p:spPr>
      </p:pic>
      <p:pic>
        <p:nvPicPr>
          <p:cNvPr id="6" name="Рисунок 5" descr="45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3786190"/>
            <a:ext cx="3143272" cy="2714644"/>
          </a:xfrm>
          <a:prstGeom prst="rect">
            <a:avLst/>
          </a:prstGeom>
        </p:spPr>
      </p:pic>
      <p:pic>
        <p:nvPicPr>
          <p:cNvPr id="7" name="Рисунок 6" descr="4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72198" y="3786190"/>
            <a:ext cx="2714644" cy="2643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Правила для родителей </a:t>
            </a:r>
            <a:endParaRPr lang="ru-RU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8929718" cy="5357850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1.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признание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личности ребенка и его неприкосновенности.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2.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адекватной самооценки.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3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приобщение ребенка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 реальным делам семьи.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силу воли ребенка.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Правило 5.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планировать. 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6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ребовать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выполнение домашних обязанностей, поручений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7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общаться с другими детьми, людьми. </a:t>
            </a:r>
            <a:endParaRPr lang="ru-RU" sz="24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Правило 8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4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формировать </a:t>
            </a:r>
            <a:r>
              <a:rPr lang="ru-RU" sz="24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нравственные качества: доброту, порядочность, сочувствие, взаимопомощь, ответственность. </a:t>
            </a:r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  <a:p>
            <a:endParaRPr lang="ru-RU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4" name="Рисунок 3" descr="1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43834" y="357166"/>
            <a:ext cx="1357322" cy="1785950"/>
          </a:xfrm>
          <a:prstGeom prst="rect">
            <a:avLst/>
          </a:prstGeom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Любите и цените свою Семью!</a:t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А.С.Макаренко писал: 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«Хотите, чтобы были хорошие дети- будьте счастливы».</a:t>
            </a:r>
            <a:r>
              <a:rPr lang="ru-RU" sz="4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pic>
        <p:nvPicPr>
          <p:cNvPr id="8" name="Рисунок 7" descr="36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3643314"/>
            <a:ext cx="3357586" cy="30003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430</Words>
  <Application>Microsoft Office PowerPoint</Application>
  <PresentationFormat>Экран (4:3)</PresentationFormat>
  <Paragraphs>65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Родительское собрание </vt:lpstr>
      <vt:lpstr>Семья- колыбель духовного  рождения человека</vt:lpstr>
      <vt:lpstr>Семейные ценности</vt:lpstr>
      <vt:lpstr>Общение в семье </vt:lpstr>
      <vt:lpstr>Задачи родителей </vt:lpstr>
      <vt:lpstr>Формула истиной родительской любви</vt:lpstr>
      <vt:lpstr>Проблемы семейного воспитания</vt:lpstr>
      <vt:lpstr>Правила для родителей </vt:lpstr>
      <vt:lpstr>Любите и цените свою Семью! </vt:lpstr>
      <vt:lpstr>Список источников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Родительское собрание </dc:title>
  <dc:creator>V</dc:creator>
  <cp:lastModifiedBy>bb</cp:lastModifiedBy>
  <cp:revision>16</cp:revision>
  <dcterms:created xsi:type="dcterms:W3CDTF">2013-01-26T19:55:29Z</dcterms:created>
  <dcterms:modified xsi:type="dcterms:W3CDTF">2020-01-05T17:13:14Z</dcterms:modified>
</cp:coreProperties>
</file>