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58" r:id="rId21"/>
    <p:sldId id="277" r:id="rId22"/>
    <p:sldId id="25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Горизонтальный свиток 6"/>
          <p:cNvSpPr/>
          <p:nvPr userDrawn="1"/>
        </p:nvSpPr>
        <p:spPr>
          <a:xfrm>
            <a:off x="571472" y="1142984"/>
            <a:ext cx="7858180" cy="2214578"/>
          </a:xfrm>
          <a:prstGeom prst="horizontalScroll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Рисунок 8" descr="0_a374a_12825302_XL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 rot="10800000">
            <a:off x="7215206" y="150909"/>
            <a:ext cx="1714480" cy="2349396"/>
          </a:xfrm>
          <a:prstGeom prst="rect">
            <a:avLst/>
          </a:prstGeom>
        </p:spPr>
      </p:pic>
      <p:sp>
        <p:nvSpPr>
          <p:cNvPr id="8" name="Скругленный прямоугольник 7"/>
          <p:cNvSpPr/>
          <p:nvPr userDrawn="1"/>
        </p:nvSpPr>
        <p:spPr>
          <a:xfrm>
            <a:off x="1714480" y="3929066"/>
            <a:ext cx="5643602" cy="1714512"/>
          </a:xfrm>
          <a:prstGeom prst="roundRect">
            <a:avLst/>
          </a:prstGeom>
          <a:solidFill>
            <a:srgbClr val="FFFF00"/>
          </a:solidFill>
          <a:ln>
            <a:solidFill>
              <a:srgbClr val="FFC000"/>
            </a:solidFill>
          </a:ln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73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0_a374a_12825302_XL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3" y="5000636"/>
            <a:ext cx="1857388" cy="178128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1E20F-0593-44E3-B48D-B20C4DF9AEA1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9F0583-4C4E-4308-861D-1E8454D618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citatyi.ru/8280994_img35309.html" TargetMode="External"/><Relationship Id="rId2" Type="http://schemas.openxmlformats.org/officeDocument/2006/relationships/hyperlink" Target="http://kartinki-na-rabochiy-stol.ru/1285618905_1220983320_autumn_vine_maple_and_lichensid_3_img12159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«Осеннее дерево» подготовительная группа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Марчукова И.Ф. воспитатель ВКК МБДОУ «Детский сад </a:t>
            </a:r>
            <a:r>
              <a:rPr lang="ru-RU" dirty="0" err="1" smtClean="0"/>
              <a:t>общеразвивающего</a:t>
            </a:r>
            <a:r>
              <a:rPr lang="ru-RU" dirty="0" smtClean="0"/>
              <a:t> вида № 173» Воронеж  2019г.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Крошка осенних листьев, опилки от цветных карандашей</a:t>
            </a:r>
            <a:endParaRPr lang="ru-RU" b="1" dirty="0"/>
          </a:p>
        </p:txBody>
      </p:sp>
      <p:pic>
        <p:nvPicPr>
          <p:cNvPr id="5" name="Содержимое 4" descr="IMG_20191128_100320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777250" y="1600200"/>
            <a:ext cx="3398499" cy="4525963"/>
          </a:xfrm>
        </p:spPr>
      </p:pic>
      <p:pic>
        <p:nvPicPr>
          <p:cNvPr id="6" name="Содержимое 5" descr="IMG_20191128_100324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68250" y="1600200"/>
            <a:ext cx="3398499" cy="4525963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373216"/>
            <a:ext cx="7221488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Наносим клей (крона дерева)</a:t>
            </a:r>
            <a:endParaRPr lang="ru-RU" b="1" dirty="0"/>
          </a:p>
        </p:txBody>
      </p:sp>
      <p:pic>
        <p:nvPicPr>
          <p:cNvPr id="5" name="Содержимое 4" descr="IMG_20191128_102930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51264" y="692696"/>
            <a:ext cx="4326888" cy="3242282"/>
          </a:xfrm>
        </p:spPr>
      </p:pic>
      <p:pic>
        <p:nvPicPr>
          <p:cNvPr id="6" name="Содержимое 5" descr="IMG_20191128_102637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380552" y="956152"/>
            <a:ext cx="4974704" cy="3727712"/>
          </a:xfrm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128_102511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076056" y="1556792"/>
            <a:ext cx="3398499" cy="4525963"/>
          </a:xfrm>
        </p:spPr>
      </p:pic>
      <p:pic>
        <p:nvPicPr>
          <p:cNvPr id="6" name="Содержимое 5" descr="IMG_20191128_102544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683568" y="1916832"/>
            <a:ext cx="4038600" cy="3026258"/>
          </a:xfr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Прижимаем салфеткой</a:t>
            </a:r>
            <a:endParaRPr lang="ru-RU" b="1" dirty="0"/>
          </a:p>
        </p:txBody>
      </p:sp>
      <p:pic>
        <p:nvPicPr>
          <p:cNvPr id="4" name="Содержимое 3" descr="IMG_20191128_102640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552007" y="1600200"/>
            <a:ext cx="6039986" cy="4525963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373216"/>
            <a:ext cx="7293496" cy="1143000"/>
          </a:xfrm>
        </p:spPr>
        <p:txBody>
          <a:bodyPr/>
          <a:lstStyle/>
          <a:p>
            <a:r>
              <a:rPr lang="ru-RU" b="1" dirty="0" smtClean="0"/>
              <a:t>Вот что у нас получилось</a:t>
            </a:r>
            <a:endParaRPr lang="ru-RU" b="1" dirty="0"/>
          </a:p>
        </p:txBody>
      </p:sp>
      <p:pic>
        <p:nvPicPr>
          <p:cNvPr id="5" name="Содержимое 4" descr="IMG_20191128_105104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303688"/>
            <a:ext cx="3528392" cy="4698948"/>
          </a:xfrm>
        </p:spPr>
      </p:pic>
      <p:pic>
        <p:nvPicPr>
          <p:cNvPr id="6" name="Содержимое 5" descr="IMG_20191128_105112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32040" y="332656"/>
            <a:ext cx="3831060" cy="5102027"/>
          </a:xfr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128_105117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05078" y="327576"/>
            <a:ext cx="3834874" cy="5107108"/>
          </a:xfrm>
        </p:spPr>
      </p:pic>
      <p:pic>
        <p:nvPicPr>
          <p:cNvPr id="6" name="Содержимое 5" descr="IMG_20191128_105124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68509" y="1196752"/>
            <a:ext cx="4001185" cy="5328592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128_105130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31156" y="332656"/>
            <a:ext cx="3722919" cy="4958011"/>
          </a:xfrm>
        </p:spPr>
      </p:pic>
      <p:pic>
        <p:nvPicPr>
          <p:cNvPr id="6" name="Содержимое 5" descr="IMG_20191128_105135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68250" y="1600200"/>
            <a:ext cx="3708206" cy="4938416"/>
          </a:xfrm>
        </p:spPr>
      </p:pic>
    </p:spTree>
  </p:cSld>
  <p:clrMapOvr>
    <a:masterClrMapping/>
  </p:clrMapOvr>
  <p:transition>
    <p:cover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128_105141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05078" y="404664"/>
            <a:ext cx="3776989" cy="5030019"/>
          </a:xfrm>
        </p:spPr>
      </p:pic>
      <p:pic>
        <p:nvPicPr>
          <p:cNvPr id="6" name="Содержимое 5" descr="IMG_20191128_105206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68250" y="1600200"/>
            <a:ext cx="3780214" cy="5034313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128_105214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212870"/>
            <a:ext cx="3816424" cy="5082536"/>
          </a:xfrm>
        </p:spPr>
      </p:pic>
      <p:pic>
        <p:nvPicPr>
          <p:cNvPr id="6" name="Содержимое 5" descr="IMG_20191128_105224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16200000">
            <a:off x="4165075" y="2459372"/>
            <a:ext cx="4910850" cy="3679864"/>
          </a:xfrm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IMG_20191128_105219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121150" y="523081"/>
            <a:ext cx="4019550" cy="53530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3008313" cy="5721499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Осень</a:t>
            </a:r>
            <a:r>
              <a:rPr lang="ru-RU" sz="2400" b="1" i="1" dirty="0" smtClean="0"/>
              <a:t/>
            </a:r>
            <a:br>
              <a:rPr lang="ru-RU" sz="2400" b="1" i="1" dirty="0" smtClean="0"/>
            </a:br>
            <a:r>
              <a:rPr lang="ru-RU" sz="2400" b="1" i="1" dirty="0" smtClean="0"/>
              <a:t>Ходит осень</a:t>
            </a:r>
            <a:br>
              <a:rPr lang="ru-RU" sz="2400" b="1" i="1" dirty="0" smtClean="0"/>
            </a:br>
            <a:r>
              <a:rPr lang="ru-RU" sz="2400" b="1" i="1" dirty="0" smtClean="0"/>
              <a:t>В нашем парке,</a:t>
            </a:r>
            <a:br>
              <a:rPr lang="ru-RU" sz="2400" b="1" i="1" dirty="0" smtClean="0"/>
            </a:br>
            <a:r>
              <a:rPr lang="ru-RU" sz="2400" b="1" i="1" dirty="0" smtClean="0"/>
              <a:t>Дарит осень</a:t>
            </a:r>
            <a:br>
              <a:rPr lang="ru-RU" sz="2400" b="1" i="1" dirty="0" smtClean="0"/>
            </a:br>
            <a:r>
              <a:rPr lang="ru-RU" sz="2400" b="1" i="1" dirty="0" smtClean="0"/>
              <a:t>Всем подарки:</a:t>
            </a:r>
            <a:br>
              <a:rPr lang="ru-RU" sz="2400" b="1" i="1" dirty="0" smtClean="0"/>
            </a:br>
            <a:r>
              <a:rPr lang="ru-RU" sz="2400" b="1" i="1" dirty="0" smtClean="0"/>
              <a:t>Бусы красные –</a:t>
            </a:r>
            <a:br>
              <a:rPr lang="ru-RU" sz="2400" b="1" i="1" dirty="0" smtClean="0"/>
            </a:br>
            <a:r>
              <a:rPr lang="ru-RU" sz="2400" b="1" i="1" dirty="0" smtClean="0"/>
              <a:t>Рябине,</a:t>
            </a:r>
            <a:br>
              <a:rPr lang="ru-RU" sz="2400" b="1" i="1" dirty="0" smtClean="0"/>
            </a:br>
            <a:r>
              <a:rPr lang="ru-RU" sz="2400" b="1" i="1" dirty="0" smtClean="0"/>
              <a:t>Фартук розовый –</a:t>
            </a:r>
            <a:br>
              <a:rPr lang="ru-RU" sz="2400" b="1" i="1" dirty="0" smtClean="0"/>
            </a:br>
            <a:r>
              <a:rPr lang="ru-RU" sz="2400" b="1" i="1" dirty="0" smtClean="0"/>
              <a:t>Осине,</a:t>
            </a:r>
            <a:br>
              <a:rPr lang="ru-RU" sz="2400" b="1" i="1" dirty="0" smtClean="0"/>
            </a:br>
            <a:r>
              <a:rPr lang="ru-RU" sz="2400" b="1" i="1" dirty="0" smtClean="0"/>
              <a:t>Зонтик желтый –</a:t>
            </a:r>
            <a:br>
              <a:rPr lang="ru-RU" sz="2400" b="1" i="1" dirty="0" smtClean="0"/>
            </a:br>
            <a:r>
              <a:rPr lang="ru-RU" sz="2400" b="1" i="1" dirty="0" smtClean="0"/>
              <a:t>Тополям,</a:t>
            </a:r>
            <a:br>
              <a:rPr lang="ru-RU" sz="2400" b="1" i="1" dirty="0" smtClean="0"/>
            </a:br>
            <a:r>
              <a:rPr lang="ru-RU" sz="2400" b="1" i="1" dirty="0" smtClean="0"/>
              <a:t>Фрукты осень</a:t>
            </a:r>
            <a:br>
              <a:rPr lang="ru-RU" sz="2400" b="1" i="1" dirty="0" smtClean="0"/>
            </a:br>
            <a:r>
              <a:rPr lang="ru-RU" sz="2400" b="1" i="1" dirty="0" smtClean="0"/>
              <a:t>Дарит нам.</a:t>
            </a:r>
            <a:br>
              <a:rPr lang="ru-RU" sz="2400" b="1" i="1" dirty="0" smtClean="0"/>
            </a:br>
            <a:r>
              <a:rPr lang="ru-RU" sz="2400" b="1" i="1" dirty="0" smtClean="0"/>
              <a:t>И. Винокуров</a:t>
            </a:r>
            <a:endParaRPr lang="ru-RU" sz="2400" b="1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Большой потенциал для раскрытия детского творчества заключен в изобразительной деятельности. Занятия изобразительным творчеством смогут дать ребенку те необходимые знания, которые ему нужны для полноценного развития.</a:t>
            </a:r>
            <a:endParaRPr lang="ru-RU" sz="3600" b="1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4954562"/>
          </a:xfrm>
        </p:spPr>
        <p:txBody>
          <a:bodyPr/>
          <a:lstStyle/>
          <a:p>
            <a:r>
              <a:rPr lang="ru-RU" b="1" dirty="0" smtClean="0"/>
              <a:t>НАША ОСЕННЯЯ РОЩА</a:t>
            </a:r>
            <a:endParaRPr lang="ru-RU" b="1" dirty="0"/>
          </a:p>
        </p:txBody>
      </p:sp>
      <p:pic>
        <p:nvPicPr>
          <p:cNvPr id="4" name="Содержимое 3" descr="IMG_20191128_103751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11960" y="432908"/>
            <a:ext cx="4608512" cy="6137401"/>
          </a:xfrm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02657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  <a:r>
              <a:rPr lang="ru-RU" sz="6600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внимание!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Автор шаблона – Коровина И.Н.</a:t>
            </a:r>
          </a:p>
          <a:p>
            <a:pPr>
              <a:buNone/>
            </a:pPr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dirty="0" smtClean="0"/>
              <a:t>Использованы ресурсы:</a:t>
            </a:r>
          </a:p>
          <a:p>
            <a:r>
              <a:rPr lang="ru-RU" sz="2000" dirty="0" smtClean="0"/>
              <a:t>Фон </a:t>
            </a:r>
            <a:r>
              <a:rPr lang="ru-RU" sz="1800" u="sng" dirty="0">
                <a:hlinkClick r:id="rId2"/>
              </a:rPr>
              <a:t>http://</a:t>
            </a:r>
            <a:r>
              <a:rPr lang="ru-RU" sz="1800" u="sng" dirty="0" smtClean="0">
                <a:hlinkClick r:id="rId2"/>
              </a:rPr>
              <a:t>kartinki-na-rabochiy-stol.ru/1285618905_1220983320_autumn_vine_maple_and_lichensid_3_img12159.html</a:t>
            </a:r>
            <a:endParaRPr lang="ru-RU" sz="1800" dirty="0" smtClean="0"/>
          </a:p>
          <a:p>
            <a:r>
              <a:rPr lang="ru-RU" sz="2000" dirty="0" smtClean="0"/>
              <a:t>Листья</a:t>
            </a:r>
            <a:r>
              <a:rPr lang="ru-RU" dirty="0" smtClean="0"/>
              <a:t> </a:t>
            </a:r>
            <a:r>
              <a:rPr lang="ru-RU" sz="1800" u="sng" dirty="0">
                <a:hlinkClick r:id="rId3"/>
              </a:rPr>
              <a:t>http://citatyi.ru/8280994_img35309.html</a:t>
            </a:r>
            <a:endParaRPr lang="ru-RU" sz="1800" dirty="0"/>
          </a:p>
          <a:p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ru-RU" sz="2000" b="1" dirty="0" smtClean="0"/>
              <a:t> </a:t>
            </a:r>
            <a:r>
              <a:rPr lang="ru-RU" sz="2800" b="1" dirty="0" smtClean="0"/>
              <a:t>Нетрадиционные техники расширяют изобразительные возможности детей, что позволяет им в большей мере реализовать свой жизненный опыт, освободиться от неприятных переживаний и утвердиться в позиции «творца». Ведь дети, как правило, рисуют не конкретный образ, а обобщенное знание о нем, обозначая индивидуальные черты лишь символическими признаками, отражая и упорядочивая свои знания о мире, осознавая себя в нем. Вот почему, по мнению ученых, рисовать ребенку также необходимо, как и разговаривать. Ведь неслучайно Л.С. </a:t>
            </a:r>
            <a:r>
              <a:rPr lang="ru-RU" sz="2800" b="1" dirty="0" err="1" smtClean="0"/>
              <a:t>Выготский</a:t>
            </a:r>
            <a:r>
              <a:rPr lang="ru-RU" sz="2800" b="1" dirty="0" smtClean="0"/>
              <a:t> называл рисование «графической речью». </a:t>
            </a:r>
            <a:endParaRPr lang="ru-RU" sz="28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Нам потребуется клей ПВА, краски или цветные карандаши, простой карандаш, лист А4, крошки сухих листьев, опилки от цветных карандашей, кисть.</a:t>
            </a:r>
            <a:endParaRPr lang="ru-RU" sz="2800" b="1" dirty="0"/>
          </a:p>
        </p:txBody>
      </p:sp>
      <p:pic>
        <p:nvPicPr>
          <p:cNvPr id="4" name="Содержимое 3" descr="IMG_20191127_182009_BEAUTY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16200000">
            <a:off x="2703168" y="832495"/>
            <a:ext cx="4938141" cy="6576386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Наблюдения на прогулках</a:t>
            </a:r>
            <a:endParaRPr lang="ru-RU" b="1" dirty="0"/>
          </a:p>
        </p:txBody>
      </p:sp>
      <p:pic>
        <p:nvPicPr>
          <p:cNvPr id="5" name="Содержимое 4" descr="IMG_20191010_135058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65411" y="2204864"/>
            <a:ext cx="4230389" cy="3172792"/>
          </a:xfrm>
        </p:spPr>
      </p:pic>
      <p:pic>
        <p:nvPicPr>
          <p:cNvPr id="6" name="Содержимое 5" descr="IMG_20191010_135128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70264" y="1268760"/>
            <a:ext cx="3834426" cy="5112568"/>
          </a:xfrm>
        </p:spPr>
      </p:pic>
    </p:spTree>
  </p:cSld>
  <p:clrMapOvr>
    <a:masterClrMapping/>
  </p:clrMapOvr>
  <p:transition>
    <p:push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Рассматривание фото и картин художников</a:t>
            </a:r>
            <a:endParaRPr lang="ru-RU" b="1" dirty="0"/>
          </a:p>
        </p:txBody>
      </p:sp>
      <p:pic>
        <p:nvPicPr>
          <p:cNvPr id="5" name="Содержимое 4" descr="IMG_20191016_10525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131507" y="1628800"/>
            <a:ext cx="4518653" cy="3388990"/>
          </a:xfrm>
        </p:spPr>
      </p:pic>
      <p:pic>
        <p:nvPicPr>
          <p:cNvPr id="6" name="Содержимое 5" descr="IMG_20191019_152600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530432" y="2095196"/>
            <a:ext cx="4980733" cy="3735550"/>
          </a:xfrm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Чтение художественной литературы</a:t>
            </a:r>
            <a:endParaRPr lang="ru-RU" b="1" dirty="0"/>
          </a:p>
        </p:txBody>
      </p:sp>
      <p:pic>
        <p:nvPicPr>
          <p:cNvPr id="5" name="Содержимое 4" descr="IMG_20191016_122020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95536" y="1700808"/>
            <a:ext cx="4422643" cy="3316982"/>
          </a:xfrm>
        </p:spPr>
      </p:pic>
      <p:pic>
        <p:nvPicPr>
          <p:cNvPr id="6" name="Содержимое 5" descr="IMG_20191019_15261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 rot="5400000">
            <a:off x="4524431" y="1909176"/>
            <a:ext cx="5028736" cy="3771552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157192"/>
            <a:ext cx="7293496" cy="1368152"/>
          </a:xfrm>
        </p:spPr>
        <p:txBody>
          <a:bodyPr/>
          <a:lstStyle/>
          <a:p>
            <a:r>
              <a:rPr lang="ru-RU" b="1" dirty="0" smtClean="0"/>
              <a:t>Дети обводят свою руку</a:t>
            </a:r>
            <a:endParaRPr lang="ru-RU" b="1" dirty="0"/>
          </a:p>
        </p:txBody>
      </p:sp>
      <p:pic>
        <p:nvPicPr>
          <p:cNvPr id="5" name="Содержимое 4" descr="IMG_20191128_075051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683568" y="332656"/>
            <a:ext cx="3398499" cy="4525963"/>
          </a:xfrm>
        </p:spPr>
      </p:pic>
      <p:pic>
        <p:nvPicPr>
          <p:cNvPr id="6" name="Содержимое 5" descr="IMG_20191128_075055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004048" y="404664"/>
            <a:ext cx="3398499" cy="4525963"/>
          </a:xfr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5229200"/>
            <a:ext cx="7221488" cy="1143000"/>
          </a:xfrm>
        </p:spPr>
        <p:txBody>
          <a:bodyPr/>
          <a:lstStyle/>
          <a:p>
            <a:r>
              <a:rPr lang="ru-RU" b="1" dirty="0" smtClean="0"/>
              <a:t>Закрашивают</a:t>
            </a:r>
            <a:endParaRPr lang="ru-RU" b="1" dirty="0"/>
          </a:p>
        </p:txBody>
      </p:sp>
      <p:pic>
        <p:nvPicPr>
          <p:cNvPr id="5" name="Содержимое 4" descr="IMG_20191128_095712_BEAUTY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47359" y="980728"/>
            <a:ext cx="4612611" cy="3456384"/>
          </a:xfrm>
        </p:spPr>
      </p:pic>
      <p:pic>
        <p:nvPicPr>
          <p:cNvPr id="6" name="Содержимое 5" descr="IMG_20191128_095753_BEAUTY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148064" y="404664"/>
            <a:ext cx="3398499" cy="4525963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</TotalTime>
  <Words>234</Words>
  <Application>Microsoft Office PowerPoint</Application>
  <PresentationFormat>Экран (4:3)</PresentationFormat>
  <Paragraphs>22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«Осеннее дерево» подготовительная группа</vt:lpstr>
      <vt:lpstr>Большой потенциал для раскрытия детского творчества заключен в изобразительной деятельности. Занятия изобразительным творчеством смогут дать ребенку те необходимые знания, которые ему нужны для полноценного развития.</vt:lpstr>
      <vt:lpstr> Нетрадиционные техники расширяют изобразительные возможности детей, что позволяет им в большей мере реализовать свой жизненный опыт, освободиться от неприятных переживаний и утвердиться в позиции «творца». Ведь дети, как правило, рисуют не конкретный образ, а обобщенное знание о нем, обозначая индивидуальные черты лишь символическими признаками, отражая и упорядочивая свои знания о мире, осознавая себя в нем. Вот почему, по мнению ученых, рисовать ребенку также необходимо, как и разговаривать. Ведь неслучайно Л.С. Выготский называл рисование «графической речью». </vt:lpstr>
      <vt:lpstr>Нам потребуется клей ПВА, краски или цветные карандаши, простой карандаш, лист А4, крошки сухих листьев, опилки от цветных карандашей, кисть.</vt:lpstr>
      <vt:lpstr>Наблюдения на прогулках</vt:lpstr>
      <vt:lpstr>Рассматривание фото и картин художников</vt:lpstr>
      <vt:lpstr>Чтение художественной литературы</vt:lpstr>
      <vt:lpstr>Дети обводят свою руку</vt:lpstr>
      <vt:lpstr>Закрашивают</vt:lpstr>
      <vt:lpstr>Крошка осенних листьев, опилки от цветных карандашей</vt:lpstr>
      <vt:lpstr>Наносим клей (крона дерева)</vt:lpstr>
      <vt:lpstr>Слайд 12</vt:lpstr>
      <vt:lpstr>Прижимаем салфеткой</vt:lpstr>
      <vt:lpstr>Вот что у нас получилось</vt:lpstr>
      <vt:lpstr>Слайд 15</vt:lpstr>
      <vt:lpstr>Слайд 16</vt:lpstr>
      <vt:lpstr>Слайд 17</vt:lpstr>
      <vt:lpstr>Слайд 18</vt:lpstr>
      <vt:lpstr>Слайд 19</vt:lpstr>
      <vt:lpstr>НАША ОСЕННЯЯ РОЩА</vt:lpstr>
      <vt:lpstr>Спасибо за внимание!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Инна</cp:lastModifiedBy>
  <cp:revision>23</cp:revision>
  <dcterms:created xsi:type="dcterms:W3CDTF">2013-01-09T12:42:40Z</dcterms:created>
  <dcterms:modified xsi:type="dcterms:W3CDTF">2020-01-05T16:19:35Z</dcterms:modified>
</cp:coreProperties>
</file>