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3" r:id="rId3"/>
    <p:sldId id="262" r:id="rId4"/>
    <p:sldId id="261" r:id="rId5"/>
    <p:sldId id="265" r:id="rId6"/>
    <p:sldId id="258" r:id="rId7"/>
    <p:sldId id="259" r:id="rId8"/>
    <p:sldId id="260" r:id="rId9"/>
    <p:sldId id="266" r:id="rId10"/>
    <p:sldId id="267" r:id="rId11"/>
    <p:sldId id="269" r:id="rId12"/>
    <p:sldId id="268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3666D0-BF74-4E33-A097-5C4847D77F6A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419CA3A-166F-4C1A-96AB-4D0CAEF93A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320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МБОУ гимназия №45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</a:t>
            </a:r>
            <a:r>
              <a:rPr lang="en-US" dirty="0" smtClean="0"/>
              <a:t>XII</a:t>
            </a:r>
            <a:r>
              <a:rPr lang="ru-RU" dirty="0" smtClean="0"/>
              <a:t> Дюмезилевские чтения.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Название работы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Лексико-фразеологическая репрезентация</a:t>
            </a:r>
            <a:br>
              <a:rPr lang="ru-RU" dirty="0" smtClean="0"/>
            </a:br>
            <a:r>
              <a:rPr lang="ru-RU" dirty="0" smtClean="0"/>
              <a:t>концепта «глупость» на материале французского языка.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Автор работы</a:t>
            </a:r>
            <a:br>
              <a:rPr lang="ru-RU" dirty="0" smtClean="0"/>
            </a:br>
            <a:r>
              <a:rPr lang="ru-RU" dirty="0" smtClean="0"/>
              <a:t> ученица 11 «В» класса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Атанелова</a:t>
            </a:r>
            <a:r>
              <a:rPr lang="ru-RU" dirty="0" smtClean="0"/>
              <a:t> Анна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Научный руководитель</a:t>
            </a:r>
            <a:br>
              <a:rPr lang="ru-RU" dirty="0" smtClean="0"/>
            </a:br>
            <a:r>
              <a:rPr lang="ru-RU" dirty="0" smtClean="0"/>
              <a:t> Загашвили И.И.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500042"/>
            <a:ext cx="7854696" cy="6000792"/>
          </a:xfrm>
        </p:spPr>
        <p:txBody>
          <a:bodyPr>
            <a:normAutofit fontScale="55000" lnSpcReduction="20000"/>
          </a:bodyPr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Дюмезилевские чтения.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Лексико-фразеологическая репрезентация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концепта «глупость» на материале французского языка.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Автор работы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ученица 11 «В» класса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Атанелова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Анна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Научный руководитель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Загашвили И.И.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Владикавказ 2012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 lvl="0">
              <a:buNone/>
            </a:pPr>
            <a:r>
              <a:rPr lang="en-US" b="1" dirty="0" smtClean="0"/>
              <a:t>c</a:t>
            </a:r>
            <a:r>
              <a:rPr lang="en-US" sz="3200" b="1" dirty="0" smtClean="0"/>
              <a:t>)</a:t>
            </a:r>
            <a:r>
              <a:rPr lang="ru-RU" sz="3200" b="1" dirty="0" smtClean="0"/>
              <a:t> рыба и различные ее виды</a:t>
            </a:r>
            <a:r>
              <a:rPr lang="ru-RU" sz="3200" dirty="0" smtClean="0"/>
              <a:t>:</a:t>
            </a:r>
          </a:p>
          <a:p>
            <a:pPr lvl="0"/>
            <a:r>
              <a:rPr lang="ru-RU" sz="3200" dirty="0" err="1" smtClean="0"/>
              <a:t>hareng</a:t>
            </a:r>
            <a:r>
              <a:rPr lang="ru-RU" sz="3200" dirty="0" smtClean="0"/>
              <a:t> </a:t>
            </a:r>
            <a:r>
              <a:rPr lang="ru-RU" sz="3200" dirty="0" err="1" smtClean="0"/>
              <a:t>saur</a:t>
            </a:r>
            <a:r>
              <a:rPr lang="ru-RU" sz="3200" dirty="0" smtClean="0"/>
              <a:t>, </a:t>
            </a:r>
            <a:r>
              <a:rPr lang="ru-RU" sz="3200" dirty="0" err="1" smtClean="0"/>
              <a:t>carpe</a:t>
            </a:r>
            <a:r>
              <a:rPr lang="ru-RU" sz="3200" dirty="0" smtClean="0"/>
              <a:t>; </a:t>
            </a:r>
          </a:p>
          <a:p>
            <a:pPr lvl="0">
              <a:buNone/>
            </a:pPr>
            <a:endParaRPr lang="en-US" sz="3200" b="1" dirty="0" smtClean="0"/>
          </a:p>
          <a:p>
            <a:pPr lvl="0">
              <a:buNone/>
            </a:pPr>
            <a:r>
              <a:rPr lang="en-US" sz="3200" b="1" dirty="0" smtClean="0"/>
              <a:t>d)</a:t>
            </a:r>
            <a:r>
              <a:rPr lang="ru-RU" sz="3200" b="1" dirty="0" smtClean="0"/>
              <a:t>части тела животных и птиц</a:t>
            </a:r>
            <a:r>
              <a:rPr lang="ru-RU" sz="3200" dirty="0" smtClean="0"/>
              <a:t> («анималистические </a:t>
            </a:r>
            <a:r>
              <a:rPr lang="ru-RU" sz="3200" dirty="0" err="1" smtClean="0"/>
              <a:t>соматизмы</a:t>
            </a:r>
            <a:r>
              <a:rPr lang="ru-RU" sz="3200" dirty="0" smtClean="0"/>
              <a:t>»): </a:t>
            </a:r>
          </a:p>
          <a:p>
            <a:pPr lvl="0"/>
            <a:r>
              <a:rPr lang="ru-RU" sz="3200" dirty="0" err="1" smtClean="0"/>
              <a:t>аs</a:t>
            </a:r>
            <a:r>
              <a:rPr lang="ru-RU" sz="3200" dirty="0" smtClean="0"/>
              <a:t> </a:t>
            </a:r>
            <a:r>
              <a:rPr lang="ru-RU" sz="3200" dirty="0" err="1" smtClean="0"/>
              <a:t>de</a:t>
            </a:r>
            <a:r>
              <a:rPr lang="ru-RU" sz="3200" dirty="0" smtClean="0"/>
              <a:t> </a:t>
            </a:r>
            <a:r>
              <a:rPr lang="ru-RU" sz="3200" dirty="0" err="1" smtClean="0"/>
              <a:t>pique</a:t>
            </a:r>
            <a:r>
              <a:rPr lang="ru-RU" sz="3200" dirty="0" smtClean="0"/>
              <a:t> </a:t>
            </a:r>
            <a:r>
              <a:rPr lang="ru-RU" sz="3200" i="1" dirty="0" smtClean="0"/>
              <a:t>«гузка птицы, глупец, </a:t>
            </a:r>
            <a:r>
              <a:rPr lang="ru-RU" sz="3200" i="1" dirty="0" err="1" smtClean="0"/>
              <a:t>дурак</a:t>
            </a:r>
            <a:r>
              <a:rPr lang="ru-RU" sz="3200" i="1" dirty="0" smtClean="0"/>
              <a:t>»</a:t>
            </a:r>
            <a:r>
              <a:rPr lang="ru-RU" sz="3200" dirty="0" smtClean="0"/>
              <a:t>, </a:t>
            </a:r>
            <a:r>
              <a:rPr lang="en-US" sz="3200" dirty="0" smtClean="0"/>
              <a:t> </a:t>
            </a:r>
            <a:endParaRPr lang="ru-RU" sz="3200" dirty="0" smtClean="0"/>
          </a:p>
          <a:p>
            <a:pPr lvl="0"/>
            <a:r>
              <a:rPr lang="en-US" sz="3200" dirty="0" err="1" smtClean="0"/>
              <a:t>d’étourneau</a:t>
            </a:r>
            <a:r>
              <a:rPr lang="en-US" sz="3200" dirty="0" smtClean="0"/>
              <a:t> </a:t>
            </a:r>
            <a:r>
              <a:rPr lang="en-US" sz="3200" i="1" dirty="0" smtClean="0"/>
              <a:t>«</a:t>
            </a:r>
            <a:r>
              <a:rPr lang="ru-RU" sz="3200" i="1" dirty="0" smtClean="0"/>
              <a:t>безмозглый человек</a:t>
            </a:r>
            <a:r>
              <a:rPr lang="en-US" sz="3200" i="1" dirty="0" smtClean="0"/>
              <a:t>»</a:t>
            </a:r>
            <a:r>
              <a:rPr lang="en-US" sz="3200" dirty="0" smtClean="0"/>
              <a:t>, </a:t>
            </a:r>
            <a:endParaRPr lang="ru-RU" sz="3200" dirty="0" smtClean="0"/>
          </a:p>
          <a:p>
            <a:pPr lvl="0"/>
            <a:r>
              <a:rPr lang="en-US" sz="3200" dirty="0" err="1" smtClean="0"/>
              <a:t>vieille</a:t>
            </a:r>
            <a:r>
              <a:rPr lang="en-US" sz="3200" dirty="0" smtClean="0"/>
              <a:t> </a:t>
            </a:r>
            <a:r>
              <a:rPr lang="en-US" sz="3200" dirty="0" err="1" smtClean="0"/>
              <a:t>ganache</a:t>
            </a:r>
            <a:r>
              <a:rPr lang="en-US" sz="3200" dirty="0" smtClean="0"/>
              <a:t> </a:t>
            </a:r>
            <a:r>
              <a:rPr lang="en-US" sz="3200" i="1" dirty="0" smtClean="0"/>
              <a:t>«</a:t>
            </a:r>
            <a:r>
              <a:rPr lang="ru-RU" sz="3200" i="1" dirty="0" smtClean="0"/>
              <a:t>старый </a:t>
            </a:r>
            <a:r>
              <a:rPr lang="ru-RU" sz="3200" i="1" dirty="0" err="1" smtClean="0"/>
              <a:t>хрыч</a:t>
            </a:r>
            <a:r>
              <a:rPr lang="en-US" sz="3200" i="1" dirty="0" smtClean="0"/>
              <a:t>»</a:t>
            </a:r>
            <a:r>
              <a:rPr lang="en-US" sz="3200" dirty="0" smtClean="0"/>
              <a:t>, </a:t>
            </a:r>
            <a:endParaRPr lang="ru-RU" sz="3200" dirty="0" smtClean="0"/>
          </a:p>
          <a:p>
            <a:pPr lvl="0"/>
            <a:r>
              <a:rPr lang="en-US" sz="3200" dirty="0" err="1" smtClean="0"/>
              <a:t>tête</a:t>
            </a:r>
            <a:r>
              <a:rPr lang="en-US" sz="3200" dirty="0" smtClean="0"/>
              <a:t> de lard </a:t>
            </a:r>
            <a:r>
              <a:rPr lang="en-US" sz="3200" i="1" dirty="0" smtClean="0"/>
              <a:t>«</a:t>
            </a:r>
            <a:r>
              <a:rPr lang="ru-RU" sz="3200" i="1" dirty="0" smtClean="0"/>
              <a:t>дурная башка</a:t>
            </a:r>
            <a:r>
              <a:rPr lang="en-US" sz="3200" i="1" dirty="0" smtClean="0"/>
              <a:t>, </a:t>
            </a:r>
            <a:r>
              <a:rPr lang="ru-RU" sz="3200" i="1" dirty="0" err="1" smtClean="0"/>
              <a:t>тупица</a:t>
            </a:r>
            <a:r>
              <a:rPr lang="en-US" sz="3200" i="1" dirty="0" smtClean="0"/>
              <a:t>»</a:t>
            </a:r>
            <a:r>
              <a:rPr lang="en-US" sz="3200" dirty="0" smtClean="0"/>
              <a:t>. </a:t>
            </a:r>
            <a:endParaRPr lang="ru-RU" sz="32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4400" b="1" dirty="0" smtClean="0"/>
              <a:t>  </a:t>
            </a:r>
          </a:p>
          <a:p>
            <a:pPr>
              <a:buNone/>
            </a:pPr>
            <a:r>
              <a:rPr lang="en-US" sz="4400" b="1" dirty="0" smtClean="0"/>
              <a:t>  </a:t>
            </a:r>
            <a:r>
              <a:rPr lang="ru-RU" sz="4400" b="1" dirty="0" smtClean="0"/>
              <a:t>III. Фразеологизмы, связанные с практической и творческой деятельностью человека:</a:t>
            </a:r>
            <a:r>
              <a:rPr lang="ru-RU" sz="4400" dirty="0" smtClean="0"/>
              <a:t> </a:t>
            </a:r>
            <a:endParaRPr lang="en-US" sz="4400" dirty="0" smtClean="0"/>
          </a:p>
          <a:p>
            <a:r>
              <a:rPr lang="ru-RU" sz="4400" dirty="0" err="1" smtClean="0"/>
              <a:t>vieux</a:t>
            </a:r>
            <a:r>
              <a:rPr lang="ru-RU" sz="4400" dirty="0" smtClean="0"/>
              <a:t> </a:t>
            </a:r>
            <a:r>
              <a:rPr lang="ru-RU" sz="4400" dirty="0" err="1" smtClean="0"/>
              <a:t>jeton</a:t>
            </a:r>
            <a:r>
              <a:rPr lang="ru-RU" sz="4400" dirty="0" smtClean="0"/>
              <a:t> </a:t>
            </a:r>
            <a:r>
              <a:rPr lang="ru-RU" sz="4400" i="1" dirty="0" smtClean="0"/>
              <a:t>«старый </a:t>
            </a:r>
            <a:r>
              <a:rPr lang="ru-RU" sz="4400" i="1" dirty="0" err="1" smtClean="0"/>
              <a:t>идиот</a:t>
            </a:r>
            <a:r>
              <a:rPr lang="ru-RU" sz="4400" i="1" dirty="0" smtClean="0"/>
              <a:t>»</a:t>
            </a:r>
            <a:r>
              <a:rPr lang="ru-RU" sz="4400" dirty="0" smtClean="0"/>
              <a:t>, </a:t>
            </a:r>
          </a:p>
          <a:p>
            <a:r>
              <a:rPr lang="ru-RU" sz="4400" dirty="0" err="1" smtClean="0"/>
              <a:t>manche</a:t>
            </a:r>
            <a:r>
              <a:rPr lang="ru-RU" sz="4400" dirty="0" smtClean="0"/>
              <a:t> </a:t>
            </a:r>
            <a:r>
              <a:rPr lang="ru-RU" sz="4400" dirty="0" err="1" smtClean="0"/>
              <a:t>à</a:t>
            </a:r>
            <a:r>
              <a:rPr lang="ru-RU" sz="4400" dirty="0" smtClean="0"/>
              <a:t> </a:t>
            </a:r>
            <a:r>
              <a:rPr lang="ru-RU" sz="4400" dirty="0" err="1" smtClean="0"/>
              <a:t>couilles</a:t>
            </a:r>
            <a:r>
              <a:rPr lang="ru-RU" sz="4400" dirty="0" smtClean="0"/>
              <a:t> </a:t>
            </a:r>
            <a:r>
              <a:rPr lang="ru-RU" sz="4400" i="1" dirty="0" smtClean="0"/>
              <a:t>«неумелый </a:t>
            </a:r>
            <a:r>
              <a:rPr lang="ru-RU" sz="4400" i="1" dirty="0" err="1" smtClean="0"/>
              <a:t>идиот</a:t>
            </a:r>
            <a:r>
              <a:rPr lang="ru-RU" sz="4400" i="1" dirty="0" smtClean="0"/>
              <a:t>, растяпа»</a:t>
            </a:r>
            <a:r>
              <a:rPr lang="ru-RU" sz="4400" dirty="0" smtClean="0"/>
              <a:t>, </a:t>
            </a:r>
          </a:p>
          <a:p>
            <a:r>
              <a:rPr lang="ru-RU" sz="4400" dirty="0" err="1" smtClean="0"/>
              <a:t>éponge</a:t>
            </a:r>
            <a:r>
              <a:rPr lang="ru-RU" sz="4400" dirty="0" smtClean="0"/>
              <a:t> </a:t>
            </a:r>
            <a:r>
              <a:rPr lang="ru-RU" sz="4400" dirty="0" err="1" smtClean="0"/>
              <a:t>à</a:t>
            </a:r>
            <a:r>
              <a:rPr lang="ru-RU" sz="4400" dirty="0" smtClean="0"/>
              <a:t> </a:t>
            </a:r>
            <a:r>
              <a:rPr lang="ru-RU" sz="4400" dirty="0" err="1" smtClean="0"/>
              <a:t>sottises</a:t>
            </a:r>
            <a:r>
              <a:rPr lang="ru-RU" sz="4400" smtClean="0"/>
              <a:t> </a:t>
            </a:r>
            <a:r>
              <a:rPr lang="ru-RU" sz="4400" i="1" smtClean="0"/>
              <a:t>«глупый, наивный человек»</a:t>
            </a:r>
            <a:r>
              <a:rPr lang="ru-RU" sz="4400" smtClean="0"/>
              <a:t>, </a:t>
            </a:r>
          </a:p>
          <a:p>
            <a:pPr>
              <a:buNone/>
            </a:pP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928826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Фразеологизмы, связанные с географическими наименованиями: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4000" dirty="0" err="1" smtClean="0"/>
              <a:t>abruti</a:t>
            </a:r>
            <a:r>
              <a:rPr lang="ru-RU" sz="4000" dirty="0" smtClean="0"/>
              <a:t> </a:t>
            </a:r>
            <a:r>
              <a:rPr lang="ru-RU" sz="4000" dirty="0" err="1" smtClean="0"/>
              <a:t>de</a:t>
            </a:r>
            <a:r>
              <a:rPr lang="ru-RU" sz="4000" dirty="0" smtClean="0"/>
              <a:t> </a:t>
            </a:r>
            <a:r>
              <a:rPr lang="ru-RU" sz="4000" dirty="0" err="1" smtClean="0"/>
              <a:t>Chaillot</a:t>
            </a:r>
            <a:r>
              <a:rPr lang="ru-RU" sz="4000" dirty="0" smtClean="0"/>
              <a:t> </a:t>
            </a:r>
            <a:r>
              <a:rPr lang="ru-RU" sz="4000" i="1" dirty="0" smtClean="0"/>
              <a:t>«</a:t>
            </a:r>
            <a:r>
              <a:rPr lang="ru-RU" sz="4000" i="1" dirty="0" err="1" smtClean="0"/>
              <a:t>болван</a:t>
            </a:r>
            <a:r>
              <a:rPr lang="ru-RU" sz="4000" i="1" dirty="0" smtClean="0"/>
              <a:t>»</a:t>
            </a:r>
            <a:endParaRPr lang="ru-RU" sz="4000" dirty="0" smtClean="0"/>
          </a:p>
          <a:p>
            <a:pPr>
              <a:buFont typeface="Wingdings" pitchFamily="2" charset="2"/>
              <a:buChar char="q"/>
            </a:pPr>
            <a:endParaRPr lang="ru-RU" sz="4000" dirty="0" smtClean="0"/>
          </a:p>
          <a:p>
            <a:pPr>
              <a:buFont typeface="Wingdings" pitchFamily="2" charset="2"/>
              <a:buChar char="q"/>
            </a:pPr>
            <a:r>
              <a:rPr lang="ru-RU" sz="4000" dirty="0" smtClean="0"/>
              <a:t> </a:t>
            </a:r>
            <a:r>
              <a:rPr lang="ru-RU" sz="4000" dirty="0" err="1" smtClean="0"/>
              <a:t>crétin</a:t>
            </a:r>
            <a:r>
              <a:rPr lang="ru-RU" sz="4000" dirty="0" smtClean="0"/>
              <a:t> </a:t>
            </a:r>
            <a:r>
              <a:rPr lang="ru-RU" sz="4000" dirty="0" err="1" smtClean="0"/>
              <a:t>des</a:t>
            </a:r>
            <a:r>
              <a:rPr lang="ru-RU" sz="4000" dirty="0" smtClean="0"/>
              <a:t> </a:t>
            </a:r>
            <a:r>
              <a:rPr lang="ru-RU" sz="4000" dirty="0" err="1" smtClean="0"/>
              <a:t>Alpes</a:t>
            </a:r>
            <a:r>
              <a:rPr lang="ru-RU" sz="4000" dirty="0" smtClean="0"/>
              <a:t> (</a:t>
            </a:r>
            <a:r>
              <a:rPr lang="ru-RU" sz="4000" dirty="0" err="1" smtClean="0"/>
              <a:t>du</a:t>
            </a:r>
            <a:r>
              <a:rPr lang="ru-RU" sz="4000" dirty="0" smtClean="0"/>
              <a:t> </a:t>
            </a:r>
            <a:r>
              <a:rPr lang="ru-RU" sz="4000" dirty="0" err="1" smtClean="0"/>
              <a:t>Valais</a:t>
            </a:r>
            <a:r>
              <a:rPr lang="ru-RU" sz="4000" dirty="0" smtClean="0"/>
              <a:t>) «</a:t>
            </a:r>
            <a:r>
              <a:rPr lang="ru-RU" sz="4000" i="1" dirty="0" smtClean="0"/>
              <a:t>глупый, </a:t>
            </a:r>
            <a:r>
              <a:rPr lang="ru-RU" sz="4000" i="1" dirty="0" err="1" smtClean="0"/>
              <a:t>идиот</a:t>
            </a:r>
            <a:r>
              <a:rPr lang="ru-RU" sz="4000" dirty="0" smtClean="0"/>
              <a:t>» (дословно: </a:t>
            </a:r>
            <a:r>
              <a:rPr lang="ru-RU" sz="4000" dirty="0" err="1" smtClean="0"/>
              <a:t>кретин</a:t>
            </a:r>
            <a:r>
              <a:rPr lang="ru-RU" sz="4000" dirty="0" smtClean="0"/>
              <a:t> из Альп (из Вале). 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Проанализированные фразеологические единицы позволяют выявить следующие стереотипы глупости во французском языке: глупость ассоциируется с объектами флоры и фауны;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 smtClean="0"/>
              <a:t>  Фразеологические единицы исследуемого корпуса служат в основном решению коммуникативных задач диалога, что объясняется принадлежностью большинства подобных фразеологических единиц к разговорному стилю.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Лексико-фразеологическая репрезентация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концепта «глупость» на материале французского языка.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работы: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проанализировать фразеологические единицы, входящие в исследуемый концепт, на языковом уровне.</a:t>
            </a:r>
          </a:p>
          <a:p>
            <a:pPr>
              <a:buFont typeface="Wingdings" pitchFamily="2" charset="2"/>
              <a:buChar char="Ø"/>
            </a:pPr>
            <a:endParaRPr lang="ru-RU" sz="3600" b="1" dirty="0" smtClean="0"/>
          </a:p>
          <a:p>
            <a:pPr>
              <a:buFont typeface="Wingdings" pitchFamily="2" charset="2"/>
              <a:buChar char="Ø"/>
            </a:pPr>
            <a:endParaRPr lang="ru-RU" sz="3600" b="1" dirty="0" smtClean="0"/>
          </a:p>
          <a:p>
            <a:pPr>
              <a:buFont typeface="Wingdings" pitchFamily="2" charset="2"/>
              <a:buChar char="Ø"/>
            </a:pPr>
            <a:r>
              <a:rPr lang="ru-RU" sz="3600" b="1" dirty="0" smtClean="0"/>
              <a:t> выявить особенности функционирования фразеологических единиц, характеризующих интеллект человека во французском языке.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1143000" indent="-1143000">
              <a:buAutoNum type="romanUcPeriod"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Фразеологизмы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, связанные с человеком</a:t>
            </a:r>
            <a:r>
              <a:rPr lang="ru-RU" sz="4800" b="1" dirty="0"/>
              <a:t>. </a:t>
            </a:r>
            <a:endParaRPr lang="ru-RU" sz="4800" b="1" dirty="0" smtClean="0"/>
          </a:p>
          <a:p>
            <a:pPr marL="1143000" indent="-1143000">
              <a:buAutoNum type="romanUcPeriod"/>
            </a:pPr>
            <a:endParaRPr lang="ru-RU" sz="4800" b="1" dirty="0" smtClean="0"/>
          </a:p>
          <a:p>
            <a:pPr marL="1143000" indent="-1143000">
              <a:buNone/>
            </a:pPr>
            <a:endParaRPr lang="ru-RU" sz="4800" b="1" dirty="0" smtClean="0"/>
          </a:p>
          <a:p>
            <a:pPr marL="1143000" indent="-1143000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     Среди </a:t>
            </a:r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них выделяются: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Фразеологические единицы, содержащие </a:t>
            </a:r>
            <a:r>
              <a:rPr lang="ru-RU" sz="5400" b="1" u="sng" dirty="0" smtClean="0">
                <a:latin typeface="Times New Roman" pitchFamily="18" charset="0"/>
                <a:cs typeface="Times New Roman" pitchFamily="18" charset="0"/>
              </a:rPr>
              <a:t>антропонимы</a:t>
            </a:r>
            <a:r>
              <a:rPr lang="ru-RU" sz="5400" b="1" u="sng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maître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Aliboron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-«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осел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, невежда,</a:t>
            </a:r>
          </a:p>
          <a:p>
            <a:pPr lvl="0"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самонадеянный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дурак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Jocrisse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«простак, простофиля». </a:t>
            </a:r>
          </a:p>
          <a:p>
            <a:pPr lvl="0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stupide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comme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un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musicien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(дословно: глуп как музыкант).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214314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Фразеологические единицы, содержащие </a:t>
            </a:r>
            <a:r>
              <a:rPr lang="ru-RU" sz="4800" b="1" u="sng" dirty="0" err="1" smtClean="0">
                <a:latin typeface="Times New Roman" pitchFamily="18" charset="0"/>
                <a:cs typeface="Times New Roman" pitchFamily="18" charset="0"/>
              </a:rPr>
              <a:t>соматизмы</a:t>
            </a: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esprit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creux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пустая голова».</a:t>
            </a:r>
          </a:p>
          <a:p>
            <a:pPr lvl="0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buFont typeface="Wingdings" pitchFamily="2" charset="2"/>
              <a:buChar char="Ø"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cerveau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vide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cervelle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creuse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безмозглый, пустоголовый человек».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cerveau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léger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недалекий человек». </a:t>
            </a:r>
          </a:p>
          <a:p>
            <a:pPr>
              <a:buFont typeface="Wingdings" pitchFamily="2" charset="2"/>
              <a:buChar char="Ø"/>
            </a:pP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II.</a:t>
            </a:r>
            <a:r>
              <a:rPr lang="ru-RU" sz="4800" dirty="0" smtClean="0"/>
              <a:t> </a:t>
            </a:r>
            <a:r>
              <a:rPr lang="ru-RU" sz="4800" b="1" dirty="0" smtClean="0"/>
              <a:t>Фразеологизмы, связанные с живой природой. </a:t>
            </a:r>
            <a:endParaRPr lang="en-US" sz="4800" b="1" dirty="0" smtClean="0"/>
          </a:p>
          <a:p>
            <a:endParaRPr lang="en-US" sz="4800" b="1" dirty="0" smtClean="0"/>
          </a:p>
          <a:p>
            <a:endParaRPr lang="en-US" sz="4800" b="1" dirty="0" smtClean="0"/>
          </a:p>
          <a:p>
            <a:pPr>
              <a:buNone/>
            </a:pPr>
            <a:r>
              <a:rPr lang="ru-RU" sz="4800" b="1" dirty="0" smtClean="0"/>
              <a:t>Среди них выделяются: 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Фразеологические единицы, образы которых взяты из растительного мира.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/>
              <a:t>а) растения и плоды: </a:t>
            </a:r>
          </a:p>
          <a:p>
            <a:r>
              <a:rPr lang="en-US" sz="3200" b="1" dirty="0" err="1" smtClean="0"/>
              <a:t>truffe</a:t>
            </a:r>
            <a:r>
              <a:rPr lang="en-US" sz="3200" b="1" dirty="0" smtClean="0"/>
              <a:t>, gourde, </a:t>
            </a:r>
            <a:r>
              <a:rPr lang="en-US" sz="3200" b="1" dirty="0" err="1" smtClean="0"/>
              <a:t>cornichon</a:t>
            </a:r>
            <a:r>
              <a:rPr lang="en-US" sz="3200" b="1" dirty="0" smtClean="0"/>
              <a:t>, </a:t>
            </a:r>
            <a:r>
              <a:rPr lang="en-US" sz="3200" b="1" dirty="0" err="1" smtClean="0"/>
              <a:t>poire</a:t>
            </a:r>
            <a:r>
              <a:rPr lang="en-US" sz="3200" b="1" dirty="0" smtClean="0"/>
              <a:t>, </a:t>
            </a:r>
          </a:p>
          <a:p>
            <a:r>
              <a:rPr lang="en-US" sz="3200" b="1" dirty="0" err="1" smtClean="0"/>
              <a:t>pomme</a:t>
            </a:r>
            <a:r>
              <a:rPr lang="en-US" sz="3200" b="1" dirty="0" smtClean="0"/>
              <a:t> à </a:t>
            </a:r>
            <a:r>
              <a:rPr lang="en-US" sz="3200" b="1" dirty="0" err="1" smtClean="0"/>
              <a:t>l'eau</a:t>
            </a:r>
            <a:r>
              <a:rPr lang="en-US" sz="3200" b="1" dirty="0" smtClean="0"/>
              <a:t> «</a:t>
            </a:r>
            <a:r>
              <a:rPr lang="ru-RU" sz="3200" b="1" i="1" dirty="0" smtClean="0"/>
              <a:t>круглый </a:t>
            </a:r>
            <a:r>
              <a:rPr lang="ru-RU" sz="3200" b="1" i="1" dirty="0" err="1" smtClean="0"/>
              <a:t>дурак</a:t>
            </a:r>
            <a:r>
              <a:rPr lang="en-US" sz="3200" b="1" dirty="0" smtClean="0"/>
              <a:t>»</a:t>
            </a:r>
          </a:p>
          <a:p>
            <a:endParaRPr lang="en-US" sz="3200" b="1" dirty="0" smtClean="0"/>
          </a:p>
          <a:p>
            <a:pPr>
              <a:buNone/>
            </a:pPr>
            <a:r>
              <a:rPr lang="ru-RU" sz="3200" b="1" dirty="0" smtClean="0"/>
              <a:t>в)части растения: </a:t>
            </a:r>
          </a:p>
          <a:p>
            <a:r>
              <a:rPr lang="ru-RU" sz="3200" b="1" dirty="0" err="1" smtClean="0"/>
              <a:t>souche</a:t>
            </a:r>
            <a:r>
              <a:rPr lang="ru-RU" sz="3200" b="1" dirty="0" smtClean="0"/>
              <a:t> (пень) «</a:t>
            </a:r>
            <a:r>
              <a:rPr lang="ru-RU" sz="3200" b="1" i="1" dirty="0" smtClean="0"/>
              <a:t>пассивность, безучастность в сочетании с глупостью</a:t>
            </a:r>
            <a:r>
              <a:rPr lang="ru-RU" sz="3200" b="1" dirty="0" smtClean="0"/>
              <a:t>»,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Фразеологические единицы, образы которых взяты из животного мира.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lvl="0" indent="-514350">
              <a:buFont typeface="+mj-lt"/>
              <a:buAutoNum type="alphaLcParenR"/>
            </a:pPr>
            <a:r>
              <a:rPr lang="ru-RU" b="1" dirty="0" smtClean="0"/>
              <a:t>животное и различные его виды.</a:t>
            </a:r>
            <a:r>
              <a:rPr lang="ru-RU" dirty="0" smtClean="0"/>
              <a:t> </a:t>
            </a:r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âne</a:t>
            </a:r>
            <a:r>
              <a:rPr lang="ru-RU" dirty="0" smtClean="0"/>
              <a:t> </a:t>
            </a:r>
            <a:r>
              <a:rPr lang="ru-RU" dirty="0" err="1" smtClean="0"/>
              <a:t>bâté</a:t>
            </a:r>
            <a:r>
              <a:rPr lang="ru-RU" dirty="0" smtClean="0"/>
              <a:t> </a:t>
            </a:r>
            <a:r>
              <a:rPr lang="ru-RU" i="1" dirty="0" smtClean="0"/>
              <a:t>«набитый </a:t>
            </a:r>
            <a:r>
              <a:rPr lang="ru-RU" i="1" dirty="0" err="1" smtClean="0"/>
              <a:t>дурак</a:t>
            </a:r>
            <a:r>
              <a:rPr lang="ru-RU" i="1" dirty="0" smtClean="0"/>
              <a:t>» </a:t>
            </a:r>
            <a:r>
              <a:rPr lang="ru-RU" dirty="0" smtClean="0"/>
              <a:t>(дословно: </a:t>
            </a:r>
            <a:r>
              <a:rPr lang="ru-RU" i="1" dirty="0" smtClean="0"/>
              <a:t>навьюченный </a:t>
            </a:r>
            <a:r>
              <a:rPr lang="ru-RU" i="1" dirty="0" err="1" smtClean="0"/>
              <a:t>осел</a:t>
            </a:r>
            <a:r>
              <a:rPr lang="ru-RU" dirty="0" smtClean="0"/>
              <a:t>).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«</a:t>
            </a:r>
            <a:r>
              <a:rPr lang="ru-RU" dirty="0" err="1" smtClean="0"/>
              <a:t>bête</a:t>
            </a:r>
            <a:r>
              <a:rPr lang="ru-RU" dirty="0" smtClean="0"/>
              <a:t> </a:t>
            </a:r>
            <a:r>
              <a:rPr lang="ru-RU" dirty="0" err="1" smtClean="0"/>
              <a:t>comme</a:t>
            </a:r>
            <a:r>
              <a:rPr lang="ru-RU" dirty="0" smtClean="0"/>
              <a:t>  </a:t>
            </a:r>
            <a:r>
              <a:rPr lang="ru-RU" dirty="0" err="1" smtClean="0"/>
              <a:t>un</a:t>
            </a:r>
            <a:r>
              <a:rPr lang="ru-RU" dirty="0" smtClean="0"/>
              <a:t> </a:t>
            </a:r>
            <a:r>
              <a:rPr lang="ru-RU" dirty="0" err="1" smtClean="0"/>
              <a:t>rhinoceros</a:t>
            </a:r>
            <a:r>
              <a:rPr lang="ru-RU" dirty="0" smtClean="0"/>
              <a:t>» (дословно: </a:t>
            </a:r>
            <a:r>
              <a:rPr lang="ru-RU" i="1" dirty="0" smtClean="0"/>
              <a:t>глуп как носорог</a:t>
            </a:r>
            <a:r>
              <a:rPr lang="ru-RU" dirty="0" smtClean="0"/>
              <a:t>)</a:t>
            </a:r>
            <a:endParaRPr lang="en-US" dirty="0" smtClean="0"/>
          </a:p>
          <a:p>
            <a:pPr marL="514350" lvl="0" indent="-514350">
              <a:buNone/>
            </a:pPr>
            <a:r>
              <a:rPr lang="en-US" dirty="0" smtClean="0"/>
              <a:t>b)</a:t>
            </a:r>
            <a:r>
              <a:rPr lang="ru-RU" b="1" dirty="0" smtClean="0"/>
              <a:t>птица и различные ее виды</a:t>
            </a:r>
            <a:r>
              <a:rPr lang="ru-RU" dirty="0" smtClean="0"/>
              <a:t>:</a:t>
            </a:r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buse</a:t>
            </a:r>
            <a:r>
              <a:rPr lang="en-US" dirty="0" smtClean="0"/>
              <a:t>, pigeon, </a:t>
            </a:r>
            <a:r>
              <a:rPr lang="en-US" dirty="0" err="1" smtClean="0"/>
              <a:t>nigaud</a:t>
            </a:r>
            <a:r>
              <a:rPr lang="en-US" dirty="0" smtClean="0"/>
              <a:t>, </a:t>
            </a:r>
            <a:r>
              <a:rPr lang="en-US" dirty="0" err="1" smtClean="0"/>
              <a:t>béjaune</a:t>
            </a:r>
            <a:r>
              <a:rPr lang="en-US" dirty="0" smtClean="0"/>
              <a:t>, </a:t>
            </a:r>
            <a:r>
              <a:rPr lang="en-US" dirty="0" err="1" smtClean="0"/>
              <a:t>serin</a:t>
            </a:r>
            <a:r>
              <a:rPr lang="en-US" dirty="0" smtClean="0"/>
              <a:t> «</a:t>
            </a:r>
            <a:r>
              <a:rPr lang="ru-RU" i="1" dirty="0" smtClean="0"/>
              <a:t>простофиля</a:t>
            </a:r>
            <a:r>
              <a:rPr lang="en-US" dirty="0" smtClean="0"/>
              <a:t>»,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err="1" smtClean="0"/>
              <a:t>Вê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ru-RU" dirty="0" smtClean="0"/>
              <a:t>с</a:t>
            </a:r>
            <a:r>
              <a:rPr lang="en-US" dirty="0" err="1" smtClean="0"/>
              <a:t>omme</a:t>
            </a:r>
            <a:r>
              <a:rPr lang="en-US" dirty="0" smtClean="0"/>
              <a:t> un </a:t>
            </a:r>
            <a:r>
              <a:rPr lang="en-US" dirty="0" err="1" smtClean="0"/>
              <a:t>dindon</a:t>
            </a:r>
            <a:r>
              <a:rPr lang="en-US" dirty="0" smtClean="0"/>
              <a:t> </a:t>
            </a:r>
            <a:r>
              <a:rPr lang="ru-RU" i="1" dirty="0" smtClean="0"/>
              <a:t>«глупый как индюк»</a:t>
            </a:r>
            <a:r>
              <a:rPr lang="ru-RU" dirty="0" smtClean="0"/>
              <a:t>,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err="1" smtClean="0"/>
              <a:t>grande</a:t>
            </a:r>
            <a:r>
              <a:rPr lang="en-US" dirty="0" smtClean="0"/>
              <a:t> </a:t>
            </a:r>
            <a:r>
              <a:rPr lang="en-US" dirty="0" err="1" smtClean="0"/>
              <a:t>dinde</a:t>
            </a:r>
            <a:r>
              <a:rPr lang="en-US" dirty="0" smtClean="0"/>
              <a:t> </a:t>
            </a:r>
            <a:r>
              <a:rPr lang="ru-RU" i="1" dirty="0" smtClean="0"/>
              <a:t>«большая </a:t>
            </a:r>
            <a:r>
              <a:rPr lang="ru-RU" i="1" dirty="0" err="1" smtClean="0"/>
              <a:t>дура</a:t>
            </a:r>
            <a:r>
              <a:rPr lang="ru-RU" i="1" dirty="0" smtClean="0"/>
              <a:t>»</a:t>
            </a:r>
            <a:r>
              <a:rPr lang="ru-RU" dirty="0" smtClean="0"/>
              <a:t>.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Вариант: </a:t>
            </a:r>
            <a:r>
              <a:rPr lang="en-US" dirty="0" smtClean="0"/>
              <a:t>b</a:t>
            </a:r>
            <a:r>
              <a:rPr lang="ru-RU" dirty="0" err="1" smtClean="0"/>
              <a:t>ê</a:t>
            </a:r>
            <a:r>
              <a:rPr lang="en-US" dirty="0" err="1" smtClean="0"/>
              <a:t>te</a:t>
            </a:r>
            <a:r>
              <a:rPr lang="en-US" dirty="0" smtClean="0"/>
              <a:t> </a:t>
            </a:r>
            <a:r>
              <a:rPr lang="en-US" dirty="0" err="1" smtClean="0"/>
              <a:t>comme</a:t>
            </a:r>
            <a:r>
              <a:rPr lang="en-US" dirty="0" smtClean="0"/>
              <a:t> </a:t>
            </a:r>
            <a:r>
              <a:rPr lang="en-US" dirty="0" err="1" smtClean="0"/>
              <a:t>une</a:t>
            </a:r>
            <a:r>
              <a:rPr lang="en-US" dirty="0" smtClean="0"/>
              <a:t> </a:t>
            </a:r>
            <a:r>
              <a:rPr lang="en-US" dirty="0" err="1" smtClean="0"/>
              <a:t>oie</a:t>
            </a:r>
            <a:r>
              <a:rPr lang="en-US" dirty="0" smtClean="0"/>
              <a:t> qui se </a:t>
            </a:r>
            <a:r>
              <a:rPr lang="en-US" dirty="0" err="1" smtClean="0"/>
              <a:t>laisse</a:t>
            </a:r>
            <a:r>
              <a:rPr lang="en-US" dirty="0" smtClean="0"/>
              <a:t> </a:t>
            </a:r>
            <a:r>
              <a:rPr lang="en-US" dirty="0" err="1" smtClean="0"/>
              <a:t>plumer</a:t>
            </a:r>
            <a:r>
              <a:rPr lang="en-US" dirty="0" smtClean="0"/>
              <a:t> sans crier</a:t>
            </a:r>
            <a:r>
              <a:rPr lang="ru-RU" dirty="0" smtClean="0"/>
              <a:t> (дословно: </a:t>
            </a:r>
            <a:r>
              <a:rPr lang="ru-RU" i="1" dirty="0" smtClean="0"/>
              <a:t>глуп как гусь, который </a:t>
            </a:r>
            <a:r>
              <a:rPr lang="ru-RU" i="1" dirty="0" err="1" smtClean="0"/>
              <a:t>даѐт </a:t>
            </a:r>
            <a:r>
              <a:rPr lang="ru-RU" i="1" dirty="0" smtClean="0"/>
              <a:t>ощипать себя без крика</a:t>
            </a:r>
            <a:r>
              <a:rPr lang="ru-RU" dirty="0" smtClean="0"/>
              <a:t>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336</TotalTime>
  <Words>472</Words>
  <Application>Microsoft Office PowerPoint</Application>
  <PresentationFormat>Экран (4:3)</PresentationFormat>
  <Paragraphs>84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МБОУ гимназия №45       XII Дюмезилевские чтения.      Название работы   Лексико-фразеологическая репрезентация концепта «глупость» на материале французского языка.        Автор работы  ученица 11 «В» класса  Атанелова Анна        Научный руководитель  Загашвили И.И.         </vt:lpstr>
      <vt:lpstr>Слайд 2</vt:lpstr>
      <vt:lpstr>      Цель работы: </vt:lpstr>
      <vt:lpstr>Слайд 4</vt:lpstr>
      <vt:lpstr>Фразеологические единицы, содержащие антропонимы.</vt:lpstr>
      <vt:lpstr>          Фразеологические единицы, содержащие соматизмы. </vt:lpstr>
      <vt:lpstr> </vt:lpstr>
      <vt:lpstr>1.Фразеологические единицы, образы которых взяты из растительного мира. </vt:lpstr>
      <vt:lpstr>2. Фразеологические единицы, образы которых взяты из животного мира. </vt:lpstr>
      <vt:lpstr>Слайд 10</vt:lpstr>
      <vt:lpstr>Слайд 11</vt:lpstr>
      <vt:lpstr>IV. Фразеологизмы, связанные с географическими наименованиями: </vt:lpstr>
      <vt:lpstr>Вывод.</vt:lpstr>
    </vt:vector>
  </TitlesOfParts>
  <Company>school45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school45</dc:creator>
  <cp:lastModifiedBy>school45</cp:lastModifiedBy>
  <cp:revision>36</cp:revision>
  <dcterms:created xsi:type="dcterms:W3CDTF">2012-03-19T11:30:11Z</dcterms:created>
  <dcterms:modified xsi:type="dcterms:W3CDTF">2012-03-21T10:44:53Z</dcterms:modified>
</cp:coreProperties>
</file>