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60" r:id="rId6"/>
    <p:sldId id="259" r:id="rId7"/>
    <p:sldId id="267" r:id="rId8"/>
    <p:sldId id="262" r:id="rId9"/>
    <p:sldId id="268" r:id="rId10"/>
    <p:sldId id="263" r:id="rId11"/>
    <p:sldId id="269" r:id="rId12"/>
    <p:sldId id="264" r:id="rId13"/>
    <p:sldId id="270" r:id="rId14"/>
    <p:sldId id="265" r:id="rId15"/>
    <p:sldId id="271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104" d="100"/>
          <a:sy n="104" d="100"/>
        </p:scale>
        <p:origin x="-8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edg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05987" y="1011880"/>
            <a:ext cx="6532025" cy="2677656"/>
          </a:xfrm>
          <a:prstGeom prst="rect">
            <a:avLst/>
          </a:prstGeom>
          <a:effectLst/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>
            <a:spAutoFit/>
            <a:sp3d extrusionH="57150">
              <a:bevelT w="38100" h="38100"/>
            </a:sp3d>
          </a:bodyPr>
          <a:lstStyle/>
          <a:p>
            <a:pPr algn="ctr"/>
            <a:r>
              <a:rPr lang="ru-RU" sz="6000" b="1" i="1" dirty="0" smtClean="0">
                <a:ln w="3175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Segoe Script" pitchFamily="34" charset="0"/>
                <a:cs typeface="Arial" panose="020B0604020202020204" pitchFamily="34" charset="0"/>
              </a:rPr>
              <a:t>ШИРОКАЯ</a:t>
            </a:r>
            <a:br>
              <a:rPr lang="ru-RU" sz="6000" b="1" i="1" dirty="0" smtClean="0">
                <a:ln w="3175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Segoe Script" pitchFamily="34" charset="0"/>
                <a:cs typeface="Arial" panose="020B0604020202020204" pitchFamily="34" charset="0"/>
              </a:rPr>
            </a:br>
            <a:r>
              <a:rPr lang="ru-RU" sz="6000" b="1" i="1" dirty="0" smtClean="0">
                <a:ln w="3175">
                  <a:solidFill>
                    <a:srgbClr val="002060"/>
                  </a:solidFill>
                  <a:prstDash val="solid"/>
                </a:ln>
                <a:gradFill flip="none" rotWithShape="1">
                  <a:gsLst>
                    <a:gs pos="0">
                      <a:srgbClr val="FFC000">
                        <a:shade val="30000"/>
                        <a:satMod val="115000"/>
                      </a:srgbClr>
                    </a:gs>
                    <a:gs pos="50000">
                      <a:srgbClr val="FFC000">
                        <a:shade val="67500"/>
                        <a:satMod val="115000"/>
                      </a:srgbClr>
                    </a:gs>
                    <a:gs pos="100000">
                      <a:srgbClr val="FFC000">
                        <a:shade val="100000"/>
                        <a:satMod val="115000"/>
                      </a:srgb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atin typeface="Segoe Script" pitchFamily="34" charset="0"/>
                <a:cs typeface="Arial" panose="020B0604020202020204" pitchFamily="34" charset="0"/>
              </a:rPr>
              <a:t>МАСЛЕНИЦА</a:t>
            </a:r>
            <a:endParaRPr lang="ru-RU" sz="6000" b="1" i="1" dirty="0">
              <a:ln w="3175">
                <a:solidFill>
                  <a:srgbClr val="002060"/>
                </a:solidFill>
                <a:prstDash val="solid"/>
              </a:ln>
              <a:gradFill flip="none" rotWithShape="1">
                <a:gsLst>
                  <a:gs pos="0">
                    <a:srgbClr val="FFC000">
                      <a:shade val="30000"/>
                      <a:satMod val="115000"/>
                    </a:srgbClr>
                  </a:gs>
                  <a:gs pos="50000">
                    <a:srgbClr val="FFC000">
                      <a:shade val="67500"/>
                      <a:satMod val="115000"/>
                    </a:srgbClr>
                  </a:gs>
                  <a:gs pos="100000">
                    <a:srgbClr val="FFC000">
                      <a:shade val="100000"/>
                      <a:satMod val="115000"/>
                    </a:srgbClr>
                  </a:gs>
                </a:gsLst>
                <a:path path="circle">
                  <a:fillToRect l="100000" t="100000"/>
                </a:path>
                <a:tileRect r="-100000" b="-100000"/>
              </a:gradFill>
              <a:latin typeface="Segoe Script" pitchFamily="34" charset="0"/>
              <a:cs typeface="Arial" panose="020B0604020202020204" pitchFamily="34" charset="0"/>
            </a:endParaRPr>
          </a:p>
          <a:p>
            <a:pPr algn="ctr"/>
            <a:endParaRPr lang="ru-RU" sz="4800" b="1" i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effectLst>
                <a:glow rad="127000">
                  <a:schemeClr val="bg1"/>
                </a:glow>
              </a:effectLst>
              <a:latin typeface="Ralenta" pitchFamily="2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42984" y="4744995"/>
            <a:ext cx="3690551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Подготовила воспитатель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Цветкова Е.В.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24930" y="345989"/>
            <a:ext cx="7957751" cy="59971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Четверг — разгул </a:t>
            </a:r>
          </a:p>
          <a:p>
            <a:pPr algn="ctr"/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dirty="0" smtClean="0">
                <a:solidFill>
                  <a:sysClr val="windowText" lastClr="000000"/>
                </a:solidFill>
              </a:rPr>
              <a:t>(Разгуляй, Широкий разгул, Перелом, Широкий четверг, Разгульный четверток)</a:t>
            </a:r>
          </a:p>
          <a:p>
            <a:pPr algn="ctr"/>
            <a:r>
              <a:rPr lang="ru-RU" sz="2400" dirty="0" smtClean="0">
                <a:solidFill>
                  <a:sysClr val="windowText" lastClr="000000"/>
                </a:solidFill>
              </a:rPr>
              <a:t>С четверга уже начиналась Широкая Масленица, прекращались работы по хозяйству, разворачивались празднования. Народ предавался потехам: устраивались кулачные бои, катания на лошадях, соревнования, завершаемые шумными пирушками.</a:t>
            </a:r>
            <a:br>
              <a:rPr lang="ru-RU" sz="2400" dirty="0" smtClean="0">
                <a:solidFill>
                  <a:sysClr val="windowText" lastClr="000000"/>
                </a:solidFill>
              </a:rPr>
            </a:br>
            <a:r>
              <a:rPr lang="ru-RU" sz="2400" dirty="0" smtClean="0">
                <a:solidFill>
                  <a:sysClr val="windowText" lastClr="000000"/>
                </a:solidFill>
              </a:rPr>
              <a:t>Главным действием в четверг являлся штурм и захват снежного городка. Смыслом широкого четверга и всей Масленицы являлся выплеск негативной энергии, накопившейся за зиму, и разрешение конфликтов между людьми.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ovettebe.ru/wp-content/uploads/2012/02/maslenitsa-obyichai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6805" y="329514"/>
            <a:ext cx="8623725" cy="628547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08454" y="807308"/>
            <a:ext cx="8048368" cy="56017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11179" y="469557"/>
            <a:ext cx="54369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FF0000"/>
                </a:solidFill>
              </a:rPr>
              <a:t>Пятница — тёщины вечёрки</a:t>
            </a:r>
          </a:p>
          <a:p>
            <a:endParaRPr lang="ru-RU" sz="28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dirty="0" smtClean="0"/>
              <a:t>В пятницу в гости к зятю с ответным визитом приходила уже тёща. Блины пекла дочь.</a:t>
            </a:r>
            <a:br>
              <a:rPr lang="ru-RU" sz="2000" dirty="0" smtClean="0"/>
            </a:br>
            <a:r>
              <a:rPr lang="ru-RU" sz="2000" dirty="0" smtClean="0"/>
              <a:t>Тёща приходила к зятю в гости с родственниками и подругами. Зять демонстрировал свое расположение к тёще и её родственникам.</a:t>
            </a:r>
          </a:p>
          <a:p>
            <a:pPr algn="ctr"/>
            <a:endParaRPr lang="ru-RU" sz="2000" dirty="0" smtClean="0"/>
          </a:p>
          <a:p>
            <a:pPr algn="ctr"/>
            <a:r>
              <a:rPr lang="ru-RU" sz="2800" i="1" dirty="0" smtClean="0">
                <a:solidFill>
                  <a:srgbClr val="FF0000"/>
                </a:solidFill>
              </a:rPr>
              <a:t>Суббота — золовкины посиделки</a:t>
            </a:r>
          </a:p>
          <a:p>
            <a:pPr algn="ctr"/>
            <a:endParaRPr lang="ru-RU" sz="28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dirty="0" smtClean="0"/>
              <a:t>В этот день невестки приглашали золовок и родственников мужа в гости. Невестка должна была подарить какой-нибудь подарок золовке.</a:t>
            </a:r>
          </a:p>
          <a:p>
            <a:pPr algn="ctr"/>
            <a:r>
              <a:rPr lang="ru-RU" sz="2000" dirty="0" smtClean="0"/>
              <a:t>Церковь в субботу совершает празднование Собора всех преподобных отцов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stat16.privet.ru/lr/0b09710266c7f3a794603dc76001efd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4757"/>
            <a:ext cx="8715632" cy="64831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60390" y="362465"/>
            <a:ext cx="6656172" cy="60548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Воскресенье — проводы</a:t>
            </a:r>
          </a:p>
          <a:p>
            <a:pPr algn="ctr"/>
            <a:r>
              <a:rPr lang="ru-RU" sz="2400" dirty="0" smtClean="0">
                <a:solidFill>
                  <a:sysClr val="windowText" lastClr="000000"/>
                </a:solidFill>
              </a:rPr>
              <a:t>Этот день называют Прощенный день, Целовальник. Последний день Масленицы — Прощёное воскресенье и является кульминацией всей масленичной недели. В воскресенье происходило заговенье перед началом Великого поста.</a:t>
            </a:r>
          </a:p>
          <a:p>
            <a:pPr algn="ctr"/>
            <a:r>
              <a:rPr lang="ru-RU" sz="2400" dirty="0" smtClean="0">
                <a:solidFill>
                  <a:sysClr val="windowText" lastClr="000000"/>
                </a:solidFill>
              </a:rPr>
              <a:t>За все причиненные за прошедший год обиды, близкие люди просили друг у друга прощения. Вечером в Прощеное воскресенье поминали усопших.</a:t>
            </a:r>
          </a:p>
          <a:p>
            <a:pPr algn="ctr"/>
            <a:r>
              <a:rPr lang="ru-RU" sz="2400" dirty="0" smtClean="0">
                <a:solidFill>
                  <a:sysClr val="windowText" lastClr="000000"/>
                </a:solidFill>
              </a:rPr>
              <a:t>В этот день ходили в баню. Сжигали остатки праздничной еды, тщательно мыли посуду. Торжественно сжигали в конце праздника чучело Масленицы, пепел рассыпали по полям.</a:t>
            </a:r>
          </a:p>
          <a:p>
            <a:pPr algn="ctr"/>
            <a:endParaRPr lang="ru-RU" sz="240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g1.liveinternet.ru/images/attach/c/4/84/63/84063951_s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038" y="255373"/>
            <a:ext cx="8641409" cy="635137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69773" y="733168"/>
            <a:ext cx="7166919" cy="50497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54659" y="691978"/>
            <a:ext cx="5980671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Поговорки про масленицу</a:t>
            </a:r>
          </a:p>
          <a:p>
            <a:pPr algn="ctr"/>
            <a:endParaRPr lang="ru-RU" sz="3200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i="1" dirty="0" smtClean="0"/>
              <a:t>Блин не клин, брюха не расколет.</a:t>
            </a:r>
          </a:p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Без блина не масляна.</a:t>
            </a:r>
          </a:p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На горках покататься, в блинах поваляться.</a:t>
            </a:r>
          </a:p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Масленица объедуха, деньгам приберуха.</a:t>
            </a:r>
          </a:p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i="1" dirty="0" smtClean="0"/>
              <a:t> Маслена: честная, весёлая, широкая, всемирный праздник.</a:t>
            </a: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26292" y="510746"/>
            <a:ext cx="6845643" cy="57500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8324" y="222422"/>
            <a:ext cx="8600303" cy="6400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00433" y="296563"/>
            <a:ext cx="621133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dirty="0" smtClean="0"/>
          </a:p>
          <a:p>
            <a:pPr algn="ctr"/>
            <a:r>
              <a:rPr lang="ru-RU" dirty="0" smtClean="0"/>
              <a:t>Масленица – это древний славянский праздник, который нам достался в наследство от языческой культуры. Праздник проходит на неделе, предшествующей Великому посту (сырная неделя). Во время масленицы едят сытно и обильно. </a:t>
            </a:r>
          </a:p>
          <a:p>
            <a:pPr algn="ctr"/>
            <a:r>
              <a:rPr lang="ru-RU" dirty="0" smtClean="0"/>
              <a:t>Масленица - это весёлые проводы зимы, которые озарены радостным ожиданием приближающегося тепла, весеннего обновления природы. Даже блины, которые являются непременным атрибутом масленицы, имели ритуальное значение: румяные, круглые, горячие, они являли собой символ солнца, которое все ярче разгоралось, удлиняя дни. </a:t>
            </a:r>
          </a:p>
          <a:p>
            <a:pPr algn="ctr"/>
            <a:r>
              <a:rPr lang="ru-RU" dirty="0" smtClean="0"/>
              <a:t>В дни масленицы в городах, сёлах, деревеньках проходили широкие гулянья: игрища, катания с гор на санях, скачки на лошадях, взятие снежных крепостей, кулачные бои. Кулачные бои были очень распространены и на масленицу устраивались тремя способами: один на один, стенка на стенку и свалка. В кулачных боях могли принимать участие мужчины без различия звания и возраста.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sovettebe.ru/wp-content/uploads/2012/02/Maslenitsa-obyicha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373" y="172996"/>
            <a:ext cx="8602727" cy="652436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87395" y="362465"/>
            <a:ext cx="7257535" cy="5791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89903" y="-2"/>
            <a:ext cx="6268993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Понедельник — встреча</a:t>
            </a:r>
          </a:p>
          <a:p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dirty="0" smtClean="0"/>
              <a:t>В понедельник начиналась Узкая Масленица. Свекор со свекровью утром отправляли невестку к отцу и матери на день, а сами вечером приходили в гости к сватам. Они обговаривали состав гостей, место и время гуляний.</a:t>
            </a:r>
          </a:p>
          <a:p>
            <a:pPr algn="ctr"/>
            <a:r>
              <a:rPr lang="ru-RU" sz="2400" dirty="0" smtClean="0"/>
              <a:t>К этому дню уже были готовы балаганы, качели, снежные горы. В понедельник начинали сооружать чучело Масленицы из старой одежды, соломы и других подручных материалов. Чучело возили по улицам на санях.</a:t>
            </a: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mandrivnuk.net/images/71146125__uvarova_elena_aleksandrov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5417" y="234553"/>
            <a:ext cx="8613210" cy="637219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07308" y="469557"/>
            <a:ext cx="7587049" cy="56593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7568" y="560173"/>
            <a:ext cx="6038335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Вторник — заигрыш</a:t>
            </a:r>
          </a:p>
          <a:p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dirty="0" smtClean="0"/>
              <a:t>Во второй день обычно происходили смотрины невест. По сути, все обряды масленицы сводились к сватовству, для того, чтобы сыграть свадьбу на Красную горку, после Великого поста. Молодые люди с утра катались с гор, звали родных и знакомых на блины.</a:t>
            </a:r>
          </a:p>
          <a:p>
            <a:pPr algn="ctr"/>
            <a:r>
              <a:rPr lang="ru-RU" sz="2400" dirty="0" smtClean="0"/>
              <a:t>Масленицу зазывали словами: «У нас горы снежные готовы и блины напечены — просим жаловать!».</a:t>
            </a:r>
            <a:endParaRPr lang="ru-RU" sz="2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stol-yar.ru/images/page_img/37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386" y="164757"/>
            <a:ext cx="8501446" cy="63925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7881" y="518984"/>
            <a:ext cx="7265773" cy="57582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930876"/>
            <a:ext cx="4572000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FF0000"/>
                </a:solidFill>
              </a:rPr>
              <a:t>Среда — лакомки </a:t>
            </a:r>
          </a:p>
          <a:p>
            <a:pPr algn="ctr"/>
            <a:endParaRPr lang="ru-RU" sz="3200" i="1" dirty="0" smtClean="0">
              <a:solidFill>
                <a:srgbClr val="FF0000"/>
              </a:solidFill>
            </a:endParaRPr>
          </a:p>
          <a:p>
            <a:pPr algn="ctr"/>
            <a:r>
              <a:rPr lang="ru-RU" sz="2800" dirty="0" smtClean="0"/>
              <a:t>В это день к тёще на блины приходил зять. Тёща показывала своё расположение к мужу дочери. Тёща кроме зятя приглашала и других гостей.</a:t>
            </a:r>
            <a:endParaRPr lang="ru-RU" sz="28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babiki.ru/uploads/images/01/35/10/2013/02/13/b34a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1329" y="205946"/>
            <a:ext cx="8017212" cy="63846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</TotalTime>
  <Words>500</Words>
  <Application>Microsoft Office PowerPoint</Application>
  <PresentationFormat>Экран (4:3)</PresentationFormat>
  <Paragraphs>42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max 2</cp:lastModifiedBy>
  <cp:revision>25</cp:revision>
  <dcterms:created xsi:type="dcterms:W3CDTF">2013-11-19T05:52:05Z</dcterms:created>
  <dcterms:modified xsi:type="dcterms:W3CDTF">2020-01-05T18:05:56Z</dcterms:modified>
</cp:coreProperties>
</file>