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61" r:id="rId14"/>
    <p:sldId id="284" r:id="rId15"/>
    <p:sldId id="263" r:id="rId16"/>
    <p:sldId id="286" r:id="rId17"/>
    <p:sldId id="287" r:id="rId18"/>
    <p:sldId id="288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3" d="100"/>
          <a:sy n="43" d="100"/>
        </p:scale>
        <p:origin x="-2082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789B75-E82B-4E5F-8FEA-AE5AE29624CC}" type="datetimeFigureOut">
              <a:rPr lang="ru-RU" smtClean="0"/>
              <a:pPr/>
              <a:t>03.12.2019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53916-3FAF-40B5-8FE0-2588FBC20E2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00174"/>
            <a:ext cx="7772400" cy="3071833"/>
          </a:xfrm>
          <a:scene3d>
            <a:camera prst="orthographicFront"/>
            <a:lightRig rig="threePt" dir="t"/>
          </a:scene3d>
          <a:sp3d>
            <a:bevelB/>
          </a:sp3d>
        </p:spPr>
        <p:txBody>
          <a:bodyPr>
            <a:normAutofit/>
          </a:bodyPr>
          <a:lstStyle/>
          <a:p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38079" y="2660648"/>
            <a:ext cx="5006129" cy="3726915"/>
          </a:xfrm>
        </p:spPr>
        <p:txBody>
          <a:bodyPr>
            <a:normAutofit fontScale="85000" lnSpcReduction="10000"/>
          </a:bodyPr>
          <a:lstStyle/>
          <a:p>
            <a:r>
              <a:rPr lang="ru-RU" sz="3900" b="1" dirty="0">
                <a:solidFill>
                  <a:srgbClr val="002060"/>
                </a:solidFill>
              </a:rPr>
              <a:t>Внедрение технологии модерации в образовательный </a:t>
            </a:r>
            <a:r>
              <a:rPr lang="ru-RU" sz="3900" b="1" dirty="0" smtClean="0">
                <a:solidFill>
                  <a:srgbClr val="002060"/>
                </a:solidFill>
              </a:rPr>
              <a:t>процесс</a:t>
            </a:r>
          </a:p>
          <a:p>
            <a:endParaRPr lang="ru-RU" b="1" dirty="0">
              <a:solidFill>
                <a:srgbClr val="002060"/>
              </a:solidFill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Бадмаева М.Г.,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заместитель директора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МАОУ СОШ № 19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</a:rPr>
              <a:t>г. Улан-Удэ 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user\Desktop\логотип школы ДИАЛОГ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2400000" cy="2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04904"/>
            <a:ext cx="2808312" cy="1874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797"/>
          <a:stretch/>
        </p:blipFill>
        <p:spPr bwMode="auto">
          <a:xfrm>
            <a:off x="885329" y="2216196"/>
            <a:ext cx="2952750" cy="2037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568" y="4359685"/>
            <a:ext cx="3700514" cy="2081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  проработки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темы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бизнес-плана «Экотуризм в Истомино» в форме 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деловой  игры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или «Я-бизнесмен»:</a:t>
            </a:r>
          </a:p>
          <a:p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50"/>
          <a:stretch/>
        </p:blipFill>
        <p:spPr bwMode="auto">
          <a:xfrm>
            <a:off x="4456261" y="3861048"/>
            <a:ext cx="4282378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Рисунок 6" descr="C:\Users\user\Desktop\конкурсы и ФЭП\конкурс Детский туризм\20171222_1256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85"/>
          <a:stretch/>
        </p:blipFill>
        <p:spPr bwMode="auto">
          <a:xfrm>
            <a:off x="5004048" y="1556792"/>
            <a:ext cx="3449057" cy="27363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75851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деловой игры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67544" y="1600200"/>
            <a:ext cx="8219256" cy="4781128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Мозговой штурм (высказывание мнений участников по проблеме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проблемного поля из множества альтернативных;</a:t>
            </a: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Выбор «точки кипения» с помощью голосования (отбор идей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«Поле координат» -расстановка приоритетов по решению проблемы;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 – рефлексия. </a:t>
            </a:r>
          </a:p>
        </p:txBody>
      </p:sp>
    </p:spTree>
    <p:extLst>
      <p:ext uri="{BB962C8B-B14F-4D97-AF65-F5344CB8AC3E}">
        <p14:creationId xmlns:p14="http://schemas.microsoft.com/office/powerpoint/2010/main" val="308689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итогов: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оценка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618856" cy="4525963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настроения и эмоционального состояния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деятельности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рефлексия содержания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учебного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</a:t>
            </a:r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3074" name="Picture 2" descr="C:\Users\user\Desktop\hello_html_m5dc7d7b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56792"/>
            <a:ext cx="4248472" cy="407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06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8229600" cy="1143000"/>
          </a:xfrm>
        </p:spPr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метода модерации-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 anchor="t"/>
          <a:lstStyle/>
          <a:p>
            <a:pPr marL="0" indent="0" algn="ctr">
              <a:buNone/>
            </a:pPr>
            <a:r>
              <a:rPr lang="ru-RU" b="1" dirty="0" smtClean="0">
                <a:effectLst/>
                <a:latin typeface="Times New Roman" pitchFamily="18" charset="0"/>
              </a:rPr>
              <a:t>развитие способности обучающихся  к самостоятельному и ответственному решению вопросов, проблем</a:t>
            </a:r>
          </a:p>
          <a:p>
            <a:pPr algn="ctr"/>
            <a:endParaRPr lang="ru-RU" b="1" dirty="0" smtClean="0">
              <a:effectLst/>
              <a:latin typeface="Times New Roman" pitchFamily="18" charset="0"/>
            </a:endParaRPr>
          </a:p>
          <a:p>
            <a:r>
              <a:rPr lang="ru-RU" dirty="0" smtClean="0"/>
              <a:t>Фото</a:t>
            </a:r>
            <a:endParaRPr lang="ru-RU" dirty="0"/>
          </a:p>
        </p:txBody>
      </p:sp>
      <p:pic>
        <p:nvPicPr>
          <p:cNvPr id="5" name="Рисунок 4" descr="C:\Users\user\AppData\Local\Microsoft\Windows\Temporary Internet Files\Content.Word\received_377502849376736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789038"/>
            <a:ext cx="4284583" cy="243141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user\Desktop\конкурсы и ФЭП\конкурс Детский туризм\20171222_125601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385"/>
          <a:stretch/>
        </p:blipFill>
        <p:spPr bwMode="auto">
          <a:xfrm>
            <a:off x="899592" y="3789038"/>
            <a:ext cx="3240360" cy="26642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метода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модерации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заинтересованное участие всех обучающихся в образовательном процессе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комфортности на уроке каждого ученика,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нацеленности обучающихся на достижение результатов.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592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sz="48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модерации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2324" y="1511453"/>
            <a:ext cx="8229600" cy="3013455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b="1" dirty="0" smtClean="0">
                <a:latin typeface="Times New Roman" pitchFamily="18" charset="0"/>
              </a:rPr>
              <a:t>Систематичность;</a:t>
            </a:r>
            <a:endParaRPr lang="ru-RU" dirty="0" smtClean="0">
              <a:latin typeface="Times New Roman" pitchFamily="18" charset="0"/>
            </a:endParaRP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b="1" dirty="0" smtClean="0">
                <a:latin typeface="Times New Roman" pitchFamily="18" charset="0"/>
              </a:rPr>
              <a:t>Структурированность;</a:t>
            </a:r>
          </a:p>
          <a:p>
            <a:pPr>
              <a:lnSpc>
                <a:spcPct val="90000"/>
              </a:lnSpc>
              <a:spcAft>
                <a:spcPts val="1200"/>
              </a:spcAft>
            </a:pPr>
            <a:r>
              <a:rPr lang="ru-RU" b="1" dirty="0" smtClean="0">
                <a:latin typeface="Times New Roman" pitchFamily="18" charset="0"/>
              </a:rPr>
              <a:t>Прозрачность;</a:t>
            </a:r>
          </a:p>
          <a:p>
            <a:pPr algn="just">
              <a:lnSpc>
                <a:spcPct val="80000"/>
              </a:lnSpc>
              <a:spcAft>
                <a:spcPts val="1200"/>
              </a:spcAft>
            </a:pPr>
            <a:r>
              <a:rPr lang="ru-RU" b="1" dirty="0" smtClean="0">
                <a:latin typeface="Times New Roman" pitchFamily="18" charset="0"/>
              </a:rPr>
              <a:t>Комплексность.</a:t>
            </a:r>
          </a:p>
        </p:txBody>
      </p:sp>
      <p:pic>
        <p:nvPicPr>
          <p:cNvPr id="7" name="Рисунок 6" descr="C:\Users\user\Desktop\зам. по науке\школьн проект  Селенга Байкал\2 полугодие\Слет в г. Сухэбатор 1-3 марта\фото Сухэбатор 1-3 марта 2018г\20180302_10274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458518"/>
            <a:ext cx="4248472" cy="22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687915"/>
            <a:ext cx="2952750" cy="3562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технологии модерации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–это…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овышение  эффективности обучения; 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роявление интереса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к изучению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предмета;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осуществление  индивидуального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дифференцированного подходов в обучении;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беспечение  гибкости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учебным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процессом;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улучшение   организации урока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313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технологии модерации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–это…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тимулирование самостоятельности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ответственности учащихся за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образования;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приобретения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 не только актуальных предметных знаний, но и жизненно важных навыков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качеств;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уважительного отношения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участников образовательного процесса друг к другу. </a:t>
            </a:r>
          </a:p>
        </p:txBody>
      </p:sp>
    </p:spTree>
    <p:extLst>
      <p:ext uri="{BB962C8B-B14F-4D97-AF65-F5344CB8AC3E}">
        <p14:creationId xmlns:p14="http://schemas.microsoft.com/office/powerpoint/2010/main" val="2513078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91264" cy="1084982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Мы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хотим научить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человека думать…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Великим ученым ребенок может и не быть, а вот самостоятельным человеком, способным анализировать свои поступки, поведение, самосовершенствоваться, реализовывать себя в окружающем мире ему научиться необходимо” 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(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А.С. Макаренко).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14" t="4654" r="16544" b="5760"/>
          <a:stretch/>
        </p:blipFill>
        <p:spPr bwMode="auto">
          <a:xfrm>
            <a:off x="395536" y="188640"/>
            <a:ext cx="1890619" cy="1780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08113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rect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 rot="10800000" flipH="1" flipV="1">
            <a:off x="1026967" y="1340768"/>
            <a:ext cx="71134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638608" y="3059668"/>
            <a:ext cx="657923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dirty="0" smtClean="0"/>
              <a:t>материалы </a:t>
            </a:r>
            <a:r>
              <a:rPr lang="ru-RU" sz="3600" dirty="0" err="1" smtClean="0"/>
              <a:t>вебинаров</a:t>
            </a:r>
            <a:r>
              <a:rPr lang="ru-RU" sz="3600" dirty="0" smtClean="0"/>
              <a:t> на сайте: </a:t>
            </a:r>
          </a:p>
          <a:p>
            <a:pPr algn="ctr"/>
            <a:r>
              <a:rPr lang="en-US" sz="3600" b="1" dirty="0" err="1" smtClean="0"/>
              <a:t>maou</a:t>
            </a:r>
            <a:r>
              <a:rPr lang="ru-RU" sz="3600" b="1" dirty="0"/>
              <a:t>-19.</a:t>
            </a:r>
            <a:r>
              <a:rPr lang="en-US" sz="3600" b="1" dirty="0" err="1"/>
              <a:t>buryatschool</a:t>
            </a:r>
            <a:r>
              <a:rPr lang="ru-RU" sz="3600" b="1" dirty="0"/>
              <a:t>.</a:t>
            </a:r>
            <a:r>
              <a:rPr lang="en-US" sz="3600" b="1" dirty="0" err="1"/>
              <a:t>ru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Модерация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04048" y="1556792"/>
            <a:ext cx="3754760" cy="4525963"/>
          </a:xfrm>
        </p:spPr>
        <p:txBody>
          <a:bodyPr/>
          <a:lstStyle/>
          <a:p>
            <a:pPr marL="0" indent="0" algn="ctr">
              <a:buNone/>
            </a:pPr>
            <a:endParaRPr lang="ru-RU" sz="32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Модерация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современная образовательная технология интерактивного обучения. 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 descr="C:\Users\user\AppData\Local\Temp\Rar$DIa0.777\20180630_122832.jpg"/>
          <p:cNvPicPr>
            <a:picLocks noGr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5004048" cy="4536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Модерация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57691"/>
          </a:xfrm>
        </p:spPr>
        <p:txBody>
          <a:bodyPr anchor="ctr">
            <a:normAutofit fontScale="92500" lnSpcReduction="20000"/>
          </a:bodyPr>
          <a:lstStyle/>
          <a:p>
            <a:pPr marL="0" indent="0" algn="just">
              <a:lnSpc>
                <a:spcPct val="150000"/>
              </a:lnSpc>
              <a:buFont typeface="Wingdings" pitchFamily="2" charset="2"/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</a:rPr>
              <a:t>–</a:t>
            </a:r>
            <a:r>
              <a:rPr lang="ru-RU" sz="3600" b="1" dirty="0" smtClean="0">
                <a:latin typeface="Times New Roman" pitchFamily="18" charset="0"/>
              </a:rPr>
              <a:t>эффективная технология, которая позволяет значительно повысить результативность и качество образовательного процесса, посредством организации коллективной работы обучающихся в малых группах.</a:t>
            </a:r>
            <a:endParaRPr lang="de-DE" sz="3600" b="1" dirty="0" smtClean="0">
              <a:latin typeface="Times New Roman" pitchFamily="18" charset="0"/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Этапы </a:t>
            </a:r>
            <a:r>
              <a:rPr lang="ru-RU" b="1" dirty="0"/>
              <a:t>технологии модерации:</a:t>
            </a:r>
            <a:br>
              <a:rPr lang="ru-RU" b="1" dirty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1. этап- </a:t>
            </a:r>
            <a:r>
              <a:rPr lang="ru-RU" b="1" dirty="0"/>
              <a:t>инициация (</a:t>
            </a:r>
            <a:r>
              <a:rPr lang="ru-RU" b="1" dirty="0" smtClean="0"/>
              <a:t>начало, </a:t>
            </a:r>
            <a:r>
              <a:rPr lang="ru-RU" b="1" dirty="0"/>
              <a:t>знакомство);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2. </a:t>
            </a:r>
            <a:r>
              <a:rPr lang="ru-RU" b="1" dirty="0"/>
              <a:t>этап– вхождение или погружение в тему </a:t>
            </a:r>
            <a:r>
              <a:rPr lang="ru-RU" b="1" dirty="0" smtClean="0"/>
              <a:t>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                        (</a:t>
            </a:r>
            <a:r>
              <a:rPr lang="ru-RU" b="1" dirty="0"/>
              <a:t>сообщение </a:t>
            </a:r>
            <a:r>
              <a:rPr lang="ru-RU" b="1" dirty="0" smtClean="0"/>
              <a:t>целей); </a:t>
            </a:r>
            <a:endParaRPr lang="ru-RU" b="1" dirty="0"/>
          </a:p>
          <a:p>
            <a:pPr marL="0" indent="0">
              <a:buNone/>
            </a:pPr>
            <a:r>
              <a:rPr lang="ru-RU" b="1" dirty="0" smtClean="0"/>
              <a:t>3. этап </a:t>
            </a:r>
            <a:r>
              <a:rPr lang="ru-RU" b="1" dirty="0"/>
              <a:t>– формирование ожиданий учеников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    (</a:t>
            </a:r>
            <a:r>
              <a:rPr lang="ru-RU" b="1" dirty="0"/>
              <a:t>планирование эффектов урока); </a:t>
            </a:r>
          </a:p>
          <a:p>
            <a:pPr marL="0" indent="0">
              <a:buNone/>
            </a:pPr>
            <a:r>
              <a:rPr lang="ru-RU" b="1" dirty="0" smtClean="0"/>
              <a:t>4. этап</a:t>
            </a:r>
            <a:r>
              <a:rPr lang="ru-RU" b="1" dirty="0"/>
              <a:t>– интерактивная работа над темой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(</a:t>
            </a:r>
            <a:r>
              <a:rPr lang="ru-RU" b="1" dirty="0"/>
              <a:t>передача и объяснение информации); </a:t>
            </a:r>
          </a:p>
          <a:p>
            <a:pPr marL="0" indent="0">
              <a:buNone/>
            </a:pPr>
            <a:r>
              <a:rPr lang="ru-RU" b="1" dirty="0" smtClean="0"/>
              <a:t>5. этап </a:t>
            </a:r>
            <a:r>
              <a:rPr lang="ru-RU" b="1" dirty="0"/>
              <a:t>проработка содержания </a:t>
            </a:r>
            <a:r>
              <a:rPr lang="ru-RU" b="1" dirty="0" smtClean="0"/>
              <a:t>темы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 (</a:t>
            </a:r>
            <a:r>
              <a:rPr lang="ru-RU" b="1" dirty="0"/>
              <a:t>групповая работа обучающихся); </a:t>
            </a:r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6. – </a:t>
            </a:r>
            <a:r>
              <a:rPr lang="ru-RU" b="1" dirty="0"/>
              <a:t>подведение итогов </a:t>
            </a:r>
            <a:endParaRPr lang="ru-RU" b="1" dirty="0" smtClean="0"/>
          </a:p>
          <a:p>
            <a:pPr marL="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       (</a:t>
            </a:r>
            <a:r>
              <a:rPr lang="ru-RU" b="1" dirty="0"/>
              <a:t>рефлексия, оценка деятельности).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09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/>
              <a:t>Э</a:t>
            </a:r>
            <a:r>
              <a:rPr lang="ru-RU" b="1" dirty="0" smtClean="0"/>
              <a:t>тап </a:t>
            </a:r>
            <a:r>
              <a:rPr lang="ru-RU" b="1" dirty="0"/>
              <a:t>инициации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212976"/>
            <a:ext cx="56896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бъект 4"/>
          <p:cNvSpPr txBox="1">
            <a:spLocks/>
          </p:cNvSpPr>
          <p:nvPr/>
        </p:nvSpPr>
        <p:spPr>
          <a:xfrm>
            <a:off x="342268" y="1300789"/>
            <a:ext cx="8676456" cy="19008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3600" b="1" dirty="0" smtClean="0"/>
              <a:t>Методы: </a:t>
            </a:r>
            <a:r>
              <a:rPr lang="ru-RU" sz="3600" dirty="0" smtClean="0"/>
              <a:t>«Нить Ариадны», «Поздоровайся локтями», «Заверши фразу». «Минутка говорения», «Карусель»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03013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Этап  </a:t>
            </a:r>
            <a:r>
              <a:rPr lang="ru-RU" b="1" dirty="0"/>
              <a:t>погружения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300" y="1344808"/>
            <a:ext cx="8229600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4400" b="1" dirty="0"/>
              <a:t>«Мозговой </a:t>
            </a:r>
            <a:endParaRPr lang="ru-RU" sz="4400" b="1" dirty="0" smtClean="0"/>
          </a:p>
          <a:p>
            <a:pPr marL="0" indent="0">
              <a:buNone/>
            </a:pPr>
            <a:r>
              <a:rPr lang="ru-RU" sz="4400" b="1" dirty="0"/>
              <a:t> </a:t>
            </a:r>
            <a:r>
              <a:rPr lang="ru-RU" sz="4400" b="1" dirty="0" smtClean="0"/>
              <a:t>       штурм» </a:t>
            </a:r>
          </a:p>
          <a:p>
            <a:pPr marL="0" indent="0">
              <a:buNone/>
            </a:pPr>
            <a:r>
              <a:rPr lang="ru-RU" sz="4400" b="1" dirty="0" smtClean="0"/>
              <a:t> «</a:t>
            </a:r>
            <a:r>
              <a:rPr lang="ru-RU" sz="4400" b="1" dirty="0"/>
              <a:t>Карточный </a:t>
            </a:r>
            <a:endParaRPr lang="ru-RU" sz="4400" b="1" dirty="0" smtClean="0"/>
          </a:p>
          <a:p>
            <a:pPr marL="0" indent="0">
              <a:buNone/>
            </a:pPr>
            <a:r>
              <a:rPr lang="ru-RU" sz="4400" b="1" dirty="0" smtClean="0"/>
              <a:t>опрос»</a:t>
            </a:r>
          </a:p>
          <a:p>
            <a:pPr marL="0" indent="0">
              <a:buNone/>
            </a:pPr>
            <a:r>
              <a:rPr lang="ru-RU" sz="4400" b="1" dirty="0" smtClean="0"/>
              <a:t>  Метод </a:t>
            </a:r>
          </a:p>
          <a:p>
            <a:pPr marL="0" indent="0">
              <a:buNone/>
            </a:pPr>
            <a:r>
              <a:rPr lang="ru-RU" sz="4400" b="1" dirty="0" smtClean="0"/>
              <a:t>«</a:t>
            </a:r>
            <a:r>
              <a:rPr lang="ru-RU" sz="4400" b="1" dirty="0"/>
              <a:t>корней дерева» </a:t>
            </a:r>
          </a:p>
        </p:txBody>
      </p:sp>
      <p:pic>
        <p:nvPicPr>
          <p:cNvPr id="2050" name="Picture 2" descr="https://avatars.mds.yandex.net/get-pdb/1927089/4f48c45d-9e62-42a8-ab75-6b40c52833a5/ori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5" t="23818" r="5538" b="11669"/>
          <a:stretch/>
        </p:blipFill>
        <p:spPr bwMode="auto">
          <a:xfrm>
            <a:off x="4563100" y="1412776"/>
            <a:ext cx="4081347" cy="2195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st2.depositphotos.com/4722431/10338/v/950/depositphotos_103382180-stock-illustration-color-tree-and-roots-vecto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962949"/>
            <a:ext cx="2870374" cy="287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737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Этап  формирования </a:t>
            </a:r>
            <a:br>
              <a:rPr lang="ru-RU" b="1" dirty="0" smtClean="0"/>
            </a:br>
            <a:r>
              <a:rPr lang="ru-RU" b="1" dirty="0" smtClean="0"/>
              <a:t>ожиданий </a:t>
            </a:r>
            <a:r>
              <a:rPr lang="ru-RU" b="1" dirty="0"/>
              <a:t>учеников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/>
              <a:t>«Чего я </a:t>
            </a:r>
            <a:r>
              <a:rPr lang="ru-RU" b="1" dirty="0" smtClean="0"/>
              <a:t>ожидаю </a:t>
            </a:r>
            <a:r>
              <a:rPr lang="ru-RU" b="1" dirty="0"/>
              <a:t>от урока или </a:t>
            </a:r>
            <a:r>
              <a:rPr lang="ru-RU" b="1" dirty="0" smtClean="0"/>
              <a:t>занятия?»</a:t>
            </a:r>
          </a:p>
          <a:p>
            <a:pPr algn="ctr"/>
            <a:endParaRPr lang="ru-RU" b="1" dirty="0"/>
          </a:p>
        </p:txBody>
      </p:sp>
      <p:pic>
        <p:nvPicPr>
          <p:cNvPr id="6" name="Рисунок 5" descr="C:\Users\user\AppData\Local\Microsoft\Windows\Temporary Internet Files\Content.Word\ожидания от урока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564904"/>
            <a:ext cx="5256584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327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Этап  интерактивной работы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1484784"/>
            <a:ext cx="50405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/>
              <a:t>самостоятельный поиск </a:t>
            </a:r>
            <a:endParaRPr lang="ru-RU" sz="3600" b="1" dirty="0" smtClean="0"/>
          </a:p>
          <a:p>
            <a:r>
              <a:rPr lang="ru-RU" sz="3600" b="1" dirty="0" smtClean="0"/>
              <a:t>информации    </a:t>
            </a:r>
          </a:p>
          <a:p>
            <a:r>
              <a:rPr lang="ru-RU" sz="3600" b="1" dirty="0" smtClean="0"/>
              <a:t>по теме   </a:t>
            </a:r>
            <a:endParaRPr lang="ru-RU" sz="3600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55575" y="1484784"/>
            <a:ext cx="7632849" cy="1912571"/>
          </a:xfrm>
        </p:spPr>
        <p:txBody>
          <a:bodyPr/>
          <a:lstStyle/>
          <a:p>
            <a:pPr algn="ctr"/>
            <a:r>
              <a:rPr lang="ru-RU" dirty="0" smtClean="0"/>
              <a:t>        </a:t>
            </a:r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57" t="11297" r="6454" b="9020"/>
          <a:stretch/>
        </p:blipFill>
        <p:spPr bwMode="auto">
          <a:xfrm>
            <a:off x="4819278" y="2852936"/>
            <a:ext cx="3393875" cy="325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267339"/>
            <a:ext cx="3563441" cy="3119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567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Этап  интерактивной работы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3600" b="1" dirty="0" err="1"/>
              <a:t>квесты</a:t>
            </a:r>
            <a:r>
              <a:rPr lang="ru-RU" sz="3600" b="1" dirty="0"/>
              <a:t>, ролевые,  деловые, </a:t>
            </a:r>
            <a:r>
              <a:rPr lang="ru-RU" sz="3600" b="1" dirty="0" smtClean="0"/>
              <a:t>организационно-деятельностные игры</a:t>
            </a:r>
          </a:p>
          <a:p>
            <a:pPr algn="ctr"/>
            <a:endParaRPr lang="ru-RU" b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7" t="8422" r="9752" b="9175"/>
          <a:stretch/>
        </p:blipFill>
        <p:spPr bwMode="auto">
          <a:xfrm>
            <a:off x="1907704" y="3397355"/>
            <a:ext cx="5510317" cy="3122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375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655</TotalTime>
  <Words>468</Words>
  <Application>Microsoft Office PowerPoint</Application>
  <PresentationFormat>Экран (4:3)</PresentationFormat>
  <Paragraphs>86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                                 </vt:lpstr>
      <vt:lpstr>Модерация</vt:lpstr>
      <vt:lpstr>Модерация</vt:lpstr>
      <vt:lpstr> Этапы технологии модерации: </vt:lpstr>
      <vt:lpstr>Этап инициации</vt:lpstr>
      <vt:lpstr>Этап  погружения </vt:lpstr>
      <vt:lpstr>Этап  формирования  ожиданий учеников</vt:lpstr>
      <vt:lpstr>Этап  интерактивной работы </vt:lpstr>
      <vt:lpstr>Этап  интерактивной работы </vt:lpstr>
      <vt:lpstr>Этап   проработки содержания темы </vt:lpstr>
      <vt:lpstr>Этапы деловой игры</vt:lpstr>
      <vt:lpstr> Подведение итогов: рефлексия, оценка деятельности  </vt:lpstr>
      <vt:lpstr>Цель метода модерации-</vt:lpstr>
      <vt:lpstr>Задачи метода модерации</vt:lpstr>
      <vt:lpstr>Принципы модерации</vt:lpstr>
      <vt:lpstr>Использование технологии модерации –это…</vt:lpstr>
      <vt:lpstr>Использование технологии модерации –это…</vt:lpstr>
      <vt:lpstr>        Мы хотим научить                       человека думать…</vt:lpstr>
      <vt:lpstr>Презентация PowerPoint</vt:lpstr>
    </vt:vector>
  </TitlesOfParts>
  <Company>ЧТТПиК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Технология модерации</dc:title>
  <dc:creator>МышоваМН</dc:creator>
  <cp:lastModifiedBy>user</cp:lastModifiedBy>
  <cp:revision>40</cp:revision>
  <dcterms:created xsi:type="dcterms:W3CDTF">2012-02-09T05:29:27Z</dcterms:created>
  <dcterms:modified xsi:type="dcterms:W3CDTF">2019-12-03T06:34:50Z</dcterms:modified>
</cp:coreProperties>
</file>