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0" r:id="rId2"/>
  </p:sldMasterIdLst>
  <p:notesMasterIdLst>
    <p:notesMasterId r:id="rId21"/>
  </p:notesMasterIdLst>
  <p:sldIdLst>
    <p:sldId id="261" r:id="rId3"/>
    <p:sldId id="421" r:id="rId4"/>
    <p:sldId id="420" r:id="rId5"/>
    <p:sldId id="256" r:id="rId6"/>
    <p:sldId id="432" r:id="rId7"/>
    <p:sldId id="363" r:id="rId8"/>
    <p:sldId id="429" r:id="rId9"/>
    <p:sldId id="431" r:id="rId10"/>
    <p:sldId id="364" r:id="rId11"/>
    <p:sldId id="436" r:id="rId12"/>
    <p:sldId id="434" r:id="rId13"/>
    <p:sldId id="407" r:id="rId14"/>
    <p:sldId id="422" r:id="rId15"/>
    <p:sldId id="423" r:id="rId16"/>
    <p:sldId id="424" r:id="rId17"/>
    <p:sldId id="425" r:id="rId18"/>
    <p:sldId id="419" r:id="rId19"/>
    <p:sldId id="435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  <a:srgbClr val="009900"/>
    <a:srgbClr val="FFFFCC"/>
    <a:srgbClr val="CC3300"/>
    <a:srgbClr val="FFFF00"/>
    <a:srgbClr val="FFCC99"/>
    <a:srgbClr val="8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ED1242-B170-4E96-AF78-B15B263241EA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C7BC38-F8B1-4501-9B13-FEC5233830AB}">
      <dgm:prSet phldrT="[Текст]"/>
      <dgm:spPr/>
      <dgm:t>
        <a:bodyPr/>
        <a:lstStyle/>
        <a:p>
          <a:r>
            <a:rPr lang="ru-RU" dirty="0" smtClean="0"/>
            <a:t>1.НАЛОГОВЫЕ ЛЬГОТЫ</a:t>
          </a:r>
          <a:endParaRPr lang="ru-RU" dirty="0"/>
        </a:p>
      </dgm:t>
    </dgm:pt>
    <dgm:pt modelId="{053DD25A-6007-46F7-8F33-BB6DEF4F0012}" type="parTrans" cxnId="{1BAFDBD8-96F6-4ACC-9580-226299AD495E}">
      <dgm:prSet/>
      <dgm:spPr/>
      <dgm:t>
        <a:bodyPr/>
        <a:lstStyle/>
        <a:p>
          <a:endParaRPr lang="ru-RU"/>
        </a:p>
      </dgm:t>
    </dgm:pt>
    <dgm:pt modelId="{8075E943-284D-44F1-8739-795673E48E42}" type="sibTrans" cxnId="{1BAFDBD8-96F6-4ACC-9580-226299AD495E}">
      <dgm:prSet/>
      <dgm:spPr/>
      <dgm:t>
        <a:bodyPr/>
        <a:lstStyle/>
        <a:p>
          <a:endParaRPr lang="ru-RU"/>
        </a:p>
      </dgm:t>
    </dgm:pt>
    <dgm:pt modelId="{AA81D887-462E-491C-A50E-538757350BEE}">
      <dgm:prSet phldrT="[Текст]" phldr="1"/>
      <dgm:spPr/>
      <dgm:t>
        <a:bodyPr/>
        <a:lstStyle/>
        <a:p>
          <a:endParaRPr lang="ru-RU" dirty="0"/>
        </a:p>
      </dgm:t>
    </dgm:pt>
    <dgm:pt modelId="{CB306B0B-4644-414C-98A8-FCCAB8E7241D}" type="parTrans" cxnId="{6C0DF1B8-F161-4960-84BD-D8F057ACCD39}">
      <dgm:prSet/>
      <dgm:spPr/>
      <dgm:t>
        <a:bodyPr/>
        <a:lstStyle/>
        <a:p>
          <a:endParaRPr lang="ru-RU"/>
        </a:p>
      </dgm:t>
    </dgm:pt>
    <dgm:pt modelId="{CBBD6970-6158-4006-95BC-6A34600A0485}" type="sibTrans" cxnId="{6C0DF1B8-F161-4960-84BD-D8F057ACCD39}">
      <dgm:prSet/>
      <dgm:spPr/>
      <dgm:t>
        <a:bodyPr/>
        <a:lstStyle/>
        <a:p>
          <a:endParaRPr lang="ru-RU"/>
        </a:p>
      </dgm:t>
    </dgm:pt>
    <dgm:pt modelId="{A22F4161-8632-4149-A5C9-179276A3411D}">
      <dgm:prSet phldrT="[Текст]"/>
      <dgm:spPr/>
      <dgm:t>
        <a:bodyPr/>
        <a:lstStyle/>
        <a:p>
          <a:r>
            <a:rPr lang="ru-RU" dirty="0" smtClean="0"/>
            <a:t>2.НАЛОГОВЫЕ ВЫЧЕТЫ</a:t>
          </a:r>
          <a:endParaRPr lang="ru-RU" dirty="0"/>
        </a:p>
      </dgm:t>
    </dgm:pt>
    <dgm:pt modelId="{677F9C58-481B-46B6-99CC-6B468D963D8E}" type="parTrans" cxnId="{8B34B900-B316-4BCF-86B8-16E0CCEC354B}">
      <dgm:prSet/>
      <dgm:spPr/>
      <dgm:t>
        <a:bodyPr/>
        <a:lstStyle/>
        <a:p>
          <a:endParaRPr lang="ru-RU"/>
        </a:p>
      </dgm:t>
    </dgm:pt>
    <dgm:pt modelId="{E234BDBE-EFCB-4DCE-A3B5-92B781827C31}" type="sibTrans" cxnId="{8B34B900-B316-4BCF-86B8-16E0CCEC354B}">
      <dgm:prSet/>
      <dgm:spPr/>
      <dgm:t>
        <a:bodyPr/>
        <a:lstStyle/>
        <a:p>
          <a:endParaRPr lang="ru-RU"/>
        </a:p>
      </dgm:t>
    </dgm:pt>
    <dgm:pt modelId="{16B8CD20-D4F0-42F3-B26E-C8DA51598824}">
      <dgm:prSet phldrT="[Текст]" phldr="1"/>
      <dgm:spPr/>
      <dgm:t>
        <a:bodyPr/>
        <a:lstStyle/>
        <a:p>
          <a:endParaRPr lang="ru-RU"/>
        </a:p>
      </dgm:t>
    </dgm:pt>
    <dgm:pt modelId="{D07EECB8-050A-4482-A163-1FD097AACB34}" type="parTrans" cxnId="{E8ADCFC5-0161-427F-82D5-C38651038E9D}">
      <dgm:prSet/>
      <dgm:spPr/>
      <dgm:t>
        <a:bodyPr/>
        <a:lstStyle/>
        <a:p>
          <a:endParaRPr lang="ru-RU"/>
        </a:p>
      </dgm:t>
    </dgm:pt>
    <dgm:pt modelId="{B88A41B9-BF98-4A0C-8955-1E1C59BC2E21}" type="sibTrans" cxnId="{E8ADCFC5-0161-427F-82D5-C38651038E9D}">
      <dgm:prSet/>
      <dgm:spPr/>
      <dgm:t>
        <a:bodyPr/>
        <a:lstStyle/>
        <a:p>
          <a:endParaRPr lang="ru-RU"/>
        </a:p>
      </dgm:t>
    </dgm:pt>
    <dgm:pt modelId="{91CA9BAA-8B65-4991-8A40-5FEA0AD85AC0}" type="pres">
      <dgm:prSet presAssocID="{E7ED1242-B170-4E96-AF78-B15B263241EA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0658C9-99C2-4098-ACC1-44FF432FC3F4}" type="pres">
      <dgm:prSet presAssocID="{C6C7BC38-F8B1-4501-9B13-FEC5233830A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D8A9DE-B2D7-4829-A8BF-331DB4FA2E65}" type="pres">
      <dgm:prSet presAssocID="{C6C7BC38-F8B1-4501-9B13-FEC5233830AB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C4D5F0-7EE9-4196-81F6-C968E4D7DBF8}" type="pres">
      <dgm:prSet presAssocID="{A22F4161-8632-4149-A5C9-179276A3411D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B31686-46FE-461C-813A-828250B74CAD}" type="pres">
      <dgm:prSet presAssocID="{A22F4161-8632-4149-A5C9-179276A3411D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6A53E9-4E58-48DA-80E3-ABFE09B6F566}" type="presOf" srcId="{C6C7BC38-F8B1-4501-9B13-FEC5233830AB}" destId="{CC0658C9-99C2-4098-ACC1-44FF432FC3F4}" srcOrd="0" destOrd="0" presId="urn:microsoft.com/office/officeart/2005/8/layout/vList2"/>
    <dgm:cxn modelId="{3EDA55FA-704E-4B6C-817F-734E139B010F}" type="presOf" srcId="{16B8CD20-D4F0-42F3-B26E-C8DA51598824}" destId="{40B31686-46FE-461C-813A-828250B74CAD}" srcOrd="0" destOrd="0" presId="urn:microsoft.com/office/officeart/2005/8/layout/vList2"/>
    <dgm:cxn modelId="{1BAFDBD8-96F6-4ACC-9580-226299AD495E}" srcId="{E7ED1242-B170-4E96-AF78-B15B263241EA}" destId="{C6C7BC38-F8B1-4501-9B13-FEC5233830AB}" srcOrd="0" destOrd="0" parTransId="{053DD25A-6007-46F7-8F33-BB6DEF4F0012}" sibTransId="{8075E943-284D-44F1-8739-795673E48E42}"/>
    <dgm:cxn modelId="{6C0DF1B8-F161-4960-84BD-D8F057ACCD39}" srcId="{C6C7BC38-F8B1-4501-9B13-FEC5233830AB}" destId="{AA81D887-462E-491C-A50E-538757350BEE}" srcOrd="0" destOrd="0" parTransId="{CB306B0B-4644-414C-98A8-FCCAB8E7241D}" sibTransId="{CBBD6970-6158-4006-95BC-6A34600A0485}"/>
    <dgm:cxn modelId="{A78C3B71-F3CD-4F90-880A-9E1059C04B42}" type="presOf" srcId="{E7ED1242-B170-4E96-AF78-B15B263241EA}" destId="{91CA9BAA-8B65-4991-8A40-5FEA0AD85AC0}" srcOrd="0" destOrd="0" presId="urn:microsoft.com/office/officeart/2005/8/layout/vList2"/>
    <dgm:cxn modelId="{E8ADCFC5-0161-427F-82D5-C38651038E9D}" srcId="{A22F4161-8632-4149-A5C9-179276A3411D}" destId="{16B8CD20-D4F0-42F3-B26E-C8DA51598824}" srcOrd="0" destOrd="0" parTransId="{D07EECB8-050A-4482-A163-1FD097AACB34}" sibTransId="{B88A41B9-BF98-4A0C-8955-1E1C59BC2E21}"/>
    <dgm:cxn modelId="{D6BCE430-AB8F-4334-8186-F3A60321ECE8}" type="presOf" srcId="{A22F4161-8632-4149-A5C9-179276A3411D}" destId="{87C4D5F0-7EE9-4196-81F6-C968E4D7DBF8}" srcOrd="0" destOrd="0" presId="urn:microsoft.com/office/officeart/2005/8/layout/vList2"/>
    <dgm:cxn modelId="{8B34B900-B316-4BCF-86B8-16E0CCEC354B}" srcId="{E7ED1242-B170-4E96-AF78-B15B263241EA}" destId="{A22F4161-8632-4149-A5C9-179276A3411D}" srcOrd="1" destOrd="0" parTransId="{677F9C58-481B-46B6-99CC-6B468D963D8E}" sibTransId="{E234BDBE-EFCB-4DCE-A3B5-92B781827C31}"/>
    <dgm:cxn modelId="{5A17185E-40F4-407C-8BBB-DBDAAA3239A6}" type="presOf" srcId="{AA81D887-462E-491C-A50E-538757350BEE}" destId="{7CD8A9DE-B2D7-4829-A8BF-331DB4FA2E65}" srcOrd="0" destOrd="0" presId="urn:microsoft.com/office/officeart/2005/8/layout/vList2"/>
    <dgm:cxn modelId="{A3B4B3B8-2CF9-4537-B5B0-0B73653AC050}" type="presParOf" srcId="{91CA9BAA-8B65-4991-8A40-5FEA0AD85AC0}" destId="{CC0658C9-99C2-4098-ACC1-44FF432FC3F4}" srcOrd="0" destOrd="0" presId="urn:microsoft.com/office/officeart/2005/8/layout/vList2"/>
    <dgm:cxn modelId="{8EC6C496-5F75-429A-B164-B3FC9244A254}" type="presParOf" srcId="{91CA9BAA-8B65-4991-8A40-5FEA0AD85AC0}" destId="{7CD8A9DE-B2D7-4829-A8BF-331DB4FA2E65}" srcOrd="1" destOrd="0" presId="urn:microsoft.com/office/officeart/2005/8/layout/vList2"/>
    <dgm:cxn modelId="{FE380699-F08D-4CE3-B566-628F069A1E30}" type="presParOf" srcId="{91CA9BAA-8B65-4991-8A40-5FEA0AD85AC0}" destId="{87C4D5F0-7EE9-4196-81F6-C968E4D7DBF8}" srcOrd="2" destOrd="0" presId="urn:microsoft.com/office/officeart/2005/8/layout/vList2"/>
    <dgm:cxn modelId="{153F73AF-C7FB-49C0-A7BE-F6466CFA8945}" type="presParOf" srcId="{91CA9BAA-8B65-4991-8A40-5FEA0AD85AC0}" destId="{40B31686-46FE-461C-813A-828250B74CA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0658C9-99C2-4098-ACC1-44FF432FC3F4}">
      <dsp:nvSpPr>
        <dsp:cNvPr id="0" name=""/>
        <dsp:cNvSpPr/>
      </dsp:nvSpPr>
      <dsp:spPr>
        <a:xfrm>
          <a:off x="0" y="33006"/>
          <a:ext cx="8229600" cy="1319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kern="1200" dirty="0" smtClean="0"/>
            <a:t>1.НАЛОГОВЫЕ ЛЬГОТЫ</a:t>
          </a:r>
          <a:endParaRPr lang="ru-RU" sz="5500" kern="1200" dirty="0"/>
        </a:p>
      </dsp:txBody>
      <dsp:txXfrm>
        <a:off x="0" y="33006"/>
        <a:ext cx="8229600" cy="1319175"/>
      </dsp:txXfrm>
    </dsp:sp>
    <dsp:sp modelId="{7CD8A9DE-B2D7-4829-A8BF-331DB4FA2E65}">
      <dsp:nvSpPr>
        <dsp:cNvPr id="0" name=""/>
        <dsp:cNvSpPr/>
      </dsp:nvSpPr>
      <dsp:spPr>
        <a:xfrm>
          <a:off x="0" y="1352181"/>
          <a:ext cx="8229600" cy="910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69850" rIns="391160" bIns="69850" numCol="1" spcCol="1270" anchor="t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4300" kern="1200" dirty="0"/>
        </a:p>
      </dsp:txBody>
      <dsp:txXfrm>
        <a:off x="0" y="1352181"/>
        <a:ext cx="8229600" cy="910800"/>
      </dsp:txXfrm>
    </dsp:sp>
    <dsp:sp modelId="{87C4D5F0-7EE9-4196-81F6-C968E4D7DBF8}">
      <dsp:nvSpPr>
        <dsp:cNvPr id="0" name=""/>
        <dsp:cNvSpPr/>
      </dsp:nvSpPr>
      <dsp:spPr>
        <a:xfrm>
          <a:off x="0" y="2262981"/>
          <a:ext cx="8229600" cy="131917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209550" rIns="209550" bIns="209550" numCol="1" spcCol="1270" anchor="ctr" anchorCtr="0">
          <a:noAutofit/>
        </a:bodyPr>
        <a:lstStyle/>
        <a:p>
          <a:pPr lvl="0" algn="l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500" kern="1200" dirty="0" smtClean="0"/>
            <a:t>2.НАЛОГОВЫЕ ВЫЧЕТЫ</a:t>
          </a:r>
          <a:endParaRPr lang="ru-RU" sz="5500" kern="1200" dirty="0"/>
        </a:p>
      </dsp:txBody>
      <dsp:txXfrm>
        <a:off x="0" y="2262981"/>
        <a:ext cx="8229600" cy="1319175"/>
      </dsp:txXfrm>
    </dsp:sp>
    <dsp:sp modelId="{40B31686-46FE-461C-813A-828250B74CAD}">
      <dsp:nvSpPr>
        <dsp:cNvPr id="0" name=""/>
        <dsp:cNvSpPr/>
      </dsp:nvSpPr>
      <dsp:spPr>
        <a:xfrm>
          <a:off x="0" y="3582156"/>
          <a:ext cx="8229600" cy="910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1290" tIns="69850" rIns="391160" bIns="69850" numCol="1" spcCol="1270" anchor="t" anchorCtr="0">
          <a:noAutofit/>
        </a:bodyPr>
        <a:lstStyle/>
        <a:p>
          <a:pPr marL="285750" lvl="1" indent="-285750" algn="l" defTabSz="1911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4300" kern="1200"/>
        </a:p>
      </dsp:txBody>
      <dsp:txXfrm>
        <a:off x="0" y="3582156"/>
        <a:ext cx="8229600" cy="910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262ED1C-1FAD-4BAD-A922-4C9A7771483C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AFB2593-582C-45BA-BC43-AD4C879A06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247212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0B4E5-E402-48BB-9DCC-2F21867C2993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389922-AABC-45EF-B5D4-74F8F3C610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A2375-F90D-4474-95E9-8ECA3285B776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4C873-B5AF-49CF-BB22-CFCD631996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DDA21-AD27-432A-A369-6BE4F365997B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B9199-FFB4-49FE-9257-9EE5EDE2FC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54ED18-4E77-4A4E-A9ED-FB63C613FC9A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58F21-3D4F-4FA6-8C13-1EA267C23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31F1E-5D22-4483-A3E4-98C4285F91D4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7991A7-F8EE-45E2-BB2A-A2AC8E3F6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6C065-3E9F-49F7-8334-66BF85B023E2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365C5-8267-4EAD-A685-4C33FA1FD5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3DAC9C-6251-46CF-A2C8-D8244FB38ABC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4F4F9-7011-4B24-ADEA-8581721935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63ECB-EECF-4B0A-A4AB-674D41E8EA4C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74168-7717-4318-9B81-B4337B0ED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02A27-83D6-4488-9B28-F06409D54757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21ECC4-7763-4666-9BD9-6740BA7154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DD30BA-897E-4965-83C1-5C984CDACA7F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6A417-6853-498B-BC42-40D616784F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B134D-CFBF-4DCA-966C-39CF1F8BAD4F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9F1E2-8723-43C9-852C-86069E1C7B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0B704-4D30-4AE9-8915-06816D7F5E1D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6F415-1C2B-418F-88C3-8DED7E688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FBEF3-1102-4226-8208-86461A70195B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E605F-9578-425B-8594-A90BFD7E68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23818-CA42-434B-9DCA-B4232A25EBB9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1D625-CC03-4E4B-8265-5FF7BE67B3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25581-553D-49A0-8337-F90B6DF1EACD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AFB04-B146-468E-831E-1AB956F66E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D9A8CC-6303-47A3-80BC-DEC183A06F2E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158A7C-FB51-4A72-B04A-E2697061B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E831F-5C94-4662-B265-BE6B89E732D5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ECB83-C464-4524-85E0-1524E699C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5870C-2634-4C6B-B636-E26A09CB3204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2F0787-46C8-492E-BA22-38D14CA8CA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051DFD-3B21-4D02-A42E-346F67A7EF8D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16B9B-925B-410B-98ED-E349850EFB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6366E-B642-4252-B120-99CBCC3F30F2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18341-BE62-4ED5-AE39-AF594D44E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B3B13-4DFB-4BBC-9843-FE9A1D43D808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DF2EF6-D0F5-46CE-9B79-EBFA609FA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5A2D56-157D-4227-BE7D-5E79B1045221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EAD3C-7591-491B-9B3B-922D476D7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A8281CD-6ADC-4D3E-88C9-CD360FE2D043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F50E301-E452-4358-BF20-8FA87CDADC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13" descr="15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2CC023B-E6D2-43A8-B2C6-907E5FE18944}" type="datetimeFigureOut">
              <a:rPr lang="ru-RU"/>
              <a:pPr>
                <a:defRPr/>
              </a:pPr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CC56604-4959-40E8-9F4C-0D62EF3F03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2055" name="Рисунок 13" descr="16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C:\Users\User\Desktop\&#1052;&#1054;&#1049;%20&#1054;&#1058;&#1050;&#1056;&#1067;&#1058;&#1067;&#1049;%20&#1059;&#1056;&#1054;&#1050;\&#1053;&#1072;&#1083;&#1086;&#1075;&#1086;&#1074;&#1099;&#1081;%20&#1074;&#1099;&#1095;&#1077;&#1090;.mp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TextBox 10"/>
          <p:cNvSpPr txBox="1">
            <a:spLocks noChangeArrowheads="1"/>
          </p:cNvSpPr>
          <p:nvPr/>
        </p:nvSpPr>
        <p:spPr bwMode="auto">
          <a:xfrm>
            <a:off x="0" y="2996952"/>
            <a:ext cx="867645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algn="just"/>
            <a:r>
              <a:rPr lang="ru-RU" sz="3000" b="1" dirty="0" smtClean="0"/>
              <a:t>Люди понимают, что без налогов не обойтись,</a:t>
            </a:r>
          </a:p>
          <a:p>
            <a:pPr algn="just"/>
            <a:r>
              <a:rPr lang="ru-RU" sz="3000" b="1" dirty="0" smtClean="0"/>
              <a:t>но всегда есть возможность не заплатить –</a:t>
            </a:r>
          </a:p>
          <a:p>
            <a:pPr algn="just"/>
            <a:r>
              <a:rPr lang="ru-RU" sz="3000" b="1" dirty="0" smtClean="0"/>
              <a:t>отчего же?</a:t>
            </a:r>
          </a:p>
          <a:p>
            <a:pPr algn="r"/>
            <a:r>
              <a:rPr lang="ru-RU" sz="3000" i="1" dirty="0" smtClean="0"/>
              <a:t>Джон Голсуорси (1867-1933), </a:t>
            </a:r>
            <a:r>
              <a:rPr lang="ru-RU" sz="3000" dirty="0" smtClean="0"/>
              <a:t>английский прозаик и драматург</a:t>
            </a:r>
            <a:endParaRPr lang="ru-RU" sz="3000" b="1" dirty="0"/>
          </a:p>
        </p:txBody>
      </p:sp>
      <p:pic>
        <p:nvPicPr>
          <p:cNvPr id="10" name="Picture 2" descr="http://wem.az/wp-content/uploads/Dzhon-Golsuorsi-1140x15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843808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Налоговый вычет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80528" y="0"/>
            <a:ext cx="957706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78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ВЫЧЕТ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5" name="TextBox 8"/>
          <p:cNvSpPr txBox="1">
            <a:spLocks noChangeArrowheads="1"/>
          </p:cNvSpPr>
          <p:nvPr/>
        </p:nvSpPr>
        <p:spPr bwMode="auto">
          <a:xfrm>
            <a:off x="395536" y="1484784"/>
            <a:ext cx="8748464" cy="489364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dirty="0" smtClean="0"/>
              <a:t>1.Объяснить суть налогового вычета.</a:t>
            </a:r>
          </a:p>
          <a:p>
            <a:r>
              <a:rPr lang="ru-RU" sz="3200" dirty="0" smtClean="0"/>
              <a:t>2. Определить перечень документов, необходимых для получения налогового вычета.</a:t>
            </a:r>
          </a:p>
          <a:p>
            <a:r>
              <a:rPr lang="ru-RU" sz="3200" dirty="0" smtClean="0"/>
              <a:t>3.Решить  налоговую задачу.</a:t>
            </a:r>
          </a:p>
          <a:p>
            <a:r>
              <a:rPr lang="ru-RU" sz="3200" dirty="0" smtClean="0"/>
              <a:t>4. Представить результат работы в виде опорного конспекта.</a:t>
            </a:r>
          </a:p>
          <a:p>
            <a:r>
              <a:rPr lang="ru-RU" sz="4400" dirty="0" smtClean="0"/>
              <a:t>Время на выполнения задания </a:t>
            </a:r>
            <a:r>
              <a:rPr lang="ru-RU" sz="4400" b="1" dirty="0" smtClean="0"/>
              <a:t>10 минут.</a:t>
            </a:r>
            <a:endParaRPr lang="ru-RU" sz="4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0648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Условия работы с кейс –заданием: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/>
          <a:lstStyle/>
          <a:p>
            <a:r>
              <a:rPr lang="ru-RU" b="1" dirty="0" smtClean="0"/>
              <a:t>СТАНДАРТНЫЙ </a:t>
            </a:r>
            <a:br>
              <a:rPr lang="ru-RU" b="1" dirty="0" smtClean="0"/>
            </a:br>
            <a:r>
              <a:rPr lang="ru-RU" b="1" dirty="0" smtClean="0"/>
              <a:t>налоговый вычет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У Ивана Ивановича двое детей: </a:t>
            </a:r>
          </a:p>
          <a:p>
            <a:pPr algn="just">
              <a:buNone/>
            </a:pPr>
            <a:r>
              <a:rPr lang="ru-RU" b="1" dirty="0" smtClean="0"/>
              <a:t>пятилетняя дочь Лиза и семнадцатилетний сын Егор. Ежемесячная заработная плата Ивана Ивановича в 2018 году – 24000 руб. Какую сумму налогового вычета он сможет вернуть в семейный бюджет?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ИМУЩЕСТВЕННЫЙ </a:t>
            </a:r>
            <a:br>
              <a:rPr lang="ru-RU" b="1" dirty="0" smtClean="0"/>
            </a:br>
            <a:r>
              <a:rPr lang="ru-RU" b="1" dirty="0" smtClean="0"/>
              <a:t>налоговый вычет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800" dirty="0" smtClean="0"/>
              <a:t>В 2018 году Игорь купил загородный дом  за 2млн.рублей. Заработная плата Игоря в 2018 году составила 50000 рублей в месяц. </a:t>
            </a:r>
          </a:p>
          <a:p>
            <a:pPr algn="just">
              <a:buNone/>
            </a:pPr>
            <a:r>
              <a:rPr lang="ru-RU" sz="2800" dirty="0" smtClean="0"/>
              <a:t>1)Какую сумму НДФЛ Игорь заплатил в 2018г?</a:t>
            </a:r>
          </a:p>
          <a:p>
            <a:pPr algn="just">
              <a:buNone/>
            </a:pPr>
            <a:r>
              <a:rPr lang="ru-RU" sz="2800" dirty="0" smtClean="0"/>
              <a:t>2)Какова общая сумма налоговой экономии в случае оформления имущественного налогового вычета?</a:t>
            </a:r>
          </a:p>
          <a:p>
            <a:pPr algn="just">
              <a:buNone/>
            </a:pPr>
            <a:r>
              <a:rPr lang="ru-RU" sz="2800" dirty="0" smtClean="0"/>
              <a:t>3)Какую сумму уплаченного налога на доходы физических лиц (НДФЛ) Игорь сможет вернуть за 2018 год?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СОЦИАЛЬНЫЙ </a:t>
            </a:r>
            <a:br>
              <a:rPr lang="ru-RU" b="1" dirty="0" smtClean="0"/>
            </a:br>
            <a:r>
              <a:rPr lang="ru-RU" b="1" dirty="0" smtClean="0"/>
              <a:t>налоговый вычет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2018г. Петров Н.С. Поступил в ВУЗ для получения второго высшего образования, стоимость обучения 80000 руб.в год. Сын Илья (17 лет) поступил в колледж на очную форму обучения, со стоимостью обучения 30000 руб. в год. Какую сумму налогового вычета сможет получить гражданин Петров Н.С.?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ПРОФЕССИОНАЛЬНЫЙ </a:t>
            </a:r>
            <a:br>
              <a:rPr lang="ru-RU" b="1" dirty="0" smtClean="0"/>
            </a:br>
            <a:r>
              <a:rPr lang="ru-RU" b="1" dirty="0" smtClean="0"/>
              <a:t>налоговый вычет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3000" dirty="0" smtClean="0"/>
              <a:t>У Марины талант, она оформитель – декоратор. В прошлом году ее доход составил 100000 рублей, а фактические затраты – 45000 рублей. Установленный норматив 40%. Какой налоговый вычет сможет получить Марина и какая будет сумма вычета? </a:t>
            </a: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355976" y="1484312"/>
            <a:ext cx="4788024" cy="5373687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ru-RU" b="1" dirty="0" smtClean="0"/>
              <a:t>Таким образом, экономить на </a:t>
            </a:r>
            <a:r>
              <a:rPr lang="ru-RU" b="1" u="sng" dirty="0" smtClean="0"/>
              <a:t>налоговых платежах вполне </a:t>
            </a:r>
            <a:r>
              <a:rPr lang="ru-RU" b="1" dirty="0" smtClean="0"/>
              <a:t>реально. </a:t>
            </a:r>
          </a:p>
          <a:p>
            <a:pPr>
              <a:buNone/>
            </a:pPr>
            <a:r>
              <a:rPr lang="ru-RU" b="1" dirty="0" smtClean="0"/>
              <a:t>Знания о </a:t>
            </a:r>
          </a:p>
          <a:p>
            <a:pPr>
              <a:buNone/>
            </a:pPr>
            <a:r>
              <a:rPr lang="ru-RU" sz="4000" b="1" dirty="0" smtClean="0"/>
              <a:t>налоговых льготах</a:t>
            </a:r>
            <a:r>
              <a:rPr lang="ru-RU" b="1" dirty="0" smtClean="0"/>
              <a:t> и</a:t>
            </a:r>
          </a:p>
          <a:p>
            <a:pPr>
              <a:buNone/>
            </a:pPr>
            <a:r>
              <a:rPr lang="ru-RU" sz="4000" b="1" dirty="0" smtClean="0"/>
              <a:t>налоговых вычетах </a:t>
            </a:r>
          </a:p>
          <a:p>
            <a:pPr>
              <a:buNone/>
            </a:pPr>
            <a:r>
              <a:rPr lang="ru-RU" b="1" dirty="0" smtClean="0"/>
              <a:t>вам в этом помогут. </a:t>
            </a:r>
          </a:p>
        </p:txBody>
      </p:sp>
      <p:pic>
        <p:nvPicPr>
          <p:cNvPr id="18434" name="Picture 2" descr="http://blog.topdelo.ru/wp-content/uploads/2014/08/nalogovyi-vychet-legko.jpg"/>
          <p:cNvPicPr>
            <a:picLocks noChangeAspect="1" noChangeArrowheads="1"/>
          </p:cNvPicPr>
          <p:nvPr/>
        </p:nvPicPr>
        <p:blipFill>
          <a:blip r:embed="rId2" cstate="print"/>
          <a:srcRect l="3617" t="2530" r="3516" b="14686"/>
          <a:stretch>
            <a:fillRect/>
          </a:stretch>
        </p:blipFill>
        <p:spPr bwMode="auto">
          <a:xfrm>
            <a:off x="0" y="1268760"/>
            <a:ext cx="4330181" cy="3672408"/>
          </a:xfrm>
          <a:prstGeom prst="rect">
            <a:avLst/>
          </a:prstGeom>
          <a:noFill/>
        </p:spPr>
      </p:pic>
      <p:pic>
        <p:nvPicPr>
          <p:cNvPr id="18436" name="Picture 4" descr="http://chepetsk-news.ru/wp-content/uploads/pub/2015/10/------------.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41168"/>
            <a:ext cx="4211960" cy="1916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пенс удост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3131841" cy="3356992"/>
          </a:xfrm>
        </p:spPr>
      </p:pic>
      <p:pic>
        <p:nvPicPr>
          <p:cNvPr id="1027" name="Picture 3" descr="F:\студ биле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0"/>
            <a:ext cx="2808312" cy="3284984"/>
          </a:xfrm>
          <a:prstGeom prst="rect">
            <a:avLst/>
          </a:prstGeom>
          <a:noFill/>
        </p:spPr>
      </p:pic>
      <p:pic>
        <p:nvPicPr>
          <p:cNvPr id="3074" name="Picture 2" descr="F:\медал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7656" y="3573016"/>
            <a:ext cx="3096344" cy="3501008"/>
          </a:xfrm>
          <a:prstGeom prst="rect">
            <a:avLst/>
          </a:prstGeom>
          <a:noFill/>
        </p:spPr>
      </p:pic>
      <p:pic>
        <p:nvPicPr>
          <p:cNvPr id="3076" name="Picture 4" descr="F:\чернобыл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0"/>
            <a:ext cx="3275856" cy="3573016"/>
          </a:xfrm>
          <a:prstGeom prst="rect">
            <a:avLst/>
          </a:prstGeom>
          <a:noFill/>
        </p:spPr>
      </p:pic>
      <p:pic>
        <p:nvPicPr>
          <p:cNvPr id="19458" name="Picture 2" descr="http://chuv-krarm.3dn.ru/Prohor_Trofimov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3356993"/>
            <a:ext cx="2880320" cy="3501008"/>
          </a:xfrm>
          <a:prstGeom prst="rect">
            <a:avLst/>
          </a:prstGeom>
          <a:noFill/>
        </p:spPr>
      </p:pic>
      <p:pic>
        <p:nvPicPr>
          <p:cNvPr id="17410" name="Picture 2" descr="https://mosmama.ru/wp-content/uploads/n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356992"/>
            <a:ext cx="3095328" cy="3501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F:\дом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627784" cy="3212977"/>
          </a:xfrm>
          <a:prstGeom prst="rect">
            <a:avLst/>
          </a:prstGeom>
          <a:noFill/>
        </p:spPr>
      </p:pic>
      <p:pic>
        <p:nvPicPr>
          <p:cNvPr id="5" name="Picture 6" descr="F:\лекарств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0"/>
            <a:ext cx="2808312" cy="3284984"/>
          </a:xfrm>
          <a:prstGeom prst="rect">
            <a:avLst/>
          </a:prstGeom>
          <a:noFill/>
        </p:spPr>
      </p:pic>
      <p:pic>
        <p:nvPicPr>
          <p:cNvPr id="2050" name="Picture 2" descr="F:\нотариу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2708920"/>
            <a:ext cx="3779912" cy="4149080"/>
          </a:xfrm>
          <a:prstGeom prst="rect">
            <a:avLst/>
          </a:prstGeom>
          <a:noFill/>
        </p:spPr>
      </p:pic>
      <p:pic>
        <p:nvPicPr>
          <p:cNvPr id="10" name="Picture 2" descr="F:\свидетельство о рождени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0"/>
            <a:ext cx="3779912" cy="2852936"/>
          </a:xfrm>
          <a:prstGeom prst="rect">
            <a:avLst/>
          </a:prstGeom>
          <a:noFill/>
        </p:spPr>
      </p:pic>
      <p:pic>
        <p:nvPicPr>
          <p:cNvPr id="2052" name="Picture 4" descr="F:\машина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3212976"/>
            <a:ext cx="2376264" cy="3645024"/>
          </a:xfrm>
          <a:prstGeom prst="rect">
            <a:avLst/>
          </a:prstGeom>
          <a:noFill/>
        </p:spPr>
      </p:pic>
      <p:pic>
        <p:nvPicPr>
          <p:cNvPr id="18434" name="Picture 2" descr="https://avatars.mds.yandex.net/get-pdb/906476/95bfbfd2-0954-4fb6-8d49-017f1826f1b5/s120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11760" y="3140968"/>
            <a:ext cx="3059832" cy="3717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260350"/>
            <a:ext cx="9144000" cy="1512888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000" b="1" dirty="0" smtClean="0"/>
              <a:t>Тема урока: Налоговые льготы и налоговые вычеты 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3080" name="Picture 7" descr="C:\Users\User\Desktop\экономика\perce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564904"/>
            <a:ext cx="144016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s://s10.stc.all.kpcdn.net/share/i/12/5244369/inx960x640.jpg"/>
          <p:cNvPicPr>
            <a:picLocks noChangeAspect="1" noChangeArrowheads="1"/>
          </p:cNvPicPr>
          <p:nvPr/>
        </p:nvPicPr>
        <p:blipFill>
          <a:blip r:embed="rId3" cstate="print"/>
          <a:srcRect l="18079" r="17758"/>
          <a:stretch>
            <a:fillRect/>
          </a:stretch>
        </p:blipFill>
        <p:spPr bwMode="auto">
          <a:xfrm flipV="1">
            <a:off x="323528" y="4869159"/>
            <a:ext cx="1584176" cy="1368152"/>
          </a:xfrm>
          <a:prstGeom prst="rect">
            <a:avLst/>
          </a:prstGeom>
          <a:noFill/>
        </p:spPr>
      </p:pic>
      <p:pic>
        <p:nvPicPr>
          <p:cNvPr id="13" name="Picture 4" descr="http://www.clipartbest.com/cliparts/nTE/Xdx/nTEXdx8TA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852936"/>
            <a:ext cx="3750568" cy="3750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Способы экономии на налоговых платежах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7"/>
          <p:cNvSpPr>
            <a:spLocks noGrp="1"/>
          </p:cNvSpPr>
          <p:nvPr>
            <p:ph idx="1"/>
          </p:nvPr>
        </p:nvSpPr>
        <p:spPr>
          <a:xfrm>
            <a:off x="179512" y="1484783"/>
            <a:ext cx="8964488" cy="5373217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4800" b="1" u="sng" dirty="0" smtClean="0">
                <a:solidFill>
                  <a:srgbClr val="FF0000"/>
                </a:solidFill>
              </a:rPr>
              <a:t>Федеральные налоговые льготы </a:t>
            </a:r>
          </a:p>
          <a:p>
            <a:pPr algn="just">
              <a:buNone/>
            </a:pPr>
            <a:r>
              <a:rPr lang="ru-RU" sz="3600" b="1" dirty="0" smtClean="0"/>
              <a:t>вводятся российским законодательством и действительны на всей территории Российской Федерации, устанавливаются они для федеральных налогов, а также некоторых региональных и местных налогов.</a:t>
            </a:r>
          </a:p>
          <a:p>
            <a:pPr algn="just">
              <a:buNone/>
            </a:pPr>
            <a:endParaRPr lang="ru-RU" sz="36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395536" y="0"/>
            <a:ext cx="874846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/>
              <a:t>Виды налоговых льгот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7"/>
          <p:cNvSpPr>
            <a:spLocks noGrp="1"/>
          </p:cNvSpPr>
          <p:nvPr>
            <p:ph idx="1"/>
          </p:nvPr>
        </p:nvSpPr>
        <p:spPr>
          <a:xfrm>
            <a:off x="179512" y="1484783"/>
            <a:ext cx="8964488" cy="5373217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u="sng" dirty="0" smtClean="0">
                <a:solidFill>
                  <a:srgbClr val="FF0000"/>
                </a:solidFill>
              </a:rPr>
              <a:t>Региональные налоговые льготы </a:t>
            </a:r>
            <a:r>
              <a:rPr lang="ru-RU" sz="3600" b="1" dirty="0" smtClean="0"/>
              <a:t>устанавливаются законами субъектов РФ в соответствии с федеральным законодательством для региональных налогов и действительны на территории отдельного региона страны. </a:t>
            </a:r>
          </a:p>
          <a:p>
            <a:pPr algn="just">
              <a:buNone/>
            </a:pPr>
            <a:endParaRPr lang="ru-RU" sz="36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395536" y="0"/>
            <a:ext cx="874846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/>
              <a:t>Виды налоговых льгот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7"/>
          <p:cNvSpPr>
            <a:spLocks noGrp="1"/>
          </p:cNvSpPr>
          <p:nvPr>
            <p:ph idx="1"/>
          </p:nvPr>
        </p:nvSpPr>
        <p:spPr>
          <a:xfrm>
            <a:off x="179512" y="1196752"/>
            <a:ext cx="8964488" cy="5373217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u="sng" dirty="0" smtClean="0">
                <a:solidFill>
                  <a:srgbClr val="FF0000"/>
                </a:solidFill>
              </a:rPr>
              <a:t>Местные налоговые льготы </a:t>
            </a:r>
          </a:p>
          <a:p>
            <a:pPr algn="just">
              <a:buNone/>
            </a:pPr>
            <a:r>
              <a:rPr lang="ru-RU" sz="4000" b="1" dirty="0" smtClean="0"/>
              <a:t>вводятся нормативно-правовыми актами органов местного самоуправления для местных налогов и действуют на территории соответствующего муниципального образования.</a:t>
            </a:r>
            <a:endParaRPr lang="ru-RU" sz="40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3600" b="1" dirty="0" smtClean="0"/>
              <a:t> </a:t>
            </a:r>
          </a:p>
          <a:p>
            <a:pPr algn="just">
              <a:buNone/>
            </a:pPr>
            <a:endParaRPr lang="ru-RU" sz="3600" b="1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395536" y="0"/>
            <a:ext cx="874846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/>
              <a:t>Виды налоговых льгот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5373216"/>
          </a:xfrm>
          <a:solidFill>
            <a:schemeClr val="bg1"/>
          </a:solidFill>
        </p:spPr>
        <p:txBody>
          <a:bodyPr/>
          <a:lstStyle/>
          <a:p>
            <a:pPr>
              <a:buNone/>
            </a:pPr>
            <a:r>
              <a:rPr lang="ru-RU" sz="2400" b="1" u="sng" dirty="0" smtClean="0"/>
              <a:t>Освобождаются от уплаты подоходного налога следующие виды доходов:</a:t>
            </a:r>
          </a:p>
          <a:p>
            <a:pPr>
              <a:buNone/>
            </a:pPr>
            <a:r>
              <a:rPr lang="ru-RU" sz="2000" b="1" dirty="0" smtClean="0"/>
              <a:t>– пенсии, стипендии;</a:t>
            </a:r>
          </a:p>
          <a:p>
            <a:pPr>
              <a:buNone/>
            </a:pPr>
            <a:r>
              <a:rPr lang="ru-RU" sz="2000" b="1" dirty="0" smtClean="0"/>
              <a:t>– различные компенсационные выплаты;</a:t>
            </a:r>
          </a:p>
          <a:p>
            <a:pPr>
              <a:buNone/>
            </a:pPr>
            <a:r>
              <a:rPr lang="ru-RU" sz="2000" b="1" dirty="0" smtClean="0"/>
              <a:t>– алименты;</a:t>
            </a:r>
          </a:p>
          <a:p>
            <a:pPr>
              <a:buNone/>
            </a:pPr>
            <a:r>
              <a:rPr lang="ru-RU" sz="2000" b="1" dirty="0" smtClean="0"/>
              <a:t>– поступления в виде благотворительной помощи;</a:t>
            </a:r>
          </a:p>
          <a:p>
            <a:pPr>
              <a:buNone/>
            </a:pPr>
            <a:r>
              <a:rPr lang="ru-RU" sz="2000" b="1" dirty="0" smtClean="0"/>
              <a:t>– доходы, получаемые от продажи продукции </a:t>
            </a:r>
          </a:p>
          <a:p>
            <a:pPr>
              <a:buNone/>
            </a:pPr>
            <a:r>
              <a:rPr lang="ru-RU" sz="2000" b="1" dirty="0" smtClean="0"/>
              <a:t>подсобного хозяйства, </a:t>
            </a:r>
          </a:p>
          <a:p>
            <a:pPr>
              <a:buNone/>
            </a:pPr>
            <a:r>
              <a:rPr lang="ru-RU" sz="2000" b="1" dirty="0" smtClean="0"/>
              <a:t>– доходы от продажи недвижимости, если она была в собственности более трёх лет;</a:t>
            </a:r>
          </a:p>
          <a:p>
            <a:pPr>
              <a:buNone/>
            </a:pPr>
            <a:r>
              <a:rPr lang="ru-RU" sz="2000" b="1" dirty="0" smtClean="0"/>
              <a:t>– доходы, получаемые в порядке наследования, за исключением вознаграждения за авторские права;</a:t>
            </a:r>
          </a:p>
          <a:p>
            <a:pPr>
              <a:buNone/>
            </a:pPr>
            <a:r>
              <a:rPr lang="ru-RU" sz="2000" b="1" dirty="0" smtClean="0"/>
              <a:t>– призы, полученные спортсменами на соревнованиях.</a:t>
            </a:r>
            <a:endParaRPr lang="ru-RU" sz="2000" b="1" dirty="0"/>
          </a:p>
        </p:txBody>
      </p:sp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2339752" y="0"/>
            <a:ext cx="662486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3600" b="1" dirty="0"/>
              <a:t>Л</a:t>
            </a:r>
            <a:r>
              <a:rPr lang="ru-RU" sz="3600" b="1" dirty="0" smtClean="0"/>
              <a:t>ьготы по налогу на доходы физических лиц</a:t>
            </a:r>
            <a:endParaRPr lang="ru-RU" sz="3600" b="1" dirty="0"/>
          </a:p>
        </p:txBody>
      </p:sp>
      <p:pic>
        <p:nvPicPr>
          <p:cNvPr id="5" name="Picture 2" descr="http://www.nalog-prosto.ru/wp-content/uploads/zemelnyj-nalog-dlya-pensionerov.jpg"/>
          <p:cNvPicPr>
            <a:picLocks noChangeAspect="1" noChangeArrowheads="1"/>
          </p:cNvPicPr>
          <p:nvPr/>
        </p:nvPicPr>
        <p:blipFill>
          <a:blip r:embed="rId2" cstate="print">
            <a:lum bright="-10000" contrast="40000"/>
          </a:blip>
          <a:srcRect l="5605" r="3462"/>
          <a:stretch>
            <a:fillRect/>
          </a:stretch>
        </p:blipFill>
        <p:spPr bwMode="auto">
          <a:xfrm>
            <a:off x="6804248" y="2564904"/>
            <a:ext cx="2339752" cy="2010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2758</TotalTime>
  <Words>473</Words>
  <Application>Microsoft Office PowerPoint</Application>
  <PresentationFormat>Экран (4:3)</PresentationFormat>
  <Paragraphs>51</Paragraphs>
  <Slides>18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Специальное оформление</vt:lpstr>
      <vt:lpstr>Слайд 1</vt:lpstr>
      <vt:lpstr>Слайд 2</vt:lpstr>
      <vt:lpstr>Слайд 3</vt:lpstr>
      <vt:lpstr>Слайд 4</vt:lpstr>
      <vt:lpstr>Способы экономии на налоговых платежах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СТАНДАРТНЫЙ  налоговый вычет</vt:lpstr>
      <vt:lpstr>ИМУЩЕСТВЕННЫЙ  налоговый вычет</vt:lpstr>
      <vt:lpstr>СОЦИАЛЬНЫЙ  налоговый вычет</vt:lpstr>
      <vt:lpstr>ПРОФЕССИОНАЛЬНЫЙ  налоговый вычет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Колмаков А.И.</dc:creator>
  <cp:lastModifiedBy>User</cp:lastModifiedBy>
  <cp:revision>420</cp:revision>
  <dcterms:created xsi:type="dcterms:W3CDTF">2011-09-13T15:51:40Z</dcterms:created>
  <dcterms:modified xsi:type="dcterms:W3CDTF">2019-11-20T16:38:21Z</dcterms:modified>
</cp:coreProperties>
</file>