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2">
        <a:schemeClr val="bg2"/>
      </p:bgRef>
    </p:bg>
    <p:spTree>
      <p:nvGrpSpPr>
        <p:cNvPr id="1" name=""/>
        <p:cNvGrpSpPr/>
        <p:nvPr/>
      </p:nvGrpSpPr>
      <p:grpSpPr>
        <a:xfrm>
          <a:off x="0" y="0"/>
          <a:ext cx="0" cy="0"/>
          <a:chOff x="0" y="0"/>
          <a:chExt cx="0" cy="0"/>
        </a:xfrm>
      </p:grpSpPr>
      <p:sp>
        <p:nvSpPr>
          <p:cNvPr id="9" name="Заголовок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30" name="Дата 29"/>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19" name="Нижний колонтитул 18"/>
          <p:cNvSpPr>
            <a:spLocks noGrp="1"/>
          </p:cNvSpPr>
          <p:nvPr>
            <p:ph type="ftr" sz="quarter" idx="11"/>
          </p:nvPr>
        </p:nvSpPr>
        <p:spPr/>
        <p:txBody>
          <a:bodyPr/>
          <a:lstStyle/>
          <a:p>
            <a:endParaRPr lang="ru-RU"/>
          </a:p>
        </p:txBody>
      </p:sp>
      <p:sp>
        <p:nvSpPr>
          <p:cNvPr id="27" name="Номер слайда 26"/>
          <p:cNvSpPr>
            <a:spLocks noGrp="1"/>
          </p:cNvSpPr>
          <p:nvPr>
            <p:ph type="sldNum" sz="quarter" idx="12"/>
          </p:nvPr>
        </p:nvSpPr>
        <p:spPr/>
        <p:txBody>
          <a:bodyPr/>
          <a:lstStyle/>
          <a:p>
            <a:fld id="{A6E56E7C-E16E-4F68-ACAE-7AA21D8B2B5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914401"/>
            <a:ext cx="2057400" cy="52117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914401"/>
            <a:ext cx="6019800" cy="5211763"/>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A6E56E7C-E16E-4F68-ACAE-7AA21D8B2B53}"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229600" cy="1143000"/>
          </a:xfrm>
        </p:spPr>
        <p:txBody>
          <a:bodyPr tIns="45720" anchor="b"/>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ru-RU" smtClean="0"/>
              <a:t>Образец заголовка</a:t>
            </a:r>
            <a:endParaRPr kumimoji="0" lang="en-US"/>
          </a:p>
        </p:txBody>
      </p:sp>
      <p:sp>
        <p:nvSpPr>
          <p:cNvPr id="3" name="Текст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A6E56E7C-E16E-4F68-ACAE-7AA21D8B2B5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оугольник с одним вырезанным скругленным углом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Прямоугольный треугольник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Заголовок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E358917F-D9F3-43FE-A225-930EC4D30960}" type="datetimeFigureOut">
              <a:rPr lang="ru-RU" smtClean="0"/>
              <a:pPr/>
              <a:t>05.01.2020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077200" y="6356350"/>
            <a:ext cx="609600" cy="365125"/>
          </a:xfrm>
        </p:spPr>
        <p:txBody>
          <a:bodyPr/>
          <a:lstStyle/>
          <a:p>
            <a:fld id="{A6E56E7C-E16E-4F68-ACAE-7AA21D8B2B53}" type="slidenum">
              <a:rPr lang="ru-RU" smtClean="0"/>
              <a:pPr/>
              <a:t>‹#›</a:t>
            </a:fld>
            <a:endParaRPr lang="ru-RU"/>
          </a:p>
        </p:txBody>
      </p:sp>
      <p:sp>
        <p:nvSpPr>
          <p:cNvPr id="3" name="Рисунок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ru-RU" smtClean="0"/>
              <a:t>Вставка рисунка</a:t>
            </a:r>
            <a:endParaRPr kumimoji="0" lang="en-US" dirty="0"/>
          </a:p>
        </p:txBody>
      </p:sp>
      <p:sp>
        <p:nvSpPr>
          <p:cNvPr id="10" name="Полилиния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Полилиния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Полилиния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Полилиния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Заголовок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ru-RU" smtClean="0"/>
              <a:t>Образец заголовка</a:t>
            </a:r>
            <a:endParaRPr kumimoji="0" lang="en-US"/>
          </a:p>
        </p:txBody>
      </p:sp>
      <p:sp>
        <p:nvSpPr>
          <p:cNvPr id="30" name="Текст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E358917F-D9F3-43FE-A225-930EC4D30960}" type="datetimeFigureOut">
              <a:rPr lang="ru-RU" smtClean="0"/>
              <a:pPr/>
              <a:t>05.01.2020</a:t>
            </a:fld>
            <a:endParaRPr lang="ru-RU"/>
          </a:p>
        </p:txBody>
      </p:sp>
      <p:sp>
        <p:nvSpPr>
          <p:cNvPr id="22" name="Нижний колонтитул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ru-RU"/>
          </a:p>
        </p:txBody>
      </p:sp>
      <p:sp>
        <p:nvSpPr>
          <p:cNvPr id="18" name="Номер слайда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A6E56E7C-E16E-4F68-ACAE-7AA21D8B2B53}" type="slidenum">
              <a:rPr lang="ru-RU" smtClean="0"/>
              <a:pPr/>
              <a:t>‹#›</a:t>
            </a:fld>
            <a:endParaRPr lang="ru-RU"/>
          </a:p>
        </p:txBody>
      </p:sp>
      <p:grpSp>
        <p:nvGrpSpPr>
          <p:cNvPr id="2" name="Группа 1"/>
          <p:cNvGrpSpPr/>
          <p:nvPr/>
        </p:nvGrpSpPr>
        <p:grpSpPr>
          <a:xfrm>
            <a:off x="-19017" y="202408"/>
            <a:ext cx="9180548" cy="649224"/>
            <a:chOff x="-19045" y="216550"/>
            <a:chExt cx="9180548" cy="649224"/>
          </a:xfrm>
        </p:grpSpPr>
        <p:sp>
          <p:nvSpPr>
            <p:cNvPr id="12" name="Полилиния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Полилиния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          </a:t>
            </a:r>
            <a:endParaRPr lang="ru-RU" dirty="0"/>
          </a:p>
        </p:txBody>
      </p:sp>
      <p:sp>
        <p:nvSpPr>
          <p:cNvPr id="3" name="Подзаголовок 2"/>
          <p:cNvSpPr>
            <a:spLocks noGrp="1"/>
          </p:cNvSpPr>
          <p:nvPr>
            <p:ph type="subTitle" idx="1"/>
          </p:nvPr>
        </p:nvSpPr>
        <p:spPr>
          <a:xfrm>
            <a:off x="642910" y="1000108"/>
            <a:ext cx="7929618" cy="5429288"/>
          </a:xfrm>
        </p:spPr>
        <p:txBody>
          <a:bodyPr>
            <a:normAutofit lnSpcReduction="10000"/>
          </a:bodyPr>
          <a:lstStyle/>
          <a:p>
            <a:pPr algn="ctr"/>
            <a:endParaRPr lang="ru-RU" dirty="0" smtClean="0"/>
          </a:p>
          <a:p>
            <a:pPr algn="ctr"/>
            <a:endParaRPr lang="ru-RU" dirty="0"/>
          </a:p>
          <a:p>
            <a:pPr algn="ctr"/>
            <a:endParaRPr lang="ru-RU" dirty="0" smtClean="0"/>
          </a:p>
          <a:p>
            <a:pPr algn="ctr"/>
            <a:r>
              <a:rPr lang="ru-RU" sz="4800" dirty="0" smtClean="0"/>
              <a:t>По страницам Красной книги.</a:t>
            </a:r>
            <a:endParaRPr lang="ru-RU" sz="4800" dirty="0" smtClean="0"/>
          </a:p>
          <a:p>
            <a:pPr algn="ctr"/>
            <a:endParaRPr lang="ru-RU" dirty="0" smtClean="0"/>
          </a:p>
          <a:p>
            <a:pPr algn="ctr"/>
            <a:endParaRPr lang="ru-RU" dirty="0" smtClean="0"/>
          </a:p>
          <a:p>
            <a:pPr algn="ctr"/>
            <a:endParaRPr lang="ru-RU" dirty="0" smtClean="0"/>
          </a:p>
          <a:p>
            <a:pPr algn="ctr"/>
            <a:endParaRPr lang="ru-RU" dirty="0" smtClean="0"/>
          </a:p>
          <a:p>
            <a:pPr algn="ctr"/>
            <a:endParaRPr lang="ru-RU" dirty="0" smtClean="0"/>
          </a:p>
          <a:p>
            <a:pPr algn="ctr"/>
            <a:r>
              <a:rPr lang="ru-RU" dirty="0" smtClean="0"/>
              <a:t>                                                </a:t>
            </a:r>
            <a:r>
              <a:rPr lang="ru-RU" dirty="0" err="1" smtClean="0"/>
              <a:t>Балаганская</a:t>
            </a:r>
            <a:r>
              <a:rPr lang="ru-RU" dirty="0" smtClean="0"/>
              <a:t> Ксения 2В</a:t>
            </a:r>
          </a:p>
          <a:p>
            <a:pPr algn="ct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лотос.jpg"/>
          <p:cNvPicPr>
            <a:picLocks noGrp="1" noChangeAspect="1"/>
          </p:cNvPicPr>
          <p:nvPr>
            <p:ph idx="1"/>
          </p:nvPr>
        </p:nvPicPr>
        <p:blipFill>
          <a:blip r:embed="rId2"/>
          <a:stretch>
            <a:fillRect/>
          </a:stretch>
        </p:blipFill>
        <p:spPr>
          <a:xfrm>
            <a:off x="571472" y="928670"/>
            <a:ext cx="8021292" cy="5443019"/>
          </a:xfrm>
        </p:spPr>
      </p:pic>
    </p:spTree>
  </p:cSld>
  <p:clrMapOvr>
    <a:masterClrMapping/>
  </p:clrMapOvr>
  <p:transition>
    <p:wipe dir="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1"/>
          <p:cNvSpPr>
            <a:spLocks noGrp="1"/>
          </p:cNvSpPr>
          <p:nvPr>
            <p:ph idx="1"/>
          </p:nvPr>
        </p:nvSpPr>
        <p:spPr>
          <a:xfrm>
            <a:off x="457200" y="571481"/>
            <a:ext cx="8229600" cy="5753120"/>
          </a:xfrm>
        </p:spPr>
        <p:txBody>
          <a:bodyPr>
            <a:normAutofit fontScale="97500"/>
          </a:bodyPr>
          <a:lstStyle/>
          <a:p>
            <a:r>
              <a:rPr lang="ru-RU" sz="2400" b="1" dirty="0" smtClean="0">
                <a:latin typeface="Arial" pitchFamily="34" charset="0"/>
                <a:cs typeface="Arial" pitchFamily="34" charset="0"/>
              </a:rPr>
              <a:t>Безвременник веселый</a:t>
            </a:r>
          </a:p>
          <a:p>
            <a:pPr>
              <a:buNone/>
            </a:pPr>
            <a:r>
              <a:rPr lang="ru-RU" sz="2500" dirty="0" smtClean="0">
                <a:latin typeface="Arial" pitchFamily="34" charset="0"/>
                <a:cs typeface="Arial" pitchFamily="34" charset="0"/>
              </a:rPr>
              <a:t>Безвременник веселый, также известен под названием безвременник яркий. Может существовать только в степях и лугах, а именно на лесных полянах или среди кустарников, расположенных в промежутке от нижнего до среднего горного пояса, отчего практически весь вид встречается на </a:t>
            </a:r>
            <a:r>
              <a:rPr lang="ru-RU" sz="2500" dirty="0" err="1" smtClean="0">
                <a:latin typeface="Arial" pitchFamily="34" charset="0"/>
                <a:cs typeface="Arial" pitchFamily="34" charset="0"/>
              </a:rPr>
              <a:t>Предкавказье</a:t>
            </a:r>
            <a:r>
              <a:rPr lang="ru-RU" sz="2500" dirty="0" smtClean="0">
                <a:latin typeface="Arial" pitchFamily="34" charset="0"/>
                <a:cs typeface="Arial" pitchFamily="34" charset="0"/>
              </a:rPr>
              <a:t>, а также в нижнем течении Волги и Дона. Цветет в периоде с августа по октябрь, а плодоносить может только в апреле. Листья к зиме опадают, а плоды хорошо переносят холодное время года. Весной они выдвигаются и появляются новые листочки</a:t>
            </a:r>
            <a:r>
              <a:rPr lang="ru-RU" sz="2400" dirty="0" smtClean="0"/>
              <a:t>.</a:t>
            </a:r>
            <a:endParaRPr lang="ru-RU" sz="2400" b="1" dirty="0">
              <a:latin typeface="Arial" pitchFamily="34" charset="0"/>
              <a:cs typeface="Arial" pitchFamily="34" charset="0"/>
            </a:endParaRPr>
          </a:p>
        </p:txBody>
      </p:sp>
    </p:spTree>
  </p:cSld>
  <p:clrMapOvr>
    <a:masterClrMapping/>
  </p:clrMapOvr>
  <p:transition>
    <p:wedg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безвременник.jpg"/>
          <p:cNvPicPr>
            <a:picLocks noGrp="1" noChangeAspect="1"/>
          </p:cNvPicPr>
          <p:nvPr>
            <p:ph idx="1"/>
          </p:nvPr>
        </p:nvPicPr>
        <p:blipFill>
          <a:blip r:embed="rId2"/>
          <a:stretch>
            <a:fillRect/>
          </a:stretch>
        </p:blipFill>
        <p:spPr>
          <a:xfrm>
            <a:off x="571472" y="1000108"/>
            <a:ext cx="8072494" cy="5395117"/>
          </a:xfrm>
        </p:spPr>
      </p:pic>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285720" y="785794"/>
            <a:ext cx="8501122" cy="5715040"/>
          </a:xfrm>
        </p:spPr>
        <p:txBody>
          <a:bodyPr>
            <a:normAutofit lnSpcReduction="10000"/>
          </a:bodyPr>
          <a:lstStyle/>
          <a:p>
            <a:r>
              <a:rPr lang="ru-RU" sz="2400" b="1" dirty="0" smtClean="0">
                <a:latin typeface="Arial" pitchFamily="34" charset="0"/>
                <a:cs typeface="Arial" pitchFamily="34" charset="0"/>
              </a:rPr>
              <a:t>Амурский</a:t>
            </a:r>
            <a:r>
              <a:rPr lang="ru-RU" b="1" dirty="0" smtClean="0">
                <a:latin typeface="Arial" pitchFamily="34" charset="0"/>
                <a:cs typeface="Arial" pitchFamily="34" charset="0"/>
              </a:rPr>
              <a:t> тигр</a:t>
            </a:r>
            <a:r>
              <a:rPr lang="ru-RU" b="1" dirty="0" smtClean="0"/>
              <a:t>.</a:t>
            </a:r>
          </a:p>
          <a:p>
            <a:pPr>
              <a:buNone/>
            </a:pPr>
            <a:r>
              <a:rPr lang="ru-RU" dirty="0" smtClean="0"/>
              <a:t> </a:t>
            </a:r>
            <a:r>
              <a:rPr lang="ru-RU" sz="2400" dirty="0" smtClean="0">
                <a:latin typeface="Arial" pitchFamily="34" charset="0"/>
                <a:cs typeface="Arial" pitchFamily="34" charset="0"/>
              </a:rPr>
              <a:t>Амурский тигр – самый крупный, единственный вид тигра, освоивший жизнь среди кристально белых снегов и низких температур. В таких непростых условиях охота становится сложной задачей для амурского тигра, успешна лишь одна попытка из десяти. Они выслеживают оленей и кабанов, способны ловить рыбу во время нереста. Это уникальное животное Красной Книги – настоящая гордость России. Сейчас популяция увеличивается в численности, примерно 450 тигров обитают в диких лесах Дальнего Востока и Китая.</a:t>
            </a:r>
            <a:r>
              <a:rPr lang="ru-RU" sz="2400" dirty="0" smtClean="0"/>
              <a:t> </a:t>
            </a:r>
            <a:r>
              <a:rPr lang="ru-RU" sz="2400" dirty="0" smtClean="0">
                <a:latin typeface="Arial" pitchFamily="34" charset="0"/>
                <a:cs typeface="Arial" pitchFamily="34" charset="0"/>
              </a:rPr>
              <a:t>Охота на этих редчайших млекопитающих категорически запрещена в России, а в Китае за убийство тигра браконьера ожидает смертная казнь.</a:t>
            </a:r>
            <a:r>
              <a:rPr lang="ru-RU" dirty="0" smtClean="0"/>
              <a:t/>
            </a:r>
            <a:br>
              <a:rPr lang="ru-RU" dirty="0" smtClean="0"/>
            </a:br>
            <a:r>
              <a:rPr lang="ru-RU" dirty="0" smtClean="0"/>
              <a:t/>
            </a:r>
            <a:br>
              <a:rPr lang="ru-RU" dirty="0" smtClean="0"/>
            </a:br>
            <a:endParaRPr lang="ru-RU" dirty="0"/>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амурский тигр.jpg"/>
          <p:cNvPicPr>
            <a:picLocks noGrp="1" noChangeAspect="1"/>
          </p:cNvPicPr>
          <p:nvPr>
            <p:ph idx="1"/>
          </p:nvPr>
        </p:nvPicPr>
        <p:blipFill>
          <a:blip r:embed="rId2"/>
          <a:stretch>
            <a:fillRect/>
          </a:stretch>
        </p:blipFill>
        <p:spPr>
          <a:xfrm>
            <a:off x="1000100" y="857232"/>
            <a:ext cx="7143800" cy="5715039"/>
          </a:xfrm>
        </p:spPr>
      </p:pic>
    </p:spTree>
  </p:cSld>
  <p:clrMapOvr>
    <a:masterClrMapping/>
  </p:clrMapOvr>
  <p:transition>
    <p:comb/>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a:xfrm>
            <a:off x="357188" y="857250"/>
            <a:ext cx="8372475" cy="5532438"/>
          </a:xfrm>
        </p:spPr>
        <p:txBody>
          <a:bodyPr>
            <a:normAutofit fontScale="97500"/>
          </a:bodyPr>
          <a:lstStyle/>
          <a:p>
            <a:r>
              <a:rPr lang="ru-RU" sz="2500" b="1" dirty="0" smtClean="0">
                <a:latin typeface="Arial" pitchFamily="34" charset="0"/>
                <a:cs typeface="Arial" pitchFamily="34" charset="0"/>
              </a:rPr>
              <a:t>Беломордый дельфин.</a:t>
            </a:r>
          </a:p>
          <a:p>
            <a:pPr>
              <a:buNone/>
            </a:pPr>
            <a:r>
              <a:rPr lang="ru-RU" dirty="0" smtClean="0"/>
              <a:t> </a:t>
            </a:r>
            <a:r>
              <a:rPr lang="ru-RU" sz="2500" dirty="0" smtClean="0">
                <a:latin typeface="Arial" pitchFamily="34" charset="0"/>
                <a:cs typeface="Arial" pitchFamily="34" charset="0"/>
              </a:rPr>
              <a:t> Обитают эти животные в Баренцевом, Балтийском морях, в проливе Дэвиса, </a:t>
            </a:r>
            <a:r>
              <a:rPr lang="ru-RU" sz="2500" dirty="0" err="1" smtClean="0">
                <a:latin typeface="Arial" pitchFamily="34" charset="0"/>
                <a:cs typeface="Arial" pitchFamily="34" charset="0"/>
              </a:rPr>
              <a:t>Кейп-Кода</a:t>
            </a:r>
            <a:r>
              <a:rPr lang="ru-RU" sz="2500" dirty="0" smtClean="0">
                <a:latin typeface="Arial" pitchFamily="34" charset="0"/>
                <a:cs typeface="Arial" pitchFamily="34" charset="0"/>
              </a:rPr>
              <a:t>. Живут группами по 6 – 8 особей, длина тела достигает трех метров в длину. Под угрозой этот вид находится из-за загрязнения вод химикатами и тяжелыми металлами, а также из-за охоты на них</a:t>
            </a:r>
            <a:r>
              <a:rPr lang="ru-RU" dirty="0" smtClean="0"/>
              <a:t/>
            </a:r>
            <a:br>
              <a:rPr lang="ru-RU" dirty="0" smtClean="0"/>
            </a:br>
            <a:endParaRPr lang="ru-RU" dirty="0"/>
          </a:p>
        </p:txBody>
      </p:sp>
      <p:pic>
        <p:nvPicPr>
          <p:cNvPr id="5" name="Рисунок 4" descr="дельфин.jpg"/>
          <p:cNvPicPr>
            <a:picLocks noChangeAspect="1"/>
          </p:cNvPicPr>
          <p:nvPr/>
        </p:nvPicPr>
        <p:blipFill>
          <a:blip r:embed="rId2"/>
          <a:stretch>
            <a:fillRect/>
          </a:stretch>
        </p:blipFill>
        <p:spPr>
          <a:xfrm>
            <a:off x="2214546" y="3500438"/>
            <a:ext cx="4643470" cy="3219472"/>
          </a:xfrm>
          <a:prstGeom prst="rect">
            <a:avLst/>
          </a:prstGeom>
        </p:spPr>
      </p:pic>
    </p:spTree>
  </p:cSld>
  <p:clrMapOvr>
    <a:masterClrMapping/>
  </p:clrMapOvr>
  <p:transition>
    <p:randomBar dir="vert"/>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000108"/>
            <a:ext cx="8229600" cy="5357850"/>
          </a:xfrm>
        </p:spPr>
        <p:txBody>
          <a:bodyPr>
            <a:normAutofit/>
          </a:bodyPr>
          <a:lstStyle/>
          <a:p>
            <a:r>
              <a:rPr lang="ru-RU" sz="2400" b="1" dirty="0" smtClean="0">
                <a:latin typeface="Arial" pitchFamily="34" charset="0"/>
                <a:cs typeface="Arial" pitchFamily="34" charset="0"/>
              </a:rPr>
              <a:t>Утка мандаринка. </a:t>
            </a:r>
          </a:p>
          <a:p>
            <a:pPr>
              <a:buNone/>
            </a:pPr>
            <a:r>
              <a:rPr lang="ru-RU" sz="2400" dirty="0" smtClean="0">
                <a:latin typeface="Arial" pitchFamily="34" charset="0"/>
                <a:cs typeface="Arial" pitchFamily="34" charset="0"/>
              </a:rPr>
              <a:t>Мандаринки – это небольшие лесные утки. Самки имеют менее броскую раскраску оперения, самцы выглядят птицами из сказки, ведь их брачный наряд имеет очень заметный окрас. Живут они небольшими группами на Дальнем востоке, гнездятся на берегах небольших рек, в горах и около чистых прудов. Питаются лягушками, желудями и даже речными водорослями</a:t>
            </a:r>
            <a:r>
              <a:rPr lang="ru-RU" dirty="0" smtClean="0"/>
              <a:t>. </a:t>
            </a:r>
            <a:r>
              <a:rPr lang="ru-RU" sz="2400" dirty="0" smtClean="0">
                <a:latin typeface="Arial" pitchFamily="34" charset="0"/>
                <a:cs typeface="Arial" pitchFamily="34" charset="0"/>
              </a:rPr>
              <a:t>Под угрозой эти утки находятся из-за вырубки лесов и охоты браконьеров. </a:t>
            </a:r>
            <a:r>
              <a:rPr lang="ru-RU" dirty="0" smtClean="0"/>
              <a:t/>
            </a:r>
            <a:br>
              <a:rPr lang="ru-RU" dirty="0" smtClean="0"/>
            </a:br>
            <a:r>
              <a:rPr lang="ru-RU" dirty="0" smtClean="0"/>
              <a:t/>
            </a:r>
            <a:br>
              <a:rPr lang="ru-RU" dirty="0" smtClean="0"/>
            </a:br>
            <a:endParaRPr lang="ru-RU" dirty="0"/>
          </a:p>
        </p:txBody>
      </p:sp>
    </p:spTree>
  </p:cSld>
  <p:clrMapOvr>
    <a:masterClrMapping/>
  </p:clrMapOvr>
  <p:transition>
    <p:blinds dir="vert"/>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мандаринка.jpg"/>
          <p:cNvPicPr>
            <a:picLocks noGrp="1" noChangeAspect="1"/>
          </p:cNvPicPr>
          <p:nvPr>
            <p:ph idx="1"/>
          </p:nvPr>
        </p:nvPicPr>
        <p:blipFill>
          <a:blip r:embed="rId2"/>
          <a:stretch>
            <a:fillRect/>
          </a:stretch>
        </p:blipFill>
        <p:spPr>
          <a:xfrm>
            <a:off x="1142976" y="928670"/>
            <a:ext cx="7032652" cy="5626121"/>
          </a:xfrm>
        </p:spPr>
      </p:pic>
    </p:spTree>
  </p:cSld>
  <p:clrMapOvr>
    <a:masterClrMapping/>
  </p:clrMapOvr>
  <p:transition>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143240" y="428604"/>
            <a:ext cx="2928958" cy="714380"/>
          </a:xfrm>
        </p:spPr>
        <p:txBody>
          <a:bodyPr>
            <a:normAutofit fontScale="90000"/>
          </a:bodyPr>
          <a:lstStyle/>
          <a:p>
            <a:r>
              <a:rPr lang="ru-RU" dirty="0" smtClean="0"/>
              <a:t>РАСТЕНИЯ</a:t>
            </a:r>
            <a:endParaRPr lang="ru-RU" dirty="0"/>
          </a:p>
        </p:txBody>
      </p:sp>
      <p:sp>
        <p:nvSpPr>
          <p:cNvPr id="3" name="Содержимое 2"/>
          <p:cNvSpPr>
            <a:spLocks noGrp="1"/>
          </p:cNvSpPr>
          <p:nvPr>
            <p:ph idx="1"/>
          </p:nvPr>
        </p:nvSpPr>
        <p:spPr>
          <a:xfrm>
            <a:off x="457200" y="1071546"/>
            <a:ext cx="8229600" cy="5253054"/>
          </a:xfrm>
        </p:spPr>
        <p:txBody>
          <a:bodyPr>
            <a:normAutofit/>
          </a:bodyPr>
          <a:lstStyle/>
          <a:p>
            <a:r>
              <a:rPr lang="ru-RU" sz="2400" b="1" dirty="0" smtClean="0">
                <a:latin typeface="Arial" pitchFamily="34" charset="0"/>
                <a:cs typeface="Arial" pitchFamily="34" charset="0"/>
              </a:rPr>
              <a:t>Пион горный</a:t>
            </a:r>
          </a:p>
          <a:p>
            <a:pPr>
              <a:buNone/>
            </a:pPr>
            <a:r>
              <a:rPr lang="ru-RU" sz="2400" dirty="0" smtClean="0">
                <a:latin typeface="Arial" pitchFamily="34" charset="0"/>
                <a:cs typeface="Arial" pitchFamily="34" charset="0"/>
              </a:rPr>
              <a:t>Пион горный или весенний – в дикой природе является редким видом, который встречается лишь в южной части Приморья, Восточной Азии и на некоторых островах Японии. В последнее время его относят к вымирающему виду</a:t>
            </a:r>
            <a:r>
              <a:rPr lang="ru-RU" sz="2400" dirty="0" smtClean="0"/>
              <a:t>. </a:t>
            </a:r>
            <a:r>
              <a:rPr lang="ru-RU" sz="2400" dirty="0" smtClean="0">
                <a:latin typeface="Arial" pitchFamily="34" charset="0"/>
                <a:cs typeface="Arial" pitchFamily="34" charset="0"/>
              </a:rPr>
              <a:t>Он является многолетним растением, которое обладает отличной морозоустойчивостью, отчего способен пережить зиму. Опираясь на территориальные предпочтения, он может существовать в лесах со смешанной растительностью</a:t>
            </a:r>
            <a:r>
              <a:rPr lang="ru-RU" sz="2400" dirty="0" smtClean="0"/>
              <a:t>.</a:t>
            </a:r>
            <a:endParaRPr lang="ru-RU" sz="2400" b="1" dirty="0">
              <a:latin typeface="Arial" pitchFamily="34" charset="0"/>
              <a:cs typeface="Arial" pitchFamily="34" charset="0"/>
            </a:endParaRPr>
          </a:p>
        </p:txBody>
      </p:sp>
    </p:spTree>
  </p:cSld>
  <p:clrMapOvr>
    <a:masterClrMapping/>
  </p:clrMapOvr>
  <p:transition>
    <p:wheel spokes="1"/>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пион.jpg"/>
          <p:cNvPicPr>
            <a:picLocks noGrp="1" noChangeAspect="1"/>
          </p:cNvPicPr>
          <p:nvPr>
            <p:ph idx="1"/>
          </p:nvPr>
        </p:nvPicPr>
        <p:blipFill>
          <a:blip r:embed="rId2"/>
          <a:stretch>
            <a:fillRect/>
          </a:stretch>
        </p:blipFill>
        <p:spPr>
          <a:xfrm>
            <a:off x="857224" y="857232"/>
            <a:ext cx="7861657" cy="5500726"/>
          </a:xfrm>
        </p:spPr>
      </p:pic>
    </p:spTree>
  </p:cSld>
  <p:clrMapOvr>
    <a:masterClrMapping/>
  </p:clrMapOvr>
  <p:transition>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928670"/>
            <a:ext cx="8229600" cy="5715040"/>
          </a:xfrm>
        </p:spPr>
        <p:txBody>
          <a:bodyPr>
            <a:normAutofit fontScale="92500" lnSpcReduction="10000"/>
          </a:bodyPr>
          <a:lstStyle/>
          <a:p>
            <a:r>
              <a:rPr lang="ru-RU" sz="2400" b="1" dirty="0" smtClean="0">
                <a:latin typeface="Arial" pitchFamily="34" charset="0"/>
                <a:cs typeface="Arial" pitchFamily="34" charset="0"/>
              </a:rPr>
              <a:t>Лотос </a:t>
            </a:r>
            <a:r>
              <a:rPr lang="ru-RU" b="1" dirty="0" err="1" smtClean="0">
                <a:latin typeface="Arial" pitchFamily="34" charset="0"/>
                <a:cs typeface="Arial" pitchFamily="34" charset="0"/>
              </a:rPr>
              <a:t>орехоносный</a:t>
            </a:r>
            <a:r>
              <a:rPr lang="ru-RU" sz="2400" b="1" dirty="0" smtClean="0">
                <a:latin typeface="Arial" pitchFamily="34" charset="0"/>
                <a:cs typeface="Arial" pitchFamily="34" charset="0"/>
              </a:rPr>
              <a:t> </a:t>
            </a:r>
          </a:p>
          <a:p>
            <a:pPr>
              <a:buNone/>
            </a:pPr>
            <a:r>
              <a:rPr lang="ru-RU" dirty="0" smtClean="0">
                <a:latin typeface="Arial" pitchFamily="34" charset="0"/>
                <a:cs typeface="Arial" pitchFamily="34" charset="0"/>
              </a:rPr>
              <a:t>Лотос </a:t>
            </a:r>
            <a:r>
              <a:rPr lang="ru-RU" dirty="0" err="1" smtClean="0">
                <a:latin typeface="Arial" pitchFamily="34" charset="0"/>
                <a:cs typeface="Arial" pitchFamily="34" charset="0"/>
              </a:rPr>
              <a:t>орехоносный</a:t>
            </a:r>
            <a:r>
              <a:rPr lang="ru-RU" dirty="0" smtClean="0">
                <a:latin typeface="Arial" pitchFamily="34" charset="0"/>
                <a:cs typeface="Arial" pitchFamily="34" charset="0"/>
              </a:rPr>
              <a:t> – представляет собой необычайно красивое многолетнее растение, проживающее в воде. В период цветения огромнейшие </a:t>
            </a:r>
            <a:r>
              <a:rPr lang="ru-RU" dirty="0" err="1" smtClean="0">
                <a:latin typeface="Arial" pitchFamily="34" charset="0"/>
                <a:cs typeface="Arial" pitchFamily="34" charset="0"/>
              </a:rPr>
              <a:t>розовые</a:t>
            </a:r>
            <a:r>
              <a:rPr lang="ru-RU" dirty="0" smtClean="0">
                <a:latin typeface="Arial" pitchFamily="34" charset="0"/>
                <a:cs typeface="Arial" pitchFamily="34" charset="0"/>
              </a:rPr>
              <a:t> цветки поднимаются над поверхностью воды на высоту примерно в 2 метра. Эту и без того неповторимую картинку добавляют широкие листья с ярко-зеленым окрасом. Цветку свойственно закрываться в темное время суток, а держится он на сильном и утолщенном корневище, которое разрастается на несколько метров. Поскольку оно содержит в себе большое количество питательных микроэлементов, то он длительное время может сохранять в живом </a:t>
            </a:r>
            <a:r>
              <a:rPr lang="ru-RU" dirty="0" err="1" smtClean="0">
                <a:latin typeface="Arial" pitchFamily="34" charset="0"/>
                <a:cs typeface="Arial" pitchFamily="34" charset="0"/>
              </a:rPr>
              <a:t>состоянии.Гибель</a:t>
            </a:r>
            <a:r>
              <a:rPr lang="ru-RU" dirty="0" smtClean="0">
                <a:latin typeface="Arial" pitchFamily="34" charset="0"/>
                <a:cs typeface="Arial" pitchFamily="34" charset="0"/>
              </a:rPr>
              <a:t> лотоса </a:t>
            </a:r>
            <a:r>
              <a:rPr lang="ru-RU" dirty="0" err="1" smtClean="0">
                <a:latin typeface="Arial" pitchFamily="34" charset="0"/>
                <a:cs typeface="Arial" pitchFamily="34" charset="0"/>
              </a:rPr>
              <a:t>орехоносного</a:t>
            </a:r>
            <a:r>
              <a:rPr lang="ru-RU" dirty="0" smtClean="0">
                <a:latin typeface="Arial" pitchFamily="34" charset="0"/>
                <a:cs typeface="Arial" pitchFamily="34" charset="0"/>
              </a:rPr>
              <a:t> наступает только в случаях полного высыхания или промерзания водоема.</a:t>
            </a:r>
          </a:p>
          <a:p>
            <a:pPr>
              <a:buNone/>
            </a:pPr>
            <a:endParaRPr lang="ru-RU" sz="2400" dirty="0" smtClean="0"/>
          </a:p>
          <a:p>
            <a:pPr>
              <a:buNone/>
            </a:pPr>
            <a:endParaRPr lang="ru-RU" sz="2400" b="1" dirty="0" smtClean="0">
              <a:latin typeface="Arial" pitchFamily="34" charset="0"/>
              <a:cs typeface="Arial" pitchFamily="34" charset="0"/>
            </a:endParaRPr>
          </a:p>
          <a:p>
            <a:pPr>
              <a:buNone/>
            </a:pPr>
            <a:endParaRPr lang="ru-RU" dirty="0"/>
          </a:p>
        </p:txBody>
      </p:sp>
    </p:spTree>
  </p:cSld>
  <p:clrMapOvr>
    <a:masterClrMapping/>
  </p:clrMapOvr>
  <p:transition>
    <p:circl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оток">
  <a:themeElements>
    <a:clrScheme name="Поток">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Поток">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Поток">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78</TotalTime>
  <Words>453</Words>
  <Application>Microsoft Office PowerPoint</Application>
  <PresentationFormat>Экран (4:3)</PresentationFormat>
  <Paragraphs>25</Paragraphs>
  <Slides>12</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12</vt:i4>
      </vt:variant>
    </vt:vector>
  </HeadingPairs>
  <TitlesOfParts>
    <vt:vector size="17" baseType="lpstr">
      <vt:lpstr>Arial</vt:lpstr>
      <vt:lpstr>Calibri</vt:lpstr>
      <vt:lpstr>Constantia</vt:lpstr>
      <vt:lpstr>Wingdings 2</vt:lpstr>
      <vt:lpstr>Поток</vt:lpstr>
      <vt:lpstr>          </vt:lpstr>
      <vt:lpstr>Презентация PowerPoint</vt:lpstr>
      <vt:lpstr>Презентация PowerPoint</vt:lpstr>
      <vt:lpstr>Презентация PowerPoint</vt:lpstr>
      <vt:lpstr>Презентация PowerPoint</vt:lpstr>
      <vt:lpstr>Презентация PowerPoint</vt:lpstr>
      <vt:lpstr>РАСТЕНИЯ</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title>
  <dc:creator>Паха</dc:creator>
  <cp:lastModifiedBy>Ольга</cp:lastModifiedBy>
  <cp:revision>10</cp:revision>
  <dcterms:created xsi:type="dcterms:W3CDTF">2018-12-21T12:52:52Z</dcterms:created>
  <dcterms:modified xsi:type="dcterms:W3CDTF">2020-01-05T09:20:31Z</dcterms:modified>
</cp:coreProperties>
</file>